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6"/>
  </p:notesMasterIdLst>
  <p:handoutMasterIdLst>
    <p:handoutMasterId r:id="rId77"/>
  </p:handoutMasterIdLst>
  <p:sldIdLst>
    <p:sldId id="406" r:id="rId2"/>
    <p:sldId id="427" r:id="rId3"/>
    <p:sldId id="428" r:id="rId4"/>
    <p:sldId id="429" r:id="rId5"/>
    <p:sldId id="430" r:id="rId6"/>
    <p:sldId id="431" r:id="rId7"/>
    <p:sldId id="432" r:id="rId8"/>
    <p:sldId id="433" r:id="rId9"/>
    <p:sldId id="434" r:id="rId10"/>
    <p:sldId id="419" r:id="rId11"/>
    <p:sldId id="435" r:id="rId12"/>
    <p:sldId id="436" r:id="rId13"/>
    <p:sldId id="437" r:id="rId14"/>
    <p:sldId id="424" r:id="rId15"/>
    <p:sldId id="421" r:id="rId16"/>
    <p:sldId id="438" r:id="rId17"/>
    <p:sldId id="459" r:id="rId18"/>
    <p:sldId id="395" r:id="rId19"/>
    <p:sldId id="394" r:id="rId20"/>
    <p:sldId id="393" r:id="rId21"/>
    <p:sldId id="460" r:id="rId22"/>
    <p:sldId id="461" r:id="rId23"/>
    <p:sldId id="403" r:id="rId24"/>
    <p:sldId id="405" r:id="rId25"/>
    <p:sldId id="462" r:id="rId26"/>
    <p:sldId id="400" r:id="rId27"/>
    <p:sldId id="396" r:id="rId28"/>
    <p:sldId id="397" r:id="rId29"/>
    <p:sldId id="426" r:id="rId30"/>
    <p:sldId id="389" r:id="rId31"/>
    <p:sldId id="409" r:id="rId32"/>
    <p:sldId id="420" r:id="rId33"/>
    <p:sldId id="384" r:id="rId34"/>
    <p:sldId id="410" r:id="rId35"/>
    <p:sldId id="411" r:id="rId36"/>
    <p:sldId id="412" r:id="rId37"/>
    <p:sldId id="413" r:id="rId38"/>
    <p:sldId id="414" r:id="rId39"/>
    <p:sldId id="423" r:id="rId40"/>
    <p:sldId id="415" r:id="rId41"/>
    <p:sldId id="416" r:id="rId42"/>
    <p:sldId id="417" r:id="rId43"/>
    <p:sldId id="418" r:id="rId44"/>
    <p:sldId id="488" r:id="rId45"/>
    <p:sldId id="466" r:id="rId46"/>
    <p:sldId id="470" r:id="rId47"/>
    <p:sldId id="471" r:id="rId48"/>
    <p:sldId id="472" r:id="rId49"/>
    <p:sldId id="473" r:id="rId50"/>
    <p:sldId id="474" r:id="rId51"/>
    <p:sldId id="475" r:id="rId52"/>
    <p:sldId id="401" r:id="rId53"/>
    <p:sldId id="476" r:id="rId54"/>
    <p:sldId id="477" r:id="rId55"/>
    <p:sldId id="478" r:id="rId56"/>
    <p:sldId id="467" r:id="rId57"/>
    <p:sldId id="479" r:id="rId58"/>
    <p:sldId id="480" r:id="rId59"/>
    <p:sldId id="422" r:id="rId60"/>
    <p:sldId id="481" r:id="rId61"/>
    <p:sldId id="482" r:id="rId62"/>
    <p:sldId id="483" r:id="rId63"/>
    <p:sldId id="484" r:id="rId64"/>
    <p:sldId id="468" r:id="rId65"/>
    <p:sldId id="485" r:id="rId66"/>
    <p:sldId id="486" r:id="rId67"/>
    <p:sldId id="441" r:id="rId68"/>
    <p:sldId id="444" r:id="rId69"/>
    <p:sldId id="425" r:id="rId70"/>
    <p:sldId id="469" r:id="rId71"/>
    <p:sldId id="442" r:id="rId72"/>
    <p:sldId id="443" r:id="rId73"/>
    <p:sldId id="463" r:id="rId74"/>
    <p:sldId id="487" r:id="rId75"/>
  </p:sldIdLst>
  <p:sldSz cx="12801600" cy="9601200" type="A3"/>
  <p:notesSz cx="10234613" cy="14663738"/>
  <p:defaultTextStyle>
    <a:defPPr>
      <a:defRPr lang="de-DE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865" userDrawn="1">
          <p15:clr>
            <a:srgbClr val="A4A3A4"/>
          </p15:clr>
        </p15:guide>
        <p15:guide id="4" orient="horz" pos="12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19" userDrawn="1">
          <p15:clr>
            <a:srgbClr val="A4A3A4"/>
          </p15:clr>
        </p15:guide>
        <p15:guide id="2" pos="32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230"/>
    <a:srgbClr val="005C9C"/>
    <a:srgbClr val="78D900"/>
    <a:srgbClr val="4E8F00"/>
    <a:srgbClr val="004E8A"/>
    <a:srgbClr val="FFFFFF"/>
    <a:srgbClr val="1F77B4"/>
    <a:srgbClr val="D9D9D9"/>
    <a:srgbClr val="7F7F7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72" autoAdjust="0"/>
    <p:restoredTop sz="77545" autoAdjust="0"/>
  </p:normalViewPr>
  <p:slideViewPr>
    <p:cSldViewPr snapToGrid="0" snapToObjects="1">
      <p:cViewPr varScale="1">
        <p:scale>
          <a:sx n="48" d="100"/>
          <a:sy n="48" d="100"/>
        </p:scale>
        <p:origin x="1838" y="38"/>
      </p:cViewPr>
      <p:guideLst>
        <p:guide pos="7865"/>
        <p:guide orient="horz" pos="1278"/>
      </p:guideLst>
    </p:cSldViewPr>
  </p:slideViewPr>
  <p:outlineViewPr>
    <p:cViewPr>
      <p:scale>
        <a:sx n="33" d="100"/>
        <a:sy n="33" d="100"/>
      </p:scale>
      <p:origin x="0" y="-4680"/>
    </p:cViewPr>
  </p:outlin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480" y="-2726"/>
      </p:cViewPr>
      <p:guideLst>
        <p:guide orient="horz" pos="4619"/>
        <p:guide pos="32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53496" y="519343"/>
            <a:ext cx="9708194" cy="728095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253497" y="824837"/>
            <a:ext cx="1349926" cy="422600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7F97E59-91B5-4A6A-BDF9-57AB2B9A2806}" type="datetimeFigureOut">
              <a:rPr lang="de-DE" smtClean="0"/>
              <a:t>21.02.2021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53497" y="13928006"/>
            <a:ext cx="888658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r>
              <a:rPr lang="de-DE"/>
              <a:t>Institut EMK  |  FG Mikrotechnik + Elektromechanische Systeme  |  **Vorname Name**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9140081" y="13928006"/>
            <a:ext cx="69652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96E5A285-BE45-47F0-8590-D9310884C6FC}" type="slidenum">
              <a:rPr lang="de-DE" smtClean="0"/>
              <a:t>‹#›</a:t>
            </a:fld>
            <a:endParaRPr lang="de-DE"/>
          </a:p>
        </p:txBody>
      </p:sp>
      <p:pic>
        <p:nvPicPr>
          <p:cNvPr id="7" name="Picture 6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750" y="577897"/>
            <a:ext cx="1385938" cy="66954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84295" y="287675"/>
            <a:ext cx="9668393" cy="231666"/>
          </a:xfrm>
          <a:prstGeom prst="rect">
            <a:avLst/>
          </a:prstGeom>
          <a:solidFill>
            <a:srgbClr val="004E8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42235" tIns="71117" rIns="142235" bIns="71117" anchor="ctr"/>
          <a:lstStyle/>
          <a:p>
            <a:endParaRPr lang="de-DE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284295" y="577895"/>
            <a:ext cx="9668393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281930" y="124743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81930" y="1392800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58610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2T22:55:48.265"/>
    </inkml:context>
    <inkml:brush xml:id="br0">
      <inkml:brushProperty name="width" value="0.4" units="cm"/>
      <inkml:brushProperty name="height" value="0.8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1,'1'0,"1"1,2 1,0 2,1 3,0 2,-1 1,1 1,-1 0,1 0,-1-1,-1 0,1 0,-2-2,-1-1,0-1,-1-1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2T22:55:55.636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1 42,'1'0,"1"-1,2-1,2-1,0-2,3 1,-1 0,1 0,0 0,-2 1,0-1,0 0,-2 2,0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2T22:55:57.932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142 124,'5'-2,"-1"1,0-1,0 0,0 0,0 0,0 0,-1-1,6-4,-1-1,-28 21,9-5,0 0,-1 0,1-2,-24 10,35-15,0-1,0 0,0 0,0 0,0 0,-1 0,1 1,0-1,0 0,0 0,-1 0,1 0,0 0,0 0,0 0,-1 0,1 0,0 0,0 0,0 0,-1 0,1 0,0 0,0 0,0 0,-1 0,1 0,0 0,0 0,0 0,-1-1,1 1,0 0,0 0,0 0,0 0,0 0,-1 0,1-1,0 1,0 0,0 0,0 0,0 0,0-1,0 1,-1 0,1 0,0 0,0-1,0 1,0 0,6-15,14-12,-6 13,1 2,0 0,1 0,24-12,-114 87,60-54,2-1,24-13,172-85,-225 114,14-6,-2-1,0-1,-1-2,-33 10,63-23,0-1,0 0,0 0,-1 1,1-1,0 0,-1 0,1 0,0 0,0 0,-1 1,1-1,0 0,-1 0,1 0,0 0,0 0,-1 0,1 0,0 0,-1 0,1 0,0 0,-1 0,1 0,0 0,-1-1,1 1,0 0,0 0,-1 0,1 0,0 0,0-1,-1 1,1 0,0 0,0-1,-1 1,1 0,0 0,0-1,0 1,-1-1,11-13,21-14,-21 21,1 0,-1 1,1 0,1 1,-1 0,1 1,21-5,-80 42,45-32,-20 11,-1 0,-46 15,69-27,0 0,0 0,0 0,0 1,0-1,0 0,0 0,0 0,-1 0,1 0,0 0,0 0,0 0,0 0,0 0,0 0,-1 0,1 0,0 0,0 0,0 0,0 0,0 0,0 0,-1 0,1 0,0 0,0 0,0 0,0 0,0 0,0 0,0 0,-1-1,1 1,0 0,0 0,0 0,0 0,0 0,0 0,0 0,0 0,0-1,0 1,0 0,0 0,-1 0,1 0,0 0,0 0,0 0,0-1,0 1,0 0,0 0,0 0,0 0,0 0,0 0,0-1,1 1,-1 0,0 0,0 0,8-13,14-12,-3 8,1 2,1 1,41-23,-105 79,11-16,-1-1,-69 39,103-68,13-11,20-16,-2 12,-18 12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2T22:56:01.669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479 297,'-1'13,"2"3,-1-16,1 0,-1-1,1 1,0 0,-1 0,1-1,-1 1,1 0,-1-1,1 1,-1-1,1 1,-1-1,1 1,-1-1,0 1,1-1,-1 1,0-1,1 0,-1 1,0-1,0 1,0-1,1 0,-1 0,59-115,-59 116,0-1,0 1,0 0,0-1,0 1,0 0,0-1,0 1,0 0,1 0,-1-1,0 1,0 0,0 0,1-1,-1 1,0 0,0 0,1-1,-1 1,0 0,0 0,1 0,-1 0,0 0,1-1,-1 1,0 0,0 0,1 0,-1 0,0 0,1 0,-1 0,1 0,1 12,-4 20,-4 3,-1 0,-2-1,-14 35,26-77,1 1,-1 0,1 0,1 1,-1-1,8-7,-16 37,-18 44,90-285,-84 313,11-74,-8 27,20-101,-6 42,6-32,-4 39,-1 26,-4 16,1-28,0 0,1 1,0-1,0 1,1-1,5 19,-3-30,3-10,2-12,6-40,-5 23,26-73,-25 97,-10 17,1-1,-1 0,0 0,0 0,1 0,-1 0,0 1,1-1,-1 0,0 0,0 1,1-1,-1 0,0 0,0 1,0-1,0 0,1 0,-1 1,0-1,0 0,0 1,0-1,0 0,0 1,0-1,0 0,0 1,0-1,0 1,2 37,-8 22,-2-1,-27 100,28-140,3-26,3-34,1 34,2-285,-5 270,3 22,0-1,0 1,-1 0,1 0,0 0,0 0,0 0,-1 0,1 0,0 0,0 0,0 0,0 0,-1 0,1 0,0 0,0 0,0 0,-1 0,1 0,0 0,0 1,0-1,0 0,-1 0,1 0,0 0,0 0,0 0,0 1,0-1,-1 0,1 0,0 0,0 0,0 0,0 1,0-1,0 0,0 0,0 0,0 1,0-1,0 0,-1 0,1 0,0 0,1 1,-17 42,12-32,-23 65,-4-1,-45 80,56-125,19-29,1-1,0 0,-1 1,1-1,0 0,0 1,-1-1,1 0,0 0,-1 0,1 1,-1-1,1 0,0 0,-1 0,1 0,-1 1,1-1,0 0,-1 0,1 0,-1 0,1 0,-1 0,1 0,-1 0,1-1,-1 0,0 1,1-1,-1 0,1 0,-1 0,1 1,0-1,-1 0,1 0,0 0,0 0,-1 0,1 1,0-1,0 0,0 0,0-1,1-265,3 128,-5 117,-2 37,0 9,-12 52,-3-1,-55 141,62-195,11-21,-1 0,1 0,0 0,0 0,-1 0,1 0,0-1,0 1,0 0,-1 0,1 0,0 0,0 0,-1 0,1 0,0 0,0-1,0 1,0 0,-1 0,1 0,0 0,0-1,0 1,0 0,0 0,-1 0,1-1,0 1,0 0,0 0,0 0,0-1,0 1,0 0,0 0,0-1,0 1,0 0,0 0,0 0,0-1,0 1,-1-46,1 37,2-95,-1-126,-4 217,-4 23,-9 35,12-33,-15 39,-2-1,-2 0,-3-2,-1-1,-43 56,69-102,0 0,1 0,-1 0,0 0,0 0,0 0,0 0,0 0,0-1,0 1,0 0,-1-1,-1 2,3-2,0 0,-1 0,1 0,0-1,-1 1,1 0,0 0,-1 0,1 0,0-1,0 1,-1 0,1 0,0 0,0-1,-1 1,1 0,0 0,0-1,0 1,0 0,-1 0,1-1,0 1,0 0,0-1,0 1,0 0,0-1,0 1,0 0,0-1,0 1,2-44,0 29,1-73,19-178,-18 243,-4 36,-4 36,-8 12,-2 0,-39 106,73-226,13-39,-27 84,1-2,0-1,1 2,1-1,18-25,-27 41,1-1,-1 1,0 0,0 0,0-1,0 1,1 0,-1 0,0-1,0 1,1 0,-1 0,0 0,1-1,-1 1,0 0,0 0,1 0,-1 0,0 0,1 0,-1 0,0-1,1 1,-1 0,0 0,1 0,-1 0,0 0,1 1,-1-1,0 0,1 0,-1 0,0 0,1 0,-1 0,0 1,0-1,1 0,-1 0,0 0,0 1,1-1,-1 0,0 0,0 0,1 1,-1-1,0 0,0 1,0-1,0 0,0 1,1-1,-1 0,0 1,0-1,0 0,0 0,0 1,0-1,0 0,0 1,0-1,0 0,0 1,-1-1,3 28,-2-27,-2 30,-10 51,2-18,37-124,-4-17,-3 11,37-84,-56 148,-1 0,1 1,-1-1,1 1,0-1,-1 1,1-1,0 1,0 0,0-1,0 1,1 0,-1 0,0 0,3-2,-3 3,-1 1,1-1,-1 1,1 0,-1-1,0 1,1 0,-1-1,0 1,1 0,-1-1,0 1,0 0,1 0,-1-1,0 1,0 0,0 0,0-1,0 1,0 0,-1 1,-4 60,-6 12,-38 128,52-252,-3 47,4-29,13-48,-33 129,-2 1,-3-2,-2-1,-1-1,-32 45,54-89,2-1,-1-1,1 1,0-1,0 1,-1-1,1 1,0-1,-1 1,1-1,-1 1,1-1,0 0,-1 1,1-1,-1 0,1 1,-1-1,1 0,-1 0,0 0,1 1,-1-1,1 0,-1 0,1 0,-1 0,-1 0,-1-2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2T22:56:03.420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43 63,'-2'7,"0"1,0 0,-1-1,0 1,0-1,-8 12,8-14,3-5,0 0,0 0,0 0,0 0,0 0,0 0,0 0,0-1,0 1,0 0,0 0,0 0,0 0,0 0,0 0,-1 0,1 0,0 0,0 0,0 0,0-1,0 1,0 0,0 0,0 0,-1 0,1 0,0 0,0 0,0 0,0 0,0 0,0 0,0 0,-1 0,1 0,0 0,0 0,0 0,0 0,0 0,0 0,0 0,0 1,-1-1,1 0,0 0,0 0,0 0,0 0,0 0,0 0,0 0,0 0,0 0,0 0,0 1,0-1,-1 0,1 0,0 0,0 0,0 0,0 0,0 0,0 1,0-1,-2-15,0-19,2 20,-1 16,-1 24,0-2,4-41,-1 1,0 0,2 0,0 1,7-24,-10 39,0-1,0 1,0 0,0 0,1 0,-1 0,0 0,0 0,0 0,0-1,0 1,0 0,0 0,0 0,0 0,0 0,1 0,-1 0,0 0,0 0,0 0,0 0,0-1,0 1,0 0,1 0,-1 0,0 0,0 0,0 0,0 0,0 0,0 0,1 0,-1 0,0 0,0 0,0 0,0 1,0-1,0 0,1 0,-1 0,0 0,0 0,0 0,0 0,0 0,0 0,0 0,8 10,7 17,-12-22,0 1,-1-1,1 0,0 0,0-1,0 1,6 6,-9-12,1 1,-1 0,1-1,-1 1,0-1,1 1,-1 0,0-1,0 1,1-1,-1 1,0-1,0 1,0-1,1 1,-1-1,0 1,0-1,0 0,0 1,0-1,0 1,0-1,0 1,0-1,-1 1,1-1,0 0,0-21,-1 17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2T22:56:12.453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2T22:56:13.488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2T22:56:14.267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0 1,'0'0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tiff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30.png>
</file>

<file path=ppt/media/image114.png>
</file>

<file path=ppt/media/image1140.png>
</file>

<file path=ppt/media/image115.png>
</file>

<file path=ppt/media/image116.png>
</file>

<file path=ppt/media/image117.png>
</file>

<file path=ppt/media/image118.png>
</file>

<file path=ppt/media/image119.png>
</file>

<file path=ppt/media/image12.jpeg>
</file>

<file path=ppt/media/image120.png>
</file>

<file path=ppt/media/image121.png>
</file>

<file path=ppt/media/image122.png>
</file>

<file path=ppt/media/image123.png>
</file>

<file path=ppt/media/image124.png>
</file>

<file path=ppt/media/image1240.png>
</file>

<file path=ppt/media/image125.png>
</file>

<file path=ppt/media/image126.png>
</file>

<file path=ppt/media/image127.png>
</file>

<file path=ppt/media/image128.png>
</file>

<file path=ppt/media/image129.png>
</file>

<file path=ppt/media/image13.jpeg>
</file>

<file path=ppt/media/image130.png>
</file>

<file path=ppt/media/image131.png>
</file>

<file path=ppt/media/image132.png>
</file>

<file path=ppt/media/image133.tiff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71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11.png>
</file>

<file path=ppt/media/image22.png>
</file>

<file path=ppt/media/image220.png>
</file>

<file path=ppt/media/image23.png>
</file>

<file path=ppt/media/image230.png>
</file>

<file path=ppt/media/image231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50.png>
</file>

<file path=ppt/media/image36.png>
</file>

<file path=ppt/media/image360.png>
</file>

<file path=ppt/media/image37.png>
</file>

<file path=ppt/media/image370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30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jpeg>
</file>

<file path=ppt/media/image74.jpe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wav>
</file>

<file path=ppt/media/media2.wav>
</file>

<file path=ppt/media/media3.wav>
</file>

<file path=ppt/media/media4.wav>
</file>

<file path=ppt/media/media5.wav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797248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AC824AE-FCB7-45E4-9E30-440BA1D0EB46}" type="datetimeFigureOut">
              <a:rPr lang="de-DE" smtClean="0"/>
              <a:t>21.02.2021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2563" y="1100138"/>
            <a:ext cx="7329487" cy="5497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2235" tIns="71117" rIns="142235" bIns="71117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023462" y="6965275"/>
            <a:ext cx="8187690" cy="6598682"/>
          </a:xfrm>
          <a:prstGeom prst="rect">
            <a:avLst/>
          </a:prstGeom>
        </p:spPr>
        <p:txBody>
          <a:bodyPr vert="horz" lIns="142235" tIns="71117" rIns="142235" bIns="71117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797248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F67FF89E-6E98-44FE-9350-B39EE48E6D7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2076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37369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ICONS !!!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5145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MD not linear ..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71868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MD </a:t>
            </a:r>
            <a:r>
              <a:rPr lang="de-DE" dirty="0" err="1"/>
              <a:t>no</a:t>
            </a:r>
            <a:r>
              <a:rPr lang="de-DE" dirty="0"/>
              <a:t> linear </a:t>
            </a:r>
            <a:r>
              <a:rPr lang="de-DE" dirty="0" err="1"/>
              <a:t>measure</a:t>
            </a:r>
            <a:r>
              <a:rPr lang="de-DE" dirty="0"/>
              <a:t> – </a:t>
            </a:r>
            <a:r>
              <a:rPr lang="de-DE" dirty="0" err="1"/>
              <a:t>see</a:t>
            </a:r>
            <a:r>
              <a:rPr lang="de-DE" dirty="0"/>
              <a:t> 0.4 </a:t>
            </a:r>
            <a:r>
              <a:rPr lang="de-DE" dirty="0" err="1"/>
              <a:t>to</a:t>
            </a:r>
            <a:r>
              <a:rPr lang="de-DE" dirty="0"/>
              <a:t> 0.6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1550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/>
              <a:t>Explain</a:t>
            </a:r>
            <a:r>
              <a:rPr lang="de-DE" dirty="0"/>
              <a:t> Plot, </a:t>
            </a:r>
            <a:r>
              <a:rPr lang="de-DE" dirty="0" err="1"/>
              <a:t>Examplarly</a:t>
            </a:r>
            <a:r>
              <a:rPr lang="de-DE" dirty="0"/>
              <a:t> </a:t>
            </a:r>
            <a:r>
              <a:rPr lang="de-DE" dirty="0" err="1"/>
              <a:t>plotted</a:t>
            </a:r>
            <a:r>
              <a:rPr lang="de-DE" dirty="0"/>
              <a:t> </a:t>
            </a:r>
            <a:r>
              <a:rPr lang="de-DE" dirty="0" err="1"/>
              <a:t>PowerICA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,</a:t>
            </a:r>
          </a:p>
          <a:p>
            <a:r>
              <a:rPr lang="de-DE" dirty="0"/>
              <a:t>MD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Mse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down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sizes</a:t>
            </a:r>
            <a:endParaRPr lang="de-DE" dirty="0"/>
          </a:p>
          <a:p>
            <a:r>
              <a:rPr lang="de-DE" dirty="0"/>
              <a:t>All </a:t>
            </a:r>
            <a:r>
              <a:rPr lang="de-DE" dirty="0" err="1"/>
              <a:t>Algorithms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ideal </a:t>
            </a:r>
            <a:r>
              <a:rPr lang="de-DE" dirty="0" err="1"/>
              <a:t>case</a:t>
            </a:r>
            <a:r>
              <a:rPr lang="de-DE" dirty="0"/>
              <a:t>, </a:t>
            </a:r>
            <a:r>
              <a:rPr lang="de-DE" dirty="0" err="1"/>
              <a:t>shown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MDs </a:t>
            </a:r>
            <a:r>
              <a:rPr lang="de-DE" dirty="0" err="1"/>
              <a:t>and</a:t>
            </a:r>
            <a:r>
              <a:rPr lang="de-DE" dirty="0"/>
              <a:t> MSEs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algorithms</a:t>
            </a:r>
            <a:endParaRPr lang="de-DE" dirty="0"/>
          </a:p>
          <a:p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 on type 1-4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93703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8288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decreased</a:t>
            </a:r>
            <a:r>
              <a:rPr lang="de-DE" dirty="0"/>
              <a:t> SNR </a:t>
            </a:r>
            <a:r>
              <a:rPr lang="de-DE" dirty="0" err="1"/>
              <a:t>from</a:t>
            </a:r>
            <a:r>
              <a:rPr lang="de-DE" dirty="0"/>
              <a:t> 40dB </a:t>
            </a:r>
            <a:r>
              <a:rPr lang="de-DE" dirty="0" err="1"/>
              <a:t>to</a:t>
            </a:r>
            <a:r>
              <a:rPr lang="de-DE" dirty="0"/>
              <a:t> 3db …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90818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As Korbinian </a:t>
            </a:r>
            <a:r>
              <a:rPr lang="de-DE" dirty="0" err="1"/>
              <a:t>pointed</a:t>
            </a:r>
            <a:r>
              <a:rPr lang="de-DE" dirty="0"/>
              <a:t> out: </a:t>
            </a:r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observe</a:t>
            </a:r>
            <a:r>
              <a:rPr lang="de-DE" dirty="0"/>
              <a:t> </a:t>
            </a:r>
            <a:r>
              <a:rPr lang="de-DE" dirty="0" err="1"/>
              <a:t>several</a:t>
            </a:r>
            <a:r>
              <a:rPr lang="de-DE" dirty="0"/>
              <a:t> </a:t>
            </a:r>
            <a:r>
              <a:rPr lang="de-DE" dirty="0" err="1"/>
              <a:t>deficits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,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cloesly</a:t>
            </a:r>
            <a:r>
              <a:rPr lang="de-DE" dirty="0"/>
              <a:t> </a:t>
            </a:r>
            <a:r>
              <a:rPr lang="de-DE" dirty="0" err="1"/>
              <a:t>related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assumptions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made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ICA in </a:t>
            </a:r>
            <a:r>
              <a:rPr lang="de-DE" dirty="0" err="1"/>
              <a:t>general</a:t>
            </a:r>
            <a:endParaRPr lang="fr-FR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fr-FR" dirty="0"/>
              <a:t>First the </a:t>
            </a:r>
            <a:r>
              <a:rPr lang="fr-FR" dirty="0" err="1"/>
              <a:t>Algorithm</a:t>
            </a:r>
            <a:r>
              <a:rPr lang="fr-FR" dirty="0"/>
              <a:t> </a:t>
            </a:r>
            <a:r>
              <a:rPr lang="fr-FR" dirty="0" err="1"/>
              <a:t>struggled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numbers</a:t>
            </a:r>
            <a:r>
              <a:rPr lang="fr-FR" dirty="0"/>
              <a:t> of observations of the </a:t>
            </a:r>
            <a:r>
              <a:rPr lang="fr-FR" dirty="0" err="1"/>
              <a:t>signals,we</a:t>
            </a:r>
            <a:r>
              <a:rPr lang="fr-FR" dirty="0"/>
              <a:t> </a:t>
            </a:r>
            <a:r>
              <a:rPr lang="fr-FR" dirty="0" err="1"/>
              <a:t>needed</a:t>
            </a:r>
            <a:r>
              <a:rPr lang="fr-FR" dirty="0"/>
              <a:t> at least 5000 to </a:t>
            </a:r>
            <a:r>
              <a:rPr lang="fr-FR" dirty="0" err="1"/>
              <a:t>perform</a:t>
            </a:r>
            <a:r>
              <a:rPr lang="fr-FR" dirty="0"/>
              <a:t> </a:t>
            </a:r>
            <a:r>
              <a:rPr lang="fr-FR" dirty="0" err="1"/>
              <a:t>consistently</a:t>
            </a:r>
            <a:r>
              <a:rPr lang="fr-FR" dirty="0"/>
              <a:t> </a:t>
            </a:r>
            <a:r>
              <a:rPr lang="fr-FR" dirty="0" err="1"/>
              <a:t>well</a:t>
            </a:r>
            <a:endParaRPr lang="fr-FR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Secondly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can’t</a:t>
            </a:r>
            <a:r>
              <a:rPr lang="fr-FR" dirty="0"/>
              <a:t> </a:t>
            </a:r>
            <a:r>
              <a:rPr lang="fr-FR" dirty="0" err="1"/>
              <a:t>recover</a:t>
            </a:r>
            <a:r>
              <a:rPr lang="fr-FR" dirty="0"/>
              <a:t> more </a:t>
            </a:r>
            <a:r>
              <a:rPr lang="fr-FR" dirty="0" err="1"/>
              <a:t>than</a:t>
            </a:r>
            <a:r>
              <a:rPr lang="fr-FR" dirty="0"/>
              <a:t> one </a:t>
            </a:r>
            <a:r>
              <a:rPr lang="fr-FR" dirty="0" err="1"/>
              <a:t>gaussian</a:t>
            </a:r>
            <a:r>
              <a:rPr lang="fr-FR" dirty="0"/>
              <a:t> signal, due to the </a:t>
            </a:r>
            <a:r>
              <a:rPr lang="fr-FR" dirty="0" err="1"/>
              <a:t>assumptions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placed</a:t>
            </a:r>
            <a:r>
              <a:rPr lang="fr-FR" dirty="0"/>
              <a:t> </a:t>
            </a:r>
            <a:r>
              <a:rPr lang="fr-FR" dirty="0" err="1"/>
              <a:t>upon</a:t>
            </a:r>
            <a:r>
              <a:rPr lang="fr-FR" dirty="0"/>
              <a:t> the source </a:t>
            </a:r>
            <a:r>
              <a:rPr lang="fr-FR" dirty="0" err="1"/>
              <a:t>signals</a:t>
            </a:r>
            <a:endParaRPr lang="fr-FR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Furthermore</a:t>
            </a:r>
            <a:r>
              <a:rPr lang="fr-FR" dirty="0"/>
              <a:t>, if  SNR &lt; 20dB, the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failures</a:t>
            </a:r>
            <a:r>
              <a:rPr lang="fr-FR" dirty="0"/>
              <a:t> </a:t>
            </a:r>
            <a:r>
              <a:rPr lang="fr-FR" dirty="0" err="1"/>
              <a:t>increases</a:t>
            </a:r>
            <a:r>
              <a:rPr lang="fr-FR" dirty="0"/>
              <a:t> </a:t>
            </a:r>
            <a:r>
              <a:rPr lang="fr-FR" dirty="0" err="1"/>
              <a:t>drastically</a:t>
            </a:r>
            <a:endParaRPr lang="fr-FR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Lastly</a:t>
            </a:r>
            <a:r>
              <a:rPr lang="fr-FR" dirty="0"/>
              <a:t>, </a:t>
            </a:r>
            <a:r>
              <a:rPr lang="fr-FR" dirty="0" err="1"/>
              <a:t>early</a:t>
            </a:r>
            <a:r>
              <a:rPr lang="fr-FR" dirty="0"/>
              <a:t> Breakdown for a single </a:t>
            </a:r>
            <a:r>
              <a:rPr lang="fr-FR" dirty="0" err="1"/>
              <a:t>outlier</a:t>
            </a:r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 err="1"/>
              <a:t>Raises</a:t>
            </a:r>
            <a:r>
              <a:rPr lang="fr-FR" dirty="0"/>
              <a:t> the Question: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approaches</a:t>
            </a:r>
            <a:r>
              <a:rPr lang="fr-FR" dirty="0"/>
              <a:t> to ICA are </a:t>
            </a:r>
            <a:r>
              <a:rPr lang="fr-FR" dirty="0" err="1"/>
              <a:t>there</a:t>
            </a:r>
            <a:r>
              <a:rPr lang="fr-FR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45218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2010 a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Helmholtz Research Center </a:t>
            </a:r>
            <a:r>
              <a:rPr lang="de-DE" dirty="0" err="1"/>
              <a:t>came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method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theory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Signal Separation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10 </a:t>
            </a:r>
            <a:r>
              <a:rPr lang="de-DE" dirty="0" err="1"/>
              <a:t>years</a:t>
            </a:r>
            <a:r>
              <a:rPr lang="de-DE" dirty="0"/>
              <a:t> </a:t>
            </a:r>
            <a:r>
              <a:rPr lang="de-DE" dirty="0" err="1"/>
              <a:t>later</a:t>
            </a:r>
            <a:r>
              <a:rPr lang="de-DE" dirty="0"/>
              <a:t> - &gt; Aalto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Esa </a:t>
            </a:r>
            <a:r>
              <a:rPr lang="de-DE" dirty="0" err="1"/>
              <a:t>Ollila</a:t>
            </a:r>
            <a:r>
              <a:rPr lang="de-DE" dirty="0"/>
              <a:t> and Jari Miettinen </a:t>
            </a:r>
            <a:r>
              <a:rPr lang="de-DE" dirty="0" err="1"/>
              <a:t>came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an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combine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Method </a:t>
            </a:r>
            <a:r>
              <a:rPr lang="de-DE" dirty="0" err="1"/>
              <a:t>with</a:t>
            </a:r>
            <a:r>
              <a:rPr lang="de-DE" dirty="0"/>
              <a:t> non-</a:t>
            </a:r>
            <a:r>
              <a:rPr lang="de-DE" dirty="0" err="1"/>
              <a:t>Gaussianity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ICA </a:t>
            </a:r>
            <a:r>
              <a:rPr lang="de-DE" dirty="0" err="1"/>
              <a:t>by</a:t>
            </a:r>
            <a:r>
              <a:rPr lang="de-DE" dirty="0"/>
              <a:t>:</a:t>
            </a:r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Maximizing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Non-</a:t>
            </a:r>
            <a:r>
              <a:rPr lang="de-DE" dirty="0" err="1"/>
              <a:t>Gaussianity</a:t>
            </a:r>
            <a:r>
              <a:rPr lang="de-DE" dirty="0"/>
              <a:t> </a:t>
            </a:r>
            <a:r>
              <a:rPr lang="de-DE" dirty="0" err="1"/>
              <a:t>measure</a:t>
            </a:r>
            <a:r>
              <a:rPr lang="de-DE" dirty="0"/>
              <a:t> and</a:t>
            </a:r>
          </a:p>
          <a:p>
            <a:pPr marL="925830" lvl="1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84494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Information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network </a:t>
            </a:r>
            <a:r>
              <a:rPr lang="de-DE" dirty="0" err="1"/>
              <a:t>topology</a:t>
            </a:r>
            <a:endParaRPr lang="de-DE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At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sounds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appealing</a:t>
            </a:r>
            <a:r>
              <a:rPr lang="de-DE" dirty="0"/>
              <a:t>, but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ask</a:t>
            </a:r>
            <a:r>
              <a:rPr lang="de-DE" dirty="0"/>
              <a:t>: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graphs</a:t>
            </a:r>
            <a:r>
              <a:rPr lang="de-DE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6780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following</a:t>
            </a:r>
            <a:r>
              <a:rPr lang="de-DE" dirty="0"/>
              <a:t>: A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theory</a:t>
            </a:r>
            <a:r>
              <a:rPr lang="de-DE" dirty="0"/>
              <a:t> and </a:t>
            </a:r>
            <a:r>
              <a:rPr lang="de-DE" dirty="0" err="1"/>
              <a:t>signal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worked</a:t>
            </a:r>
            <a:r>
              <a:rPr lang="de-DE" dirty="0"/>
              <a:t> </a:t>
            </a:r>
            <a:r>
              <a:rPr lang="de-DE" dirty="0" err="1"/>
              <a:t>with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1923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extraction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ICA was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motivated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neurosciences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suggest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principle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redundancy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reduction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early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processing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89827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 Graph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/</a:t>
            </a:r>
            <a:r>
              <a:rPr lang="de-DE" dirty="0" err="1"/>
              <a:t>nodes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connected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edges</a:t>
            </a:r>
            <a:endParaRPr lang="de-DE" b="1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de-DE" b="0" dirty="0"/>
              <a:t>The </a:t>
            </a:r>
            <a:r>
              <a:rPr lang="de-DE" b="0" dirty="0" err="1"/>
              <a:t>edges</a:t>
            </a:r>
            <a:r>
              <a:rPr lang="de-DE" b="0" dirty="0"/>
              <a:t> </a:t>
            </a:r>
            <a:r>
              <a:rPr lang="de-DE" b="0" dirty="0" err="1"/>
              <a:t>represent</a:t>
            </a:r>
            <a:r>
              <a:rPr lang="de-DE" b="0" dirty="0"/>
              <a:t> </a:t>
            </a:r>
            <a:r>
              <a:rPr lang="de-DE" b="0" dirty="0" err="1"/>
              <a:t>some</a:t>
            </a:r>
            <a:r>
              <a:rPr lang="de-DE" b="0" dirty="0"/>
              <a:t> </a:t>
            </a:r>
            <a:r>
              <a:rPr lang="de-DE" b="0" dirty="0" err="1"/>
              <a:t>kind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</a:t>
            </a:r>
            <a:r>
              <a:rPr lang="de-DE" b="0" dirty="0" err="1"/>
              <a:t>proximity</a:t>
            </a:r>
            <a:r>
              <a:rPr lang="de-DE" b="0" dirty="0"/>
              <a:t> </a:t>
            </a:r>
            <a:r>
              <a:rPr lang="de-DE" b="0" dirty="0" err="1"/>
              <a:t>or</a:t>
            </a:r>
            <a:r>
              <a:rPr lang="de-DE" b="0" dirty="0"/>
              <a:t> </a:t>
            </a:r>
            <a:r>
              <a:rPr lang="de-DE" b="0" dirty="0" err="1"/>
              <a:t>closeness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</a:t>
            </a:r>
            <a:r>
              <a:rPr lang="de-DE" b="0" dirty="0" err="1"/>
              <a:t>the</a:t>
            </a:r>
            <a:r>
              <a:rPr lang="de-DE" b="0" dirty="0"/>
              <a:t> </a:t>
            </a:r>
            <a:r>
              <a:rPr lang="de-DE" b="0" dirty="0" err="1"/>
              <a:t>nodes</a:t>
            </a:r>
            <a:endParaRPr lang="de-DE" b="0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de-DE" b="0" dirty="0" err="1"/>
              <a:t>Example</a:t>
            </a:r>
            <a:r>
              <a:rPr lang="de-DE" b="0" dirty="0"/>
              <a:t> Facebook/Instagram: </a:t>
            </a:r>
            <a:r>
              <a:rPr lang="de-DE" b="0" dirty="0" err="1"/>
              <a:t>Each</a:t>
            </a:r>
            <a:r>
              <a:rPr lang="de-DE" b="0" dirty="0"/>
              <a:t> </a:t>
            </a:r>
            <a:r>
              <a:rPr lang="de-DE" b="0" dirty="0" err="1"/>
              <a:t>member</a:t>
            </a:r>
            <a:r>
              <a:rPr lang="de-DE" b="0" dirty="0"/>
              <a:t> </a:t>
            </a:r>
            <a:r>
              <a:rPr lang="de-DE" b="0" dirty="0" err="1"/>
              <a:t>is</a:t>
            </a:r>
            <a:r>
              <a:rPr lang="de-DE" b="0" dirty="0"/>
              <a:t> a </a:t>
            </a:r>
            <a:r>
              <a:rPr lang="de-DE" b="0" dirty="0" err="1"/>
              <a:t>vertex</a:t>
            </a:r>
            <a:r>
              <a:rPr lang="de-DE" b="0" dirty="0"/>
              <a:t>, </a:t>
            </a:r>
            <a:r>
              <a:rPr lang="de-DE" b="0" dirty="0" err="1"/>
              <a:t>each</a:t>
            </a:r>
            <a:r>
              <a:rPr lang="de-DE" b="0" dirty="0"/>
              <a:t> </a:t>
            </a:r>
            <a:r>
              <a:rPr lang="de-DE" b="0" dirty="0" err="1"/>
              <a:t>friendship</a:t>
            </a:r>
            <a:r>
              <a:rPr lang="de-DE" b="0" dirty="0"/>
              <a:t> </a:t>
            </a:r>
            <a:r>
              <a:rPr lang="de-DE" b="0" dirty="0" err="1"/>
              <a:t>or</a:t>
            </a:r>
            <a:r>
              <a:rPr lang="de-DE" b="0" dirty="0"/>
              <a:t> </a:t>
            </a:r>
            <a:r>
              <a:rPr lang="de-DE" b="0" dirty="0" err="1"/>
              <a:t>follower</a:t>
            </a:r>
            <a:r>
              <a:rPr lang="de-DE" b="0" dirty="0"/>
              <a:t> </a:t>
            </a:r>
            <a:r>
              <a:rPr lang="de-DE" b="0" dirty="0" err="1"/>
              <a:t>is</a:t>
            </a:r>
            <a:r>
              <a:rPr lang="de-DE" b="0" dirty="0"/>
              <a:t> an </a:t>
            </a:r>
            <a:r>
              <a:rPr lang="de-DE" b="0" dirty="0" err="1"/>
              <a:t>edge</a:t>
            </a:r>
            <a:endParaRPr lang="de-DE" b="0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fr-FR" b="0" dirty="0" err="1"/>
              <a:t>Edges</a:t>
            </a:r>
            <a:r>
              <a:rPr lang="fr-FR" b="0" dirty="0"/>
              <a:t> </a:t>
            </a:r>
            <a:r>
              <a:rPr lang="fr-FR" b="0" dirty="0" err="1"/>
              <a:t>may</a:t>
            </a:r>
            <a:r>
              <a:rPr lang="fr-FR" b="0" dirty="0"/>
              <a:t> </a:t>
            </a:r>
            <a:r>
              <a:rPr lang="fr-FR" b="0" dirty="0" err="1"/>
              <a:t>be</a:t>
            </a:r>
            <a:r>
              <a:rPr lang="fr-FR" b="0" dirty="0"/>
              <a:t> </a:t>
            </a:r>
            <a:r>
              <a:rPr lang="fr-FR" b="0" dirty="0" err="1"/>
              <a:t>directed</a:t>
            </a:r>
            <a:r>
              <a:rPr lang="fr-FR" b="0" dirty="0"/>
              <a:t> or </a:t>
            </a:r>
            <a:r>
              <a:rPr lang="fr-FR" b="0" dirty="0" err="1"/>
              <a:t>undirected</a:t>
            </a:r>
            <a:r>
              <a:rPr lang="fr-FR" b="0" dirty="0"/>
              <a:t> </a:t>
            </a:r>
          </a:p>
          <a:p>
            <a:pPr marL="1565910" lvl="2" indent="-285750">
              <a:buFont typeface="Arial" panose="020B0604020202020204" pitchFamily="34" charset="0"/>
              <a:buChar char="•"/>
            </a:pPr>
            <a:r>
              <a:rPr lang="fr-FR" b="0" dirty="0" err="1"/>
              <a:t>Undirected</a:t>
            </a:r>
            <a:r>
              <a:rPr lang="fr-FR" b="0" dirty="0"/>
              <a:t>: If I </a:t>
            </a:r>
            <a:r>
              <a:rPr lang="fr-FR" b="0" dirty="0" err="1"/>
              <a:t>am</a:t>
            </a:r>
            <a:r>
              <a:rPr lang="fr-FR" b="0" dirty="0"/>
              <a:t> </a:t>
            </a:r>
            <a:r>
              <a:rPr lang="fr-FR" b="0" dirty="0" err="1"/>
              <a:t>friends</a:t>
            </a:r>
            <a:r>
              <a:rPr lang="fr-FR" b="0" dirty="0"/>
              <a:t> </a:t>
            </a:r>
            <a:r>
              <a:rPr lang="fr-FR" b="0" dirty="0" err="1"/>
              <a:t>with</a:t>
            </a:r>
            <a:r>
              <a:rPr lang="fr-FR" b="0" dirty="0"/>
              <a:t> </a:t>
            </a:r>
            <a:r>
              <a:rPr lang="fr-FR" b="0" dirty="0" err="1"/>
              <a:t>Korbinian</a:t>
            </a:r>
            <a:r>
              <a:rPr lang="fr-FR" b="0" dirty="0"/>
              <a:t> or Felix on Facebook, </a:t>
            </a:r>
            <a:r>
              <a:rPr lang="fr-FR" b="0" dirty="0" err="1"/>
              <a:t>it</a:t>
            </a:r>
            <a:r>
              <a:rPr lang="fr-FR" b="0" dirty="0"/>
              <a:t> </a:t>
            </a:r>
            <a:r>
              <a:rPr lang="fr-FR" b="0" dirty="0" err="1"/>
              <a:t>means</a:t>
            </a:r>
            <a:r>
              <a:rPr lang="fr-FR" b="0" dirty="0"/>
              <a:t> </a:t>
            </a:r>
            <a:r>
              <a:rPr lang="fr-FR" b="0" dirty="0" err="1"/>
              <a:t>they</a:t>
            </a:r>
            <a:r>
              <a:rPr lang="fr-FR" b="0" dirty="0"/>
              <a:t> are </a:t>
            </a:r>
            <a:r>
              <a:rPr lang="fr-FR" b="0" dirty="0" err="1"/>
              <a:t>also</a:t>
            </a:r>
            <a:r>
              <a:rPr lang="fr-FR" b="0" dirty="0"/>
              <a:t> </a:t>
            </a:r>
            <a:r>
              <a:rPr lang="fr-FR" b="0" dirty="0" err="1"/>
              <a:t>friends</a:t>
            </a:r>
            <a:r>
              <a:rPr lang="fr-FR" b="0" dirty="0"/>
              <a:t> </a:t>
            </a:r>
            <a:r>
              <a:rPr lang="fr-FR" b="0" dirty="0" err="1"/>
              <a:t>with</a:t>
            </a:r>
            <a:r>
              <a:rPr lang="fr-FR" b="0" dirty="0"/>
              <a:t> me =&gt; the </a:t>
            </a:r>
            <a:r>
              <a:rPr lang="fr-FR" b="0" dirty="0" err="1"/>
              <a:t>friendship</a:t>
            </a:r>
            <a:r>
              <a:rPr lang="fr-FR" b="0" dirty="0"/>
              <a:t> </a:t>
            </a:r>
            <a:r>
              <a:rPr lang="fr-FR" b="0" dirty="0" err="1"/>
              <a:t>is</a:t>
            </a:r>
            <a:r>
              <a:rPr lang="fr-FR" b="0" dirty="0"/>
              <a:t> </a:t>
            </a:r>
            <a:r>
              <a:rPr lang="fr-FR" b="0" dirty="0" err="1"/>
              <a:t>mutual</a:t>
            </a:r>
            <a:r>
              <a:rPr lang="fr-FR" b="0" dirty="0"/>
              <a:t>) </a:t>
            </a:r>
          </a:p>
          <a:p>
            <a:pPr marL="1565910" lvl="2" indent="-285750">
              <a:buFont typeface="Arial" panose="020B0604020202020204" pitchFamily="34" charset="0"/>
              <a:buChar char="•"/>
            </a:pPr>
            <a:r>
              <a:rPr lang="fr-FR" b="0" dirty="0" err="1"/>
              <a:t>Directed</a:t>
            </a:r>
            <a:r>
              <a:rPr lang="fr-FR" b="0" dirty="0"/>
              <a:t>: If I follow </a:t>
            </a:r>
            <a:r>
              <a:rPr lang="fr-FR" b="0" dirty="0" err="1"/>
              <a:t>someone</a:t>
            </a:r>
            <a:r>
              <a:rPr lang="fr-FR" b="0" dirty="0"/>
              <a:t> on Instagram </a:t>
            </a:r>
            <a:r>
              <a:rPr lang="fr-FR" b="0" dirty="0" err="1"/>
              <a:t>it</a:t>
            </a:r>
            <a:r>
              <a:rPr lang="fr-FR" b="0" dirty="0"/>
              <a:t> </a:t>
            </a:r>
            <a:r>
              <a:rPr lang="fr-FR" b="0" dirty="0" err="1"/>
              <a:t>doesn’t</a:t>
            </a:r>
            <a:r>
              <a:rPr lang="fr-FR" b="0" dirty="0"/>
              <a:t> </a:t>
            </a:r>
            <a:r>
              <a:rPr lang="fr-FR" b="0" dirty="0" err="1"/>
              <a:t>mean</a:t>
            </a:r>
            <a:r>
              <a:rPr lang="fr-FR" b="0" dirty="0"/>
              <a:t> </a:t>
            </a:r>
            <a:r>
              <a:rPr lang="fr-FR" b="0" dirty="0" err="1"/>
              <a:t>they</a:t>
            </a:r>
            <a:r>
              <a:rPr lang="fr-FR" b="0" dirty="0"/>
              <a:t> </a:t>
            </a:r>
            <a:r>
              <a:rPr lang="fr-FR" b="0" dirty="0" err="1"/>
              <a:t>necessarily</a:t>
            </a:r>
            <a:r>
              <a:rPr lang="fr-FR" b="0" dirty="0"/>
              <a:t> follow me to </a:t>
            </a:r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fr-FR" b="0" dirty="0" err="1"/>
              <a:t>These</a:t>
            </a:r>
            <a:r>
              <a:rPr lang="fr-FR" b="0" dirty="0"/>
              <a:t> graphs can </a:t>
            </a:r>
            <a:r>
              <a:rPr lang="fr-FR" b="0" dirty="0" err="1"/>
              <a:t>become</a:t>
            </a:r>
            <a:r>
              <a:rPr lang="fr-FR" b="0" dirty="0"/>
              <a:t> </a:t>
            </a:r>
            <a:r>
              <a:rPr lang="fr-FR" b="0" dirty="0" err="1"/>
              <a:t>quite</a:t>
            </a:r>
            <a:r>
              <a:rPr lang="fr-FR" b="0" dirty="0"/>
              <a:t> </a:t>
            </a:r>
            <a:r>
              <a:rPr lang="fr-FR" b="0" dirty="0" err="1"/>
              <a:t>complex</a:t>
            </a:r>
            <a:r>
              <a:rPr lang="fr-FR" b="0" dirty="0"/>
              <a:t>, </a:t>
            </a:r>
            <a:r>
              <a:rPr lang="fr-FR" b="0" dirty="0" err="1"/>
              <a:t>so</a:t>
            </a:r>
            <a:r>
              <a:rPr lang="fr-FR" b="0" dirty="0"/>
              <a:t> </a:t>
            </a:r>
            <a:r>
              <a:rPr lang="fr-FR" b="0" dirty="0" err="1"/>
              <a:t>we</a:t>
            </a:r>
            <a:r>
              <a:rPr lang="fr-FR" b="0" dirty="0"/>
              <a:t> </a:t>
            </a:r>
            <a:r>
              <a:rPr lang="fr-FR" b="0" dirty="0" err="1"/>
              <a:t>need</a:t>
            </a:r>
            <a:r>
              <a:rPr lang="fr-FR" b="0" dirty="0"/>
              <a:t> a </a:t>
            </a:r>
            <a:r>
              <a:rPr lang="fr-FR" b="0" dirty="0" err="1"/>
              <a:t>method</a:t>
            </a:r>
            <a:r>
              <a:rPr lang="fr-FR" b="0" dirty="0"/>
              <a:t> to </a:t>
            </a:r>
            <a:r>
              <a:rPr lang="fr-FR" b="0" dirty="0" err="1"/>
              <a:t>compactly</a:t>
            </a:r>
            <a:r>
              <a:rPr lang="fr-FR" b="0" dirty="0"/>
              <a:t> store the information about the </a:t>
            </a:r>
            <a:r>
              <a:rPr lang="fr-FR" b="0" dirty="0" err="1"/>
              <a:t>topology</a:t>
            </a:r>
            <a:r>
              <a:rPr lang="fr-FR" b="0" dirty="0"/>
              <a:t> of the graph</a:t>
            </a:r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fr-FR" b="0" dirty="0"/>
              <a:t>This can </a:t>
            </a:r>
            <a:r>
              <a:rPr lang="fr-FR" b="0" dirty="0" err="1"/>
              <a:t>be</a:t>
            </a:r>
            <a:r>
              <a:rPr lang="fr-FR" b="0" dirty="0"/>
              <a:t> </a:t>
            </a:r>
            <a:r>
              <a:rPr lang="fr-FR" b="0" dirty="0" err="1"/>
              <a:t>done</a:t>
            </a:r>
            <a:r>
              <a:rPr lang="fr-FR" b="0" dirty="0"/>
              <a:t> </a:t>
            </a:r>
            <a:r>
              <a:rPr lang="fr-FR" b="0" dirty="0" err="1"/>
              <a:t>with</a:t>
            </a:r>
            <a:r>
              <a:rPr lang="fr-FR" b="0" dirty="0"/>
              <a:t> an </a:t>
            </a:r>
            <a:r>
              <a:rPr lang="fr-FR" b="0" dirty="0" err="1"/>
              <a:t>adjacency</a:t>
            </a:r>
            <a:r>
              <a:rPr lang="fr-FR" b="0" dirty="0"/>
              <a:t> matrix</a:t>
            </a:r>
          </a:p>
          <a:p>
            <a:pPr marL="640080" lvl="1" indent="0">
              <a:buFont typeface="Arial" panose="020B0604020202020204" pitchFamily="34" charset="0"/>
              <a:buNone/>
            </a:pPr>
            <a:endParaRPr lang="de-DE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40309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dirty="0" err="1"/>
              <a:t>each</a:t>
            </a:r>
            <a:r>
              <a:rPr lang="fr-FR" b="0" dirty="0"/>
              <a:t> </a:t>
            </a:r>
            <a:r>
              <a:rPr lang="fr-FR" b="0" dirty="0" err="1"/>
              <a:t>i,jth</a:t>
            </a:r>
            <a:r>
              <a:rPr lang="fr-FR" b="0" dirty="0"/>
              <a:t> entry of the </a:t>
            </a:r>
            <a:r>
              <a:rPr lang="fr-FR" b="0" dirty="0" err="1"/>
              <a:t>Adjacency</a:t>
            </a:r>
            <a:r>
              <a:rPr lang="fr-FR" b="0" dirty="0"/>
              <a:t> matrix </a:t>
            </a:r>
            <a:r>
              <a:rPr lang="fr-FR" b="0" dirty="0" err="1"/>
              <a:t>represents</a:t>
            </a:r>
            <a:r>
              <a:rPr lang="fr-FR" b="0" dirty="0"/>
              <a:t> the </a:t>
            </a:r>
            <a:r>
              <a:rPr lang="fr-FR" b="0" dirty="0" err="1"/>
              <a:t>edge</a:t>
            </a:r>
            <a:r>
              <a:rPr lang="fr-FR" b="0" dirty="0"/>
              <a:t> </a:t>
            </a:r>
            <a:r>
              <a:rPr lang="fr-FR" b="0" dirty="0" err="1"/>
              <a:t>between</a:t>
            </a:r>
            <a:r>
              <a:rPr lang="fr-FR" b="0" dirty="0"/>
              <a:t> </a:t>
            </a:r>
            <a:r>
              <a:rPr lang="fr-FR" b="0" dirty="0" err="1"/>
              <a:t>nodes</a:t>
            </a:r>
            <a:r>
              <a:rPr lang="fr-FR" b="0" dirty="0"/>
              <a:t> i and j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7363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Graphs,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introduce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concept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Signals on </a:t>
            </a:r>
            <a:r>
              <a:rPr lang="de-DE" dirty="0" err="1"/>
              <a:t>graphs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=&gt;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discrete</a:t>
            </a:r>
            <a:r>
              <a:rPr lang="de-DE" dirty="0"/>
              <a:t> time </a:t>
            </a:r>
            <a:r>
              <a:rPr lang="de-DE" dirty="0" err="1"/>
              <a:t>signals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represented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an </a:t>
            </a:r>
            <a:r>
              <a:rPr lang="de-DE" dirty="0" err="1"/>
              <a:t>underlying</a:t>
            </a:r>
            <a:r>
              <a:rPr lang="de-DE" dirty="0"/>
              <a:t> Line </a:t>
            </a:r>
            <a:r>
              <a:rPr lang="de-DE" dirty="0" err="1"/>
              <a:t>graph</a:t>
            </a:r>
            <a:r>
              <a:rPr lang="de-DE" dirty="0"/>
              <a:t>,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periodic</a:t>
            </a:r>
            <a:r>
              <a:rPr lang="de-DE" dirty="0"/>
              <a:t> </a:t>
            </a:r>
            <a:r>
              <a:rPr lang="de-DE" dirty="0" err="1"/>
              <a:t>signals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a </a:t>
            </a:r>
            <a:r>
              <a:rPr lang="de-DE" dirty="0" err="1"/>
              <a:t>recursive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cyclic</a:t>
            </a:r>
            <a:r>
              <a:rPr lang="de-DE" dirty="0"/>
              <a:t> </a:t>
            </a:r>
            <a:r>
              <a:rPr lang="de-DE" dirty="0" err="1"/>
              <a:t>line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This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directed</a:t>
            </a:r>
            <a:r>
              <a:rPr lang="de-DE" dirty="0"/>
              <a:t> (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flow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time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directed</a:t>
            </a:r>
            <a:r>
              <a:rPr lang="de-DE" dirty="0"/>
              <a:t>) =&gt; </a:t>
            </a:r>
            <a:r>
              <a:rPr lang="de-DE" dirty="0" err="1"/>
              <a:t>leads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unsymmetric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Graph stands </a:t>
            </a:r>
            <a:r>
              <a:rPr lang="de-DE" dirty="0" err="1"/>
              <a:t>for</a:t>
            </a:r>
            <a:r>
              <a:rPr lang="de-DE" dirty="0"/>
              <a:t> a time </a:t>
            </a:r>
            <a:r>
              <a:rPr lang="de-DE" dirty="0" err="1"/>
              <a:t>instance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Signal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5876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corresponding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Adjacency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depicted</a:t>
            </a:r>
            <a:r>
              <a:rPr lang="de-DE" dirty="0"/>
              <a:t> in </a:t>
            </a:r>
            <a:r>
              <a:rPr lang="de-DE" dirty="0" err="1"/>
              <a:t>colors</a:t>
            </a:r>
            <a:r>
              <a:rPr lang="de-DE" dirty="0"/>
              <a:t> ( </a:t>
            </a:r>
            <a:r>
              <a:rPr lang="de-DE" dirty="0" err="1"/>
              <a:t>green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last </a:t>
            </a:r>
            <a:r>
              <a:rPr lang="de-DE" dirty="0" err="1"/>
              <a:t>node</a:t>
            </a:r>
            <a:r>
              <a:rPr lang="de-DE" dirty="0"/>
              <a:t>, orange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important to note,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there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various</a:t>
            </a:r>
            <a:r>
              <a:rPr lang="fr-FR" dirty="0"/>
              <a:t> </a:t>
            </a:r>
            <a:r>
              <a:rPr lang="fr-FR" dirty="0" err="1"/>
              <a:t>signals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share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 graph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In </a:t>
            </a:r>
            <a:r>
              <a:rPr lang="fr-FR" dirty="0" err="1"/>
              <a:t>this</a:t>
            </a:r>
            <a:r>
              <a:rPr lang="fr-FR" dirty="0"/>
              <a:t> case </a:t>
            </a:r>
            <a:r>
              <a:rPr lang="fr-FR" dirty="0" err="1"/>
              <a:t>that</a:t>
            </a:r>
            <a:r>
              <a:rPr lang="fr-FR" dirty="0"/>
              <a:t>: all </a:t>
            </a:r>
            <a:r>
              <a:rPr lang="fr-FR" dirty="0" err="1"/>
              <a:t>periodic</a:t>
            </a:r>
            <a:r>
              <a:rPr lang="fr-FR" dirty="0"/>
              <a:t> </a:t>
            </a:r>
            <a:r>
              <a:rPr lang="fr-FR" dirty="0" err="1"/>
              <a:t>signals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Period</a:t>
            </a:r>
            <a:r>
              <a:rPr lang="fr-FR" dirty="0"/>
              <a:t> of </a:t>
            </a:r>
            <a:r>
              <a:rPr lang="fr-FR" dirty="0" err="1"/>
              <a:t>length</a:t>
            </a:r>
            <a:r>
              <a:rPr lang="fr-FR" dirty="0"/>
              <a:t> 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Now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have </a:t>
            </a:r>
            <a:r>
              <a:rPr lang="fr-FR" dirty="0" err="1"/>
              <a:t>established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graph </a:t>
            </a:r>
            <a:r>
              <a:rPr lang="fr-FR" dirty="0" err="1"/>
              <a:t>signals</a:t>
            </a:r>
            <a:r>
              <a:rPr lang="fr-FR" dirty="0"/>
              <a:t> are, </a:t>
            </a:r>
            <a:r>
              <a:rPr lang="fr-FR" dirty="0" err="1"/>
              <a:t>we</a:t>
            </a:r>
            <a:r>
              <a:rPr lang="fr-FR" dirty="0"/>
              <a:t> can go </a:t>
            </a:r>
            <a:r>
              <a:rPr lang="fr-FR" dirty="0" err="1"/>
              <a:t>ahead</a:t>
            </a:r>
            <a:r>
              <a:rPr lang="fr-FR" dirty="0"/>
              <a:t> and </a:t>
            </a:r>
            <a:r>
              <a:rPr lang="fr-FR" dirty="0" err="1"/>
              <a:t>define</a:t>
            </a:r>
            <a:r>
              <a:rPr lang="fr-FR" dirty="0"/>
              <a:t> the Graph Shift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6212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Graph Shift analog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Shift Operator </a:t>
            </a:r>
            <a:r>
              <a:rPr lang="de-DE" dirty="0" err="1"/>
              <a:t>known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Digital Signal Processing:</a:t>
            </a:r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de-DE" dirty="0"/>
              <a:t>In </a:t>
            </a:r>
            <a:r>
              <a:rPr lang="de-DE" dirty="0" err="1"/>
              <a:t>fact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same,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type </a:t>
            </a:r>
            <a:r>
              <a:rPr lang="de-DE" dirty="0" err="1"/>
              <a:t>of</a:t>
            </a:r>
            <a:r>
              <a:rPr lang="de-DE" dirty="0"/>
              <a:t> Line Graph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This Propagation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Signal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,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achieved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multiplication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Signals X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Adjacency</a:t>
            </a:r>
            <a:r>
              <a:rPr lang="de-DE" dirty="0"/>
              <a:t> Matrix </a:t>
            </a:r>
            <a:r>
              <a:rPr lang="de-DE" dirty="0" err="1"/>
              <a:t>A^k</a:t>
            </a:r>
            <a:r>
              <a:rPr lang="de-DE" dirty="0"/>
              <a:t> , </a:t>
            </a:r>
            <a:r>
              <a:rPr lang="de-DE" dirty="0" err="1"/>
              <a:t>where</a:t>
            </a:r>
            <a:r>
              <a:rPr lang="de-DE" dirty="0"/>
              <a:t> k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length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shift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So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shift </a:t>
            </a:r>
            <a:r>
              <a:rPr lang="de-DE" dirty="0" err="1"/>
              <a:t>by</a:t>
            </a:r>
            <a:r>
              <a:rPr lang="de-DE" dirty="0"/>
              <a:t> k will </a:t>
            </a:r>
            <a:r>
              <a:rPr lang="de-DE" dirty="0" err="1"/>
              <a:t>propagate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signal</a:t>
            </a:r>
            <a:r>
              <a:rPr lang="de-DE" dirty="0"/>
              <a:t> </a:t>
            </a:r>
            <a:r>
              <a:rPr lang="de-DE" dirty="0" err="1"/>
              <a:t>along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connected</a:t>
            </a:r>
            <a:r>
              <a:rPr lang="de-DE" dirty="0"/>
              <a:t> </a:t>
            </a:r>
            <a:r>
              <a:rPr lang="de-DE" dirty="0" err="1"/>
              <a:t>path</a:t>
            </a:r>
            <a:r>
              <a:rPr lang="de-DE" dirty="0"/>
              <a:t> </a:t>
            </a:r>
            <a:r>
              <a:rPr lang="de-DE" dirty="0" err="1"/>
              <a:t>along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k </a:t>
            </a:r>
            <a:r>
              <a:rPr lang="de-DE" dirty="0" err="1"/>
              <a:t>nearest</a:t>
            </a:r>
            <a:r>
              <a:rPr lang="de-DE" dirty="0"/>
              <a:t> </a:t>
            </a:r>
            <a:r>
              <a:rPr lang="de-DE" dirty="0" err="1"/>
              <a:t>outgoing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 err="1"/>
              <a:t>Let‘s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happen,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had</a:t>
            </a:r>
            <a:r>
              <a:rPr lang="de-DE" dirty="0"/>
              <a:t> an </a:t>
            </a:r>
            <a:r>
              <a:rPr lang="de-DE" dirty="0" err="1"/>
              <a:t>edge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 0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 3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67429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As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, </a:t>
            </a:r>
            <a:r>
              <a:rPr lang="de-DE" dirty="0" err="1"/>
              <a:t>having</a:t>
            </a:r>
            <a:r>
              <a:rPr lang="de-DE" dirty="0"/>
              <a:t> additional </a:t>
            </a:r>
            <a:r>
              <a:rPr lang="de-DE" dirty="0" err="1"/>
              <a:t>connections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nodes</a:t>
            </a:r>
            <a:r>
              <a:rPr lang="de-DE" dirty="0"/>
              <a:t> will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linear </a:t>
            </a:r>
            <a:r>
              <a:rPr lang="de-DE" dirty="0" err="1"/>
              <a:t>combination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signal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propagated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incident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a </a:t>
            </a:r>
            <a:r>
              <a:rPr lang="de-DE" dirty="0" err="1"/>
              <a:t>node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added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shifted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 0 and </a:t>
            </a:r>
            <a:r>
              <a:rPr lang="de-DE" dirty="0" err="1"/>
              <a:t>node</a:t>
            </a:r>
            <a:r>
              <a:rPr lang="de-DE" dirty="0"/>
              <a:t> 2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all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able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define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Graph </a:t>
            </a:r>
            <a:r>
              <a:rPr lang="de-DE" dirty="0" err="1"/>
              <a:t>autocorrelation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3275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Analog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autocorrelation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equals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covariance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centered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beforehand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zero</a:t>
            </a:r>
            <a:r>
              <a:rPr lang="de-DE" dirty="0"/>
              <a:t> </a:t>
            </a:r>
            <a:r>
              <a:rPr lang="de-DE" dirty="0" err="1"/>
              <a:t>mean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define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autocorrelation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Signals X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signals</a:t>
            </a:r>
            <a:r>
              <a:rPr lang="de-DE" dirty="0"/>
              <a:t> X at a lag k, </a:t>
            </a:r>
            <a:r>
              <a:rPr lang="de-DE" dirty="0" err="1"/>
              <a:t>meaning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shifted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k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graph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in </a:t>
            </a:r>
            <a:r>
              <a:rPr lang="de-DE" dirty="0" err="1"/>
              <a:t>mind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k = 0 </a:t>
            </a:r>
            <a:r>
              <a:rPr lang="de-DE" dirty="0" err="1"/>
              <a:t>our</a:t>
            </a:r>
            <a:r>
              <a:rPr lang="de-DE" dirty="0"/>
              <a:t> Shift Operator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equal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Identity </a:t>
            </a:r>
            <a:r>
              <a:rPr lang="de-DE" dirty="0" err="1"/>
              <a:t>matrix</a:t>
            </a:r>
            <a:r>
              <a:rPr lang="de-DE" dirty="0"/>
              <a:t> and </a:t>
            </a:r>
            <a:r>
              <a:rPr lang="de-DE" dirty="0" err="1"/>
              <a:t>we</a:t>
            </a:r>
            <a:r>
              <a:rPr lang="de-DE" dirty="0"/>
              <a:t> end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autocorrelation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This shift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Graph, </a:t>
            </a:r>
            <a:r>
              <a:rPr lang="de-DE" dirty="0" err="1"/>
              <a:t>provides</a:t>
            </a:r>
            <a:r>
              <a:rPr lang="de-DE" dirty="0"/>
              <a:t> </a:t>
            </a:r>
            <a:r>
              <a:rPr lang="de-DE" dirty="0" err="1"/>
              <a:t>us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additional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sources</a:t>
            </a:r>
            <a:r>
              <a:rPr lang="de-DE" dirty="0"/>
              <a:t>,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follow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just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line</a:t>
            </a:r>
            <a:r>
              <a:rPr lang="de-DE" dirty="0"/>
              <a:t>-graph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Having </a:t>
            </a:r>
            <a:r>
              <a:rPr lang="de-DE" dirty="0" err="1"/>
              <a:t>this</a:t>
            </a:r>
            <a:r>
              <a:rPr lang="de-DE" dirty="0"/>
              <a:t> Information,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a </a:t>
            </a:r>
            <a:r>
              <a:rPr lang="de-DE" dirty="0" err="1"/>
              <a:t>decorrelation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seperate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signals</a:t>
            </a:r>
            <a:r>
              <a:rPr lang="de-DE" dirty="0"/>
              <a:t> 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90508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That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do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finding</a:t>
            </a:r>
            <a:r>
              <a:rPr lang="de-DE" dirty="0"/>
              <a:t> a </a:t>
            </a:r>
            <a:r>
              <a:rPr lang="de-DE" dirty="0" err="1"/>
              <a:t>matrix</a:t>
            </a:r>
            <a:r>
              <a:rPr lang="de-DE" dirty="0"/>
              <a:t> W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diagonalizes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autocorrelation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all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asssume</a:t>
            </a:r>
            <a:r>
              <a:rPr lang="de-DE" dirty="0"/>
              <a:t> </a:t>
            </a:r>
            <a:r>
              <a:rPr lang="de-DE" dirty="0" err="1"/>
              <a:t>whitened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Then</a:t>
            </a:r>
            <a:r>
              <a:rPr lang="de-DE" dirty="0"/>
              <a:t>, W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estimate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Solution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Source Separation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This Method,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noteworthy</a:t>
            </a:r>
            <a:r>
              <a:rPr lang="de-DE" dirty="0"/>
              <a:t> </a:t>
            </a:r>
            <a:r>
              <a:rPr lang="de-DE" dirty="0" err="1"/>
              <a:t>advantages</a:t>
            </a:r>
            <a:r>
              <a:rPr lang="de-DE" dirty="0"/>
              <a:t>:</a:t>
            </a:r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Unlike</a:t>
            </a:r>
            <a:r>
              <a:rPr lang="de-DE" dirty="0"/>
              <a:t> ICA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presume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distribution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signals</a:t>
            </a:r>
            <a:r>
              <a:rPr lang="de-DE" dirty="0"/>
              <a:t>, </a:t>
            </a:r>
            <a:r>
              <a:rPr lang="de-DE" dirty="0" err="1"/>
              <a:t>meaning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works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gaussian</a:t>
            </a:r>
            <a:r>
              <a:rPr lang="de-DE" dirty="0"/>
              <a:t> </a:t>
            </a:r>
            <a:r>
              <a:rPr lang="de-DE" dirty="0" err="1"/>
              <a:t>signals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well</a:t>
            </a:r>
            <a:endParaRPr lang="de-DE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de-DE" dirty="0"/>
              <a:t>The sample </a:t>
            </a:r>
            <a:r>
              <a:rPr lang="de-DE" dirty="0" err="1"/>
              <a:t>sizes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lower</a:t>
            </a:r>
            <a:r>
              <a:rPr lang="de-DE" dirty="0"/>
              <a:t>, (</a:t>
            </a:r>
            <a:r>
              <a:rPr lang="de-DE" dirty="0" err="1"/>
              <a:t>performs</a:t>
            </a:r>
            <a:r>
              <a:rPr lang="de-DE" dirty="0"/>
              <a:t> 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1000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)</a:t>
            </a:r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numerous</a:t>
            </a:r>
            <a:r>
              <a:rPr lang="de-DE" dirty="0"/>
              <a:t> </a:t>
            </a:r>
            <a:r>
              <a:rPr lang="de-DE" dirty="0" err="1"/>
              <a:t>underlying</a:t>
            </a:r>
            <a:r>
              <a:rPr lang="de-DE" dirty="0"/>
              <a:t> network </a:t>
            </a:r>
            <a:r>
              <a:rPr lang="de-DE" dirty="0" err="1"/>
              <a:t>topologies</a:t>
            </a:r>
            <a:r>
              <a:rPr lang="de-DE" dirty="0"/>
              <a:t> in real </a:t>
            </a:r>
            <a:r>
              <a:rPr lang="de-DE" dirty="0" err="1"/>
              <a:t>world</a:t>
            </a:r>
            <a:r>
              <a:rPr lang="de-DE" dirty="0"/>
              <a:t> </a:t>
            </a:r>
            <a:r>
              <a:rPr lang="de-DE" dirty="0" err="1"/>
              <a:t>problems</a:t>
            </a:r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 err="1"/>
              <a:t>However</a:t>
            </a:r>
            <a:r>
              <a:rPr lang="fr-FR" dirty="0"/>
              <a:t>, </a:t>
            </a:r>
            <a:r>
              <a:rPr lang="fr-FR" dirty="0" err="1"/>
              <a:t>these</a:t>
            </a:r>
            <a:r>
              <a:rPr lang="fr-FR" dirty="0"/>
              <a:t> graph structures are </a:t>
            </a:r>
            <a:r>
              <a:rPr lang="fr-FR" dirty="0" err="1"/>
              <a:t>most</a:t>
            </a:r>
            <a:r>
              <a:rPr lang="fr-FR" dirty="0"/>
              <a:t> of the time not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available</a:t>
            </a:r>
            <a:r>
              <a:rPr lang="fr-FR" dirty="0"/>
              <a:t> and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inferred</a:t>
            </a:r>
            <a:r>
              <a:rPr lang="fr-FR" dirty="0"/>
              <a:t> by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method</a:t>
            </a:r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 err="1"/>
              <a:t>Therefore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major </a:t>
            </a:r>
            <a:r>
              <a:rPr lang="fr-FR" dirty="0" err="1"/>
              <a:t>disadvantage</a:t>
            </a:r>
            <a:r>
              <a:rPr lang="fr-FR" dirty="0"/>
              <a:t>, </a:t>
            </a:r>
            <a:r>
              <a:rPr lang="fr-FR" dirty="0" err="1"/>
              <a:t>that</a:t>
            </a:r>
            <a:r>
              <a:rPr lang="fr-FR" dirty="0"/>
              <a:t> the performance of the </a:t>
            </a:r>
            <a:r>
              <a:rPr lang="fr-FR" dirty="0" err="1"/>
              <a:t>algorithm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highly</a:t>
            </a:r>
            <a:r>
              <a:rPr lang="fr-FR" dirty="0"/>
              <a:t> </a:t>
            </a:r>
            <a:r>
              <a:rPr lang="fr-FR" dirty="0" err="1"/>
              <a:t>dependent</a:t>
            </a:r>
            <a:r>
              <a:rPr lang="fr-FR" dirty="0"/>
              <a:t> on </a:t>
            </a:r>
            <a:r>
              <a:rPr lang="fr-FR" dirty="0" err="1"/>
              <a:t>accurate</a:t>
            </a:r>
            <a:r>
              <a:rPr lang="fr-FR" dirty="0"/>
              <a:t> graph estimations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05315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Comparing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shortcomings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PowerICA</a:t>
            </a:r>
            <a:r>
              <a:rPr lang="de-DE" dirty="0"/>
              <a:t> </a:t>
            </a:r>
            <a:r>
              <a:rPr lang="de-DE" dirty="0" err="1"/>
              <a:t>adressed</a:t>
            </a:r>
            <a:r>
              <a:rPr lang="de-DE" dirty="0"/>
              <a:t> </a:t>
            </a:r>
            <a:r>
              <a:rPr lang="de-DE" dirty="0" err="1"/>
              <a:t>earlier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seems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complement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So the Question </a:t>
            </a:r>
            <a:r>
              <a:rPr lang="fr-FR" dirty="0" err="1"/>
              <a:t>is</a:t>
            </a:r>
            <a:r>
              <a:rPr lang="fr-FR" dirty="0"/>
              <a:t>, how do </a:t>
            </a:r>
            <a:r>
              <a:rPr lang="fr-FR" dirty="0" err="1"/>
              <a:t>we</a:t>
            </a:r>
            <a:r>
              <a:rPr lang="fr-FR" dirty="0"/>
              <a:t> combine </a:t>
            </a:r>
            <a:r>
              <a:rPr lang="fr-FR" dirty="0" err="1"/>
              <a:t>them</a:t>
            </a:r>
            <a:r>
              <a:rPr lang="fr-FR" dirty="0"/>
              <a:t>?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30718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As </a:t>
            </a:r>
            <a:r>
              <a:rPr lang="de-DE" dirty="0" err="1"/>
              <a:t>mentioned</a:t>
            </a:r>
            <a:r>
              <a:rPr lang="de-DE" dirty="0"/>
              <a:t> </a:t>
            </a:r>
            <a:r>
              <a:rPr lang="de-DE" dirty="0" err="1"/>
              <a:t>earlier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Miettinen, </a:t>
            </a:r>
            <a:r>
              <a:rPr lang="de-DE" dirty="0" err="1"/>
              <a:t>came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method</a:t>
            </a:r>
            <a:r>
              <a:rPr lang="de-DE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Considers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objective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of</a:t>
            </a:r>
            <a:endParaRPr lang="de-DE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de-DE" dirty="0"/>
              <a:t>An ICA </a:t>
            </a:r>
            <a:r>
              <a:rPr lang="de-DE" dirty="0" err="1"/>
              <a:t>objective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chose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PowerICA</a:t>
            </a:r>
            <a:r>
              <a:rPr lang="fr-FR" dirty="0"/>
              <a:t>, </a:t>
            </a:r>
            <a:r>
              <a:rPr lang="fr-FR" dirty="0" err="1"/>
              <a:t>that</a:t>
            </a:r>
            <a:r>
              <a:rPr lang="fr-FR" dirty="0"/>
              <a:t> tries to </a:t>
            </a:r>
            <a:r>
              <a:rPr lang="fr-FR" dirty="0" err="1"/>
              <a:t>separate</a:t>
            </a:r>
            <a:r>
              <a:rPr lang="fr-FR" dirty="0"/>
              <a:t> the </a:t>
            </a:r>
            <a:r>
              <a:rPr lang="fr-FR" dirty="0" err="1"/>
              <a:t>signals</a:t>
            </a:r>
            <a:r>
              <a:rPr lang="fr-FR" dirty="0"/>
              <a:t> by </a:t>
            </a:r>
            <a:r>
              <a:rPr lang="fr-FR" dirty="0" err="1"/>
              <a:t>maximizing</a:t>
            </a:r>
            <a:r>
              <a:rPr lang="fr-FR" dirty="0"/>
              <a:t> non-</a:t>
            </a:r>
            <a:r>
              <a:rPr lang="fr-FR" dirty="0" err="1"/>
              <a:t>Gaussianity</a:t>
            </a:r>
            <a:endParaRPr lang="fr-FR" dirty="0"/>
          </a:p>
          <a:p>
            <a:pPr marL="925830" lvl="1" indent="-285750">
              <a:buFont typeface="Arial" panose="020B0604020202020204" pitchFamily="34" charset="0"/>
              <a:buChar char="•"/>
            </a:pPr>
            <a:r>
              <a:rPr lang="fr-FR" dirty="0"/>
              <a:t>The Graph </a:t>
            </a:r>
            <a:r>
              <a:rPr lang="fr-FR" dirty="0" err="1"/>
              <a:t>decorrelation</a:t>
            </a:r>
            <a:r>
              <a:rPr lang="fr-FR" dirty="0"/>
              <a:t> objective,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diagonalization</a:t>
            </a:r>
            <a:r>
              <a:rPr lang="fr-FR" dirty="0"/>
              <a:t> process of the graph </a:t>
            </a:r>
            <a:r>
              <a:rPr lang="fr-FR" dirty="0" err="1"/>
              <a:t>autocorrelation</a:t>
            </a:r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cannot</a:t>
            </a:r>
            <a:r>
              <a:rPr lang="fr-FR" dirty="0"/>
              <a:t> </a:t>
            </a:r>
            <a:r>
              <a:rPr lang="fr-FR" dirty="0" err="1"/>
              <a:t>simply</a:t>
            </a:r>
            <a:r>
              <a:rPr lang="fr-FR" dirty="0"/>
              <a:t>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up as </a:t>
            </a:r>
            <a:r>
              <a:rPr lang="fr-FR" dirty="0" err="1"/>
              <a:t>they</a:t>
            </a:r>
            <a:r>
              <a:rPr lang="fr-FR" dirty="0"/>
              <a:t> are, but by </a:t>
            </a:r>
            <a:r>
              <a:rPr lang="fr-FR" dirty="0" err="1"/>
              <a:t>introducing</a:t>
            </a:r>
            <a:r>
              <a:rPr lang="fr-FR" dirty="0"/>
              <a:t> a new </a:t>
            </a:r>
            <a:r>
              <a:rPr lang="fr-FR" dirty="0" err="1"/>
              <a:t>parameter</a:t>
            </a:r>
            <a:r>
              <a:rPr lang="fr-FR" dirty="0"/>
              <a:t> lambda, </a:t>
            </a:r>
            <a:r>
              <a:rPr lang="fr-FR" dirty="0" err="1"/>
              <a:t>that</a:t>
            </a:r>
            <a:r>
              <a:rPr lang="fr-FR" dirty="0"/>
              <a:t> balances the </a:t>
            </a:r>
            <a:r>
              <a:rPr lang="fr-FR" dirty="0" err="1"/>
              <a:t>two</a:t>
            </a:r>
            <a:r>
              <a:rPr lang="fr-FR" dirty="0"/>
              <a:t> objective </a:t>
            </a:r>
            <a:r>
              <a:rPr lang="fr-FR" dirty="0" err="1"/>
              <a:t>functions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arrive at the composite objective </a:t>
            </a:r>
            <a:r>
              <a:rPr lang="fr-FR" dirty="0" err="1"/>
              <a:t>function</a:t>
            </a:r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/>
              <a:t>And how </a:t>
            </a:r>
            <a:r>
              <a:rPr lang="fr-FR" dirty="0" err="1"/>
              <a:t>this</a:t>
            </a:r>
            <a:r>
              <a:rPr lang="fr-FR" dirty="0"/>
              <a:t> concept </a:t>
            </a:r>
            <a:r>
              <a:rPr lang="fr-FR" dirty="0" err="1"/>
              <a:t>perfermoed</a:t>
            </a:r>
            <a:r>
              <a:rPr lang="fr-FR" dirty="0"/>
              <a:t>,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shown</a:t>
            </a:r>
            <a:r>
              <a:rPr lang="fr-FR" dirty="0"/>
              <a:t> to </a:t>
            </a:r>
            <a:r>
              <a:rPr lang="fr-FR" dirty="0" err="1"/>
              <a:t>you</a:t>
            </a:r>
            <a:r>
              <a:rPr lang="fr-FR" dirty="0"/>
              <a:t> by Christian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616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Sosund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particular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sound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linearly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5064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Show </a:t>
            </a:r>
            <a:r>
              <a:rPr lang="de-DE" dirty="0" err="1"/>
              <a:t>reconstructed</a:t>
            </a:r>
            <a:r>
              <a:rPr lang="de-DE" dirty="0"/>
              <a:t> </a:t>
            </a:r>
            <a:r>
              <a:rPr lang="de-DE" dirty="0" err="1"/>
              <a:t>artifacts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73956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Low sample </a:t>
            </a:r>
            <a:r>
              <a:rPr lang="de-DE" dirty="0" err="1"/>
              <a:t>size</a:t>
            </a:r>
            <a:r>
              <a:rPr lang="de-DE" dirty="0"/>
              <a:t> problematisch: </a:t>
            </a:r>
            <a:r>
              <a:rPr lang="de-DE" dirty="0" err="1"/>
              <a:t>central</a:t>
            </a:r>
            <a:r>
              <a:rPr lang="de-DE" dirty="0"/>
              <a:t> </a:t>
            </a:r>
            <a:r>
              <a:rPr lang="de-DE" dirty="0" err="1"/>
              <a:t>limit</a:t>
            </a:r>
            <a:r>
              <a:rPr lang="de-DE" dirty="0"/>
              <a:t> </a:t>
            </a:r>
            <a:r>
              <a:rPr lang="de-DE" dirty="0" err="1"/>
              <a:t>theorem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finite </a:t>
            </a:r>
            <a:r>
              <a:rPr lang="de-DE" dirty="0" err="1">
                <a:sym typeface="Wingdings" panose="05000000000000000000" pitchFamily="2" charset="2"/>
              </a:rPr>
              <a:t>variance</a:t>
            </a:r>
            <a:r>
              <a:rPr lang="de-DE" dirty="0">
                <a:sym typeface="Wingdings" panose="05000000000000000000" pitchFamily="2" charset="2"/>
              </a:rPr>
              <a:t> (</a:t>
            </a:r>
            <a:r>
              <a:rPr lang="de-DE" dirty="0" err="1">
                <a:sym typeface="Wingdings" panose="05000000000000000000" pitchFamily="2" charset="2"/>
              </a:rPr>
              <a:t>ausreißer</a:t>
            </a:r>
            <a:r>
              <a:rPr lang="de-DE" dirty="0">
                <a:sym typeface="Wingdings" panose="05000000000000000000" pitchFamily="2" charset="2"/>
              </a:rPr>
              <a:t> macht infinite </a:t>
            </a:r>
            <a:r>
              <a:rPr lang="de-DE" dirty="0" err="1">
                <a:sym typeface="Wingdings" panose="05000000000000000000" pitchFamily="2" charset="2"/>
              </a:rPr>
              <a:t>variance</a:t>
            </a:r>
            <a:r>
              <a:rPr lang="de-DE" dirty="0">
                <a:sym typeface="Wingdings" panose="05000000000000000000" pitchFamily="2" charset="2"/>
              </a:rPr>
              <a:t>)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Gaussian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(gegen die </a:t>
            </a:r>
            <a:r>
              <a:rPr lang="de-DE" dirty="0" err="1"/>
              <a:t>Annnahmen</a:t>
            </a:r>
            <a:r>
              <a:rPr lang="de-DE" dirty="0"/>
              <a:t> von ICA)</a:t>
            </a:r>
          </a:p>
          <a:p>
            <a:pPr marL="285750" indent="-285750">
              <a:buFontTx/>
              <a:buChar char="-"/>
            </a:pPr>
            <a:r>
              <a:rPr lang="de-DE" dirty="0"/>
              <a:t>Ergebnisse machen Sinn: Annahmen über ICA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Robustness</a:t>
            </a:r>
            <a:r>
              <a:rPr lang="de-DE" dirty="0"/>
              <a:t> nicht gegeben, da asymptotisches Verhalten verändert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Assumptions</a:t>
            </a:r>
            <a:r>
              <a:rPr lang="de-DE" dirty="0"/>
              <a:t> sagen!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iid</a:t>
            </a:r>
            <a:r>
              <a:rPr lang="de-DE" dirty="0"/>
              <a:t>, finite </a:t>
            </a:r>
            <a:r>
              <a:rPr lang="de-DE" dirty="0" err="1"/>
              <a:t>covariance</a:t>
            </a:r>
            <a:r>
              <a:rPr lang="de-DE" dirty="0"/>
              <a:t>, dürfen nicht </a:t>
            </a:r>
            <a:r>
              <a:rPr lang="de-DE" dirty="0" err="1"/>
              <a:t>Gauss</a:t>
            </a:r>
            <a:r>
              <a:rPr lang="de-DE" dirty="0"/>
              <a:t> sein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28250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Robust </a:t>
            </a:r>
            <a:r>
              <a:rPr lang="de-DE" dirty="0" err="1"/>
              <a:t>whitening</a:t>
            </a:r>
            <a:r>
              <a:rPr lang="de-DE" dirty="0"/>
              <a:t>: </a:t>
            </a:r>
            <a:r>
              <a:rPr lang="de-DE" dirty="0" err="1"/>
              <a:t>probem</a:t>
            </a:r>
            <a:r>
              <a:rPr lang="de-DE" dirty="0"/>
              <a:t> mit </a:t>
            </a:r>
            <a:r>
              <a:rPr lang="de-DE" dirty="0" err="1"/>
              <a:t>outlier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Problem mit </a:t>
            </a:r>
            <a:r>
              <a:rPr lang="de-DE" dirty="0" err="1"/>
              <a:t>outlier</a:t>
            </a:r>
            <a:r>
              <a:rPr lang="de-DE" dirty="0"/>
              <a:t>: Unterschied non-</a:t>
            </a:r>
            <a:r>
              <a:rPr lang="de-DE" dirty="0" err="1"/>
              <a:t>Gaussian</a:t>
            </a:r>
            <a:r>
              <a:rPr lang="de-DE" dirty="0"/>
              <a:t> </a:t>
            </a:r>
            <a:r>
              <a:rPr lang="de-DE" dirty="0" err="1"/>
              <a:t>signals</a:t>
            </a:r>
            <a:r>
              <a:rPr lang="de-DE" dirty="0"/>
              <a:t> und non-</a:t>
            </a:r>
            <a:r>
              <a:rPr lang="de-DE" dirty="0" err="1"/>
              <a:t>Gaussian</a:t>
            </a:r>
            <a:r>
              <a:rPr lang="de-DE" dirty="0"/>
              <a:t> </a:t>
            </a:r>
            <a:r>
              <a:rPr lang="de-DE" dirty="0" err="1"/>
              <a:t>outlier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Annahmen verletzen -&gt; ist sinnvoll das es nicht funktioniert</a:t>
            </a:r>
          </a:p>
          <a:p>
            <a:pPr marL="0" indent="0">
              <a:buFontTx/>
              <a:buNone/>
            </a:pPr>
            <a:r>
              <a:rPr lang="de-DE" dirty="0"/>
              <a:t>=&gt; Model gibt es </a:t>
            </a:r>
            <a:r>
              <a:rPr lang="de-DE" dirty="0" err="1"/>
              <a:t>nícht</a:t>
            </a:r>
            <a:r>
              <a:rPr lang="de-DE" dirty="0"/>
              <a:t> her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6665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Wir haben uns damit beschäftigt!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82233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ICA </a:t>
            </a:r>
            <a:r>
              <a:rPr lang="de-DE" dirty="0" err="1"/>
              <a:t>vesagt</a:t>
            </a:r>
            <a:r>
              <a:rPr lang="de-DE" dirty="0"/>
              <a:t>: also versagt auch Graph BSS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74627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Defusion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decorrelation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(-&gt; time and </a:t>
            </a:r>
            <a:r>
              <a:rPr lang="de-DE" dirty="0" err="1"/>
              <a:t>spatial</a:t>
            </a:r>
            <a:r>
              <a:rPr lang="de-DE" dirty="0"/>
              <a:t> )</a:t>
            </a:r>
          </a:p>
          <a:p>
            <a:r>
              <a:rPr lang="de-DE" dirty="0"/>
              <a:t>- New </a:t>
            </a:r>
            <a:r>
              <a:rPr lang="de-DE" dirty="0" err="1"/>
              <a:t>Outlier</a:t>
            </a:r>
            <a:r>
              <a:rPr lang="de-DE" dirty="0"/>
              <a:t> &amp; non-</a:t>
            </a:r>
            <a:r>
              <a:rPr lang="de-DE" dirty="0" err="1"/>
              <a:t>Gaussianity</a:t>
            </a:r>
            <a:r>
              <a:rPr lang="de-DE" dirty="0"/>
              <a:t> </a:t>
            </a:r>
            <a:r>
              <a:rPr lang="de-DE" dirty="0" err="1"/>
              <a:t>measure</a:t>
            </a:r>
            <a:r>
              <a:rPr lang="de-DE" dirty="0"/>
              <a:t> finden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0546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r>
              <a:rPr lang="de-DE" dirty="0"/>
              <a:t>Find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unknowns</a:t>
            </a:r>
            <a:r>
              <a:rPr lang="de-DE" dirty="0"/>
              <a:t> A </a:t>
            </a:r>
            <a:r>
              <a:rPr lang="de-DE" dirty="0" err="1"/>
              <a:t>and</a:t>
            </a:r>
            <a:r>
              <a:rPr lang="de-DE" dirty="0"/>
              <a:t> s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obersving</a:t>
            </a:r>
            <a:r>
              <a:rPr lang="de-DE" dirty="0"/>
              <a:t> </a:t>
            </a:r>
            <a:r>
              <a:rPr lang="de-DE" dirty="0" err="1"/>
              <a:t>theier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x, </a:t>
            </a:r>
            <a:r>
              <a:rPr lang="de-DE" dirty="0" err="1"/>
              <a:t>underconstrained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, </a:t>
            </a:r>
          </a:p>
          <a:p>
            <a:r>
              <a:rPr lang="de-DE" dirty="0" err="1"/>
              <a:t>Amplitudes</a:t>
            </a:r>
            <a:r>
              <a:rPr lang="de-DE" dirty="0"/>
              <a:t> </a:t>
            </a:r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3349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 = </a:t>
            </a:r>
            <a:r>
              <a:rPr lang="de-DE" sz="1600" dirty="0"/>
              <a:t>(</a:t>
            </a:r>
            <a:r>
              <a:rPr lang="de-DE" sz="1600" dirty="0" err="1"/>
              <a:t>obtained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</a:t>
            </a:r>
            <a:r>
              <a:rPr lang="de-DE" sz="1600" dirty="0" err="1"/>
              <a:t>permuting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rows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𝑑 × 𝑑 </a:t>
            </a:r>
            <a:r>
              <a:rPr lang="de-DE" sz="1600" dirty="0" err="1"/>
              <a:t>identity</a:t>
            </a:r>
            <a:r>
              <a:rPr lang="de-DE" sz="1600" dirty="0"/>
              <a:t> </a:t>
            </a:r>
            <a:r>
              <a:rPr lang="de-DE" sz="1600" dirty="0" err="1"/>
              <a:t>matrix</a:t>
            </a:r>
            <a:r>
              <a:rPr lang="de-DE" sz="1600" dirty="0"/>
              <a:t>), </a:t>
            </a:r>
          </a:p>
          <a:p>
            <a:r>
              <a:rPr lang="de-DE" sz="1600" dirty="0"/>
              <a:t>D =  (a diagonal </a:t>
            </a:r>
            <a:r>
              <a:rPr lang="de-DE" sz="1600" dirty="0" err="1"/>
              <a:t>matrix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positive diagonal </a:t>
            </a:r>
            <a:r>
              <a:rPr lang="de-DE" sz="1600" dirty="0" err="1"/>
              <a:t>elements</a:t>
            </a:r>
            <a:r>
              <a:rPr lang="de-DE" sz="1600" dirty="0"/>
              <a:t>)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058451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486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r>
              <a:rPr lang="de-DE" dirty="0"/>
              <a:t>Find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unknowns</a:t>
            </a:r>
            <a:r>
              <a:rPr lang="de-DE" dirty="0"/>
              <a:t> A </a:t>
            </a:r>
            <a:r>
              <a:rPr lang="de-DE" dirty="0" err="1"/>
              <a:t>and</a:t>
            </a:r>
            <a:r>
              <a:rPr lang="de-DE" dirty="0"/>
              <a:t> s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obersving</a:t>
            </a:r>
            <a:r>
              <a:rPr lang="de-DE" dirty="0"/>
              <a:t> </a:t>
            </a:r>
            <a:r>
              <a:rPr lang="de-DE" dirty="0" err="1"/>
              <a:t>theier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x, </a:t>
            </a:r>
            <a:r>
              <a:rPr lang="de-DE" dirty="0" err="1"/>
              <a:t>underconstrained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, </a:t>
            </a:r>
          </a:p>
          <a:p>
            <a:r>
              <a:rPr lang="de-DE" dirty="0" err="1"/>
              <a:t>Amplitudes</a:t>
            </a:r>
            <a:r>
              <a:rPr lang="de-DE" dirty="0"/>
              <a:t> </a:t>
            </a:r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883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 err="1"/>
              <a:t>Projection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onto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principal</a:t>
            </a:r>
            <a:r>
              <a:rPr lang="de-DE" dirty="0"/>
              <a:t> </a:t>
            </a:r>
            <a:r>
              <a:rPr lang="de-DE" dirty="0" err="1"/>
              <a:t>components</a:t>
            </a:r>
            <a:r>
              <a:rPr lang="de-DE" dirty="0"/>
              <a:t> aka </a:t>
            </a:r>
            <a:r>
              <a:rPr lang="de-DE" dirty="0" err="1"/>
              <a:t>aligning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cartesian</a:t>
            </a:r>
            <a:r>
              <a:rPr lang="de-DE" dirty="0"/>
              <a:t> </a:t>
            </a:r>
            <a:r>
              <a:rPr lang="de-DE" dirty="0" err="1"/>
              <a:t>coordinates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linear </a:t>
            </a:r>
            <a:r>
              <a:rPr lang="de-DE" dirty="0" err="1"/>
              <a:t>correlation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 err="1"/>
              <a:t>Normalizes</a:t>
            </a:r>
            <a:r>
              <a:rPr lang="de-DE" dirty="0"/>
              <a:t> </a:t>
            </a:r>
            <a:r>
              <a:rPr lang="de-DE" dirty="0" err="1"/>
              <a:t>variance</a:t>
            </a:r>
            <a:r>
              <a:rPr lang="de-DE" dirty="0"/>
              <a:t> 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multiplying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d^-0.5 =&gt; all </a:t>
            </a:r>
            <a:r>
              <a:rPr lang="de-DE" dirty="0" err="1"/>
              <a:t>dimensions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expressed</a:t>
            </a:r>
            <a:r>
              <a:rPr lang="de-DE" dirty="0"/>
              <a:t> in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units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/>
              <a:t>V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dipendency</a:t>
            </a:r>
            <a:endParaRPr lang="de-DE" dirty="0"/>
          </a:p>
          <a:p>
            <a:pPr marL="342900" indent="-342900">
              <a:buAutoNum type="arabicParenR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3806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tx1"/>
                </a:solidFill>
              </a:rPr>
              <a:t>Can also be shown on </a:t>
            </a:r>
            <a:r>
              <a:rPr lang="en-US" sz="1600" dirty="0" err="1">
                <a:solidFill>
                  <a:schemeClr val="tx1"/>
                </a:solidFill>
              </a:rPr>
              <a:t>mutial</a:t>
            </a:r>
            <a:r>
              <a:rPr lang="en-US" sz="1600" dirty="0">
                <a:solidFill>
                  <a:schemeClr val="tx1"/>
                </a:solidFill>
              </a:rPr>
              <a:t> information (paper </a:t>
            </a:r>
            <a:r>
              <a:rPr lang="en-US" sz="1600" dirty="0" err="1">
                <a:solidFill>
                  <a:schemeClr val="tx1"/>
                </a:solidFill>
              </a:rPr>
              <a:t>verweis</a:t>
            </a:r>
            <a:r>
              <a:rPr lang="en-US" sz="1600" dirty="0"/>
              <a:t>, gaussian </a:t>
            </a:r>
            <a:r>
              <a:rPr lang="en-US" sz="1600" dirty="0" err="1"/>
              <a:t>ist</a:t>
            </a:r>
            <a:r>
              <a:rPr lang="en-US" sz="1600" dirty="0"/>
              <a:t> </a:t>
            </a:r>
            <a:r>
              <a:rPr lang="en-US" sz="1600" dirty="0" err="1"/>
              <a:t>intuitiver</a:t>
            </a:r>
            <a:r>
              <a:rPr lang="en-US" sz="1600" dirty="0"/>
              <a:t>, </a:t>
            </a:r>
            <a:r>
              <a:rPr lang="en-US" sz="1600" dirty="0" err="1"/>
              <a:t>mutial</a:t>
            </a:r>
            <a:r>
              <a:rPr lang="en-US" sz="1600" dirty="0"/>
              <a:t> information leads to cleaner mathematical </a:t>
            </a:r>
            <a:r>
              <a:rPr lang="en-US" sz="1600" dirty="0" err="1"/>
              <a:t>proove</a:t>
            </a:r>
            <a:endParaRPr lang="en-US" sz="1600" dirty="0">
              <a:solidFill>
                <a:schemeClr val="tx1"/>
              </a:solidFill>
            </a:endParaRPr>
          </a:p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/>
              <a:t>ICA estimation by minimization of mutual information is equivalent to maximizing the sum of non-</a:t>
            </a:r>
            <a:r>
              <a:rPr lang="en-US" sz="1600" dirty="0" err="1"/>
              <a:t>Gaussianities</a:t>
            </a:r>
            <a:r>
              <a:rPr lang="en-US" sz="1600" dirty="0"/>
              <a:t> of the estimates, when the </a:t>
            </a:r>
            <a:r>
              <a:rPr lang="en-US" sz="1600" dirty="0" err="1"/>
              <a:t>esti</a:t>
            </a:r>
            <a:r>
              <a:rPr lang="en-US" sz="1600" dirty="0"/>
              <a:t>- mates are constrained to be uncorrelated. 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59063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gaussianity</a:t>
            </a:r>
            <a:r>
              <a:rPr lang="de-DE" dirty="0"/>
              <a:t>: </a:t>
            </a:r>
            <a:r>
              <a:rPr lang="de-DE" dirty="0" err="1"/>
              <a:t>kurtossis</a:t>
            </a:r>
            <a:br>
              <a:rPr lang="de-DE" dirty="0"/>
            </a:b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statistically</a:t>
            </a:r>
            <a:r>
              <a:rPr lang="de-DE" dirty="0"/>
              <a:t> </a:t>
            </a:r>
            <a:r>
              <a:rPr lang="de-DE" dirty="0" err="1"/>
              <a:t>independent</a:t>
            </a:r>
            <a:r>
              <a:rPr lang="de-DE" dirty="0"/>
              <a:t> </a:t>
            </a:r>
            <a:r>
              <a:rPr lang="de-DE" dirty="0" err="1"/>
              <a:t>Kullback</a:t>
            </a:r>
            <a:r>
              <a:rPr lang="de-DE" dirty="0"/>
              <a:t> </a:t>
            </a:r>
            <a:r>
              <a:rPr lang="de-DE" dirty="0" err="1"/>
              <a:t>Leibler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Central </a:t>
            </a:r>
            <a:r>
              <a:rPr lang="de-DE" dirty="0" err="1"/>
              <a:t>limit</a:t>
            </a:r>
            <a:r>
              <a:rPr lang="de-DE" dirty="0"/>
              <a:t> </a:t>
            </a:r>
            <a:r>
              <a:rPr lang="de-DE" dirty="0" err="1"/>
              <a:t>theorem</a:t>
            </a:r>
            <a:r>
              <a:rPr lang="de-DE" dirty="0"/>
              <a:t>: </a:t>
            </a:r>
            <a:r>
              <a:rPr lang="de-DE" dirty="0" err="1"/>
              <a:t>overlay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1837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428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5895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ChangeArrowheads="1"/>
          </p:cNvSpPr>
          <p:nvPr userDrawn="1"/>
        </p:nvSpPr>
        <p:spPr bwMode="auto">
          <a:xfrm>
            <a:off x="351156" y="515620"/>
            <a:ext cx="12099290" cy="2924810"/>
          </a:xfrm>
          <a:prstGeom prst="rect">
            <a:avLst/>
          </a:prstGeom>
          <a:solidFill>
            <a:srgbClr val="005C9C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 sz="3528"/>
          </a:p>
        </p:txBody>
      </p:sp>
      <p:sp>
        <p:nvSpPr>
          <p:cNvPr id="18" name="Rectangle 8"/>
          <p:cNvSpPr>
            <a:spLocks noChangeArrowheads="1"/>
          </p:cNvSpPr>
          <p:nvPr userDrawn="1"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3175">
                <a:solidFill>
                  <a:srgbClr val="B5B5B5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sz="3528"/>
          </a:p>
        </p:txBody>
      </p:sp>
      <p:pic>
        <p:nvPicPr>
          <p:cNvPr id="19" name="Picture 9" descr="tud_logo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5" r="5453"/>
          <a:stretch/>
        </p:blipFill>
        <p:spPr bwMode="auto">
          <a:xfrm>
            <a:off x="10946129" y="920116"/>
            <a:ext cx="1662949" cy="1109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351156" y="50450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000" y="2031120"/>
            <a:ext cx="9429840" cy="13204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6" name="Titel 25"/>
          <p:cNvSpPr>
            <a:spLocks noGrp="1"/>
          </p:cNvSpPr>
          <p:nvPr>
            <p:ph type="title"/>
          </p:nvPr>
        </p:nvSpPr>
        <p:spPr>
          <a:xfrm>
            <a:off x="504000" y="967680"/>
            <a:ext cx="9429840" cy="811440"/>
          </a:xfrm>
        </p:spPr>
        <p:txBody>
          <a:bodyPr lIns="0" tIns="0" rIns="0" bIns="0" anchor="t" anchorCtr="0"/>
          <a:lstStyle>
            <a:lvl1pPr>
              <a:defRPr sz="392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0" hasCustomPrompt="1"/>
          </p:nvPr>
        </p:nvSpPr>
        <p:spPr>
          <a:xfrm>
            <a:off x="351156" y="3440432"/>
            <a:ext cx="12099290" cy="4787507"/>
          </a:xfrm>
          <a:noFill/>
        </p:spPr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/>
              <a:t>Titelbild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80A2D38-4FDA-7B41-8BD5-EE50EBF55E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613" y="2242571"/>
            <a:ext cx="1415611" cy="104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1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504000" y="2242800"/>
            <a:ext cx="11793600" cy="6587280"/>
          </a:xfrm>
        </p:spPr>
        <p:txBody>
          <a:bodyPr/>
          <a:lstStyle>
            <a:lvl1pPr marL="457200" indent="-457200">
              <a:buClr>
                <a:schemeClr val="tx2"/>
              </a:buClr>
              <a:buFont typeface="Systemschrift Normal"/>
              <a:buChar char="►"/>
              <a:defRPr/>
            </a:lvl1pPr>
            <a:lvl2pPr marL="506730" indent="-253365">
              <a:buClr>
                <a:schemeClr val="tx2"/>
              </a:buClr>
              <a:buFont typeface="Systemschrift Normal"/>
              <a:buChar char="►"/>
              <a:defRPr/>
            </a:lvl2pPr>
            <a:lvl3pPr marL="760095" indent="-253365">
              <a:buClr>
                <a:schemeClr val="tx2"/>
              </a:buClr>
              <a:buFont typeface="Systemschrift Normal"/>
              <a:buChar char="►"/>
              <a:defRPr/>
            </a:lvl3pPr>
            <a:lvl4pPr marL="1000125" indent="-253365">
              <a:buClr>
                <a:schemeClr val="tx2"/>
              </a:buClr>
              <a:buFont typeface="Systemschrift Normal"/>
              <a:buChar char="►"/>
              <a:defRPr/>
            </a:lvl4pPr>
            <a:lvl5pPr marL="1253490" indent="-253365">
              <a:buClr>
                <a:schemeClr val="tx2"/>
              </a:buClr>
              <a:buFont typeface="Systemschrift Normal"/>
              <a:buChar char="►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67408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11238" y="4069399"/>
            <a:ext cx="10881360" cy="210026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03064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04000" y="2240280"/>
            <a:ext cx="5790120" cy="6587490"/>
          </a:xfrm>
          <a:prstGeom prst="rect">
            <a:avLst/>
          </a:prstGeom>
        </p:spPr>
        <p:txBody>
          <a:bodyPr/>
          <a:lstStyle>
            <a:lvl1pPr marL="25336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/>
            </a:lvl1pPr>
            <a:lvl2pPr marL="50673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520"/>
            </a:lvl2pPr>
            <a:lvl3pPr marL="76009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520"/>
            </a:lvl3pPr>
            <a:lvl4pPr marL="1000125" marR="0" indent="-240030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40"/>
            </a:lvl4pPr>
            <a:lvl5pPr marL="125349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40"/>
            </a:lvl5pPr>
            <a:lvl6pPr marL="1506855" indent="-253365">
              <a:buFont typeface="Wingdings" pitchFamily="2" charset="2"/>
              <a:buChar char="§"/>
              <a:defRPr sz="2240" baseline="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kumimoji="0" lang="de-DE" sz="224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07480" y="2240280"/>
            <a:ext cx="5791835" cy="6587490"/>
          </a:xfrm>
          <a:prstGeom prst="rect">
            <a:avLst/>
          </a:prstGeom>
        </p:spPr>
        <p:txBody>
          <a:bodyPr/>
          <a:lstStyle>
            <a:lvl1pPr marL="253365" indent="-253365">
              <a:buFont typeface="Wingdings" pitchFamily="2" charset="2"/>
              <a:buChar char="§"/>
              <a:defRPr sz="2800"/>
            </a:lvl1pPr>
            <a:lvl2pPr marL="506730" indent="-253365">
              <a:buFont typeface="Wingdings" pitchFamily="2" charset="2"/>
              <a:buChar char="§"/>
              <a:defRPr sz="2520"/>
            </a:lvl2pPr>
            <a:lvl3pPr marL="760095" indent="-253365">
              <a:buFont typeface="Wingdings" pitchFamily="2" charset="2"/>
              <a:buChar char="§"/>
              <a:defRPr sz="2520"/>
            </a:lvl3pPr>
            <a:lvl4pPr marL="1000125" indent="-240030">
              <a:buFont typeface="Wingdings" pitchFamily="2" charset="2"/>
              <a:buChar char="§"/>
              <a:defRPr sz="2240"/>
            </a:lvl4pPr>
            <a:lvl5pPr marL="1253490" indent="-253365">
              <a:buFont typeface="Wingdings" pitchFamily="2" charset="2"/>
              <a:buChar char="§"/>
              <a:defRPr sz="2240"/>
            </a:lvl5pPr>
            <a:lvl6pPr marL="1253490" indent="0" defTabSz="1506855">
              <a:buFont typeface="Wingdings" pitchFamily="2" charset="2"/>
              <a:buNone/>
              <a:defRPr sz="224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837453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001" y="2242800"/>
            <a:ext cx="5792343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2287" y="3044826"/>
            <a:ext cx="5794058" cy="578294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03036" y="2242800"/>
            <a:ext cx="5796280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03036" y="3044825"/>
            <a:ext cx="5796280" cy="578294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6083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226640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05071" y="2242801"/>
            <a:ext cx="7156450" cy="6567488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3080"/>
            </a:lvl2pPr>
            <a:lvl3pPr>
              <a:defRPr sz="2800"/>
            </a:lvl3pPr>
            <a:lvl4pPr>
              <a:defRPr sz="2520"/>
            </a:lvl4pPr>
            <a:lvl5pPr>
              <a:defRPr sz="252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0082" y="2242801"/>
            <a:ext cx="4211638" cy="65674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529125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509203" y="2079856"/>
            <a:ext cx="7680960" cy="5621108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509203" y="7700965"/>
            <a:ext cx="7680960" cy="11268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28926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02286" y="2240280"/>
            <a:ext cx="11797030" cy="6587490"/>
          </a:xfrm>
          <a:prstGeom prst="rect">
            <a:avLst/>
          </a:prstGeom>
        </p:spPr>
        <p:txBody>
          <a:bodyPr vert="eaVert"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30373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504000" y="685440"/>
            <a:ext cx="9626400" cy="11743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504000" y="2240279"/>
            <a:ext cx="11795315" cy="658749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351156" y="515622"/>
            <a:ext cx="12099290" cy="1513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E9503E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353379" y="9152351"/>
            <a:ext cx="12097067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sz="3528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>
            <a:off x="351156" y="2029143"/>
            <a:ext cx="12097068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sz="3528"/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3175">
                <a:solidFill>
                  <a:srgbClr val="B5B5B5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sz="3528"/>
          </a:p>
        </p:txBody>
      </p:sp>
      <p:pic>
        <p:nvPicPr>
          <p:cNvPr id="20" name="Picture 9" descr="tud_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10034589" y="717870"/>
            <a:ext cx="2622550" cy="1109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6"/>
          <p:cNvSpPr>
            <a:spLocks noChangeArrowheads="1"/>
          </p:cNvSpPr>
          <p:nvPr/>
        </p:nvSpPr>
        <p:spPr bwMode="auto">
          <a:xfrm>
            <a:off x="351156" y="51339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26" name="Textfeld 25"/>
          <p:cNvSpPr txBox="1"/>
          <p:nvPr/>
        </p:nvSpPr>
        <p:spPr>
          <a:xfrm>
            <a:off x="351156" y="9276878"/>
            <a:ext cx="10240752" cy="2000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300" dirty="0"/>
              <a:t> </a:t>
            </a:r>
            <a:fld id="{9D3E33FD-4154-9D47-861F-1BEC57372B22}" type="datetime1">
              <a:rPr lang="de-DE" sz="1300" smtClean="0"/>
              <a:t>21.02.2021</a:t>
            </a:fld>
            <a:r>
              <a:rPr lang="de-DE" sz="1300" dirty="0"/>
              <a:t> |  Technische</a:t>
            </a:r>
            <a:r>
              <a:rPr lang="de-DE" sz="1300" baseline="0" dirty="0"/>
              <a:t> Universität Darmstadt  </a:t>
            </a:r>
            <a:r>
              <a:rPr lang="de-DE" sz="1300" dirty="0"/>
              <a:t>| Signal Processing Group | </a:t>
            </a:r>
            <a:r>
              <a:rPr lang="de-DE" sz="1300" baseline="0" dirty="0"/>
              <a:t> Felix Wirth, Korbinian Kunst, Christian </a:t>
            </a:r>
            <a:r>
              <a:rPr lang="de-DE" sz="1300" baseline="0" dirty="0" err="1"/>
              <a:t>Endl</a:t>
            </a:r>
            <a:r>
              <a:rPr lang="de-DE" sz="1300" baseline="0" dirty="0"/>
              <a:t>, </a:t>
            </a:r>
            <a:r>
              <a:rPr lang="de-DE" sz="1300" baseline="0" dirty="0" err="1"/>
              <a:t>Taulant</a:t>
            </a:r>
            <a:r>
              <a:rPr lang="de-DE" sz="1300" baseline="0" dirty="0"/>
              <a:t> Koka</a:t>
            </a:r>
            <a:r>
              <a:rPr lang="de-DE" sz="1300" dirty="0"/>
              <a:t> | </a:t>
            </a:r>
            <a:r>
              <a:rPr lang="de-DE" sz="1300" baseline="0" dirty="0"/>
              <a:t> </a:t>
            </a:r>
            <a:fld id="{CE5842BD-12F4-474B-80C9-9F976E220733}" type="slidenum">
              <a:rPr lang="de-DE" sz="1300" baseline="0" smtClean="0"/>
              <a:t>‹#›</a:t>
            </a:fld>
            <a:endParaRPr lang="de-DE" sz="13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EAAB4FE-745A-9148-B0B4-ED5A2E56572B}"/>
              </a:ext>
            </a:extLst>
          </p:cNvPr>
          <p:cNvSpPr txBox="1"/>
          <p:nvPr userDrawn="1"/>
        </p:nvSpPr>
        <p:spPr>
          <a:xfrm>
            <a:off x="11724386" y="9152350"/>
            <a:ext cx="84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0" dirty="0">
                <a:solidFill>
                  <a:schemeClr val="tx2"/>
                </a:solidFill>
              </a:rPr>
              <a:t>SPG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6D4334-4C77-458A-B3A2-8BF0F07BCE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15" r="8969" b="5409"/>
          <a:stretch/>
        </p:blipFill>
        <p:spPr>
          <a:xfrm>
            <a:off x="11520484" y="9259411"/>
            <a:ext cx="273846" cy="23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98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p:hf sldNum="0" hdr="0" ftr="0"/>
  <p:txStyles>
    <p:titleStyle>
      <a:lvl1pPr algn="l" defTabSz="1280160" rtl="0" eaLnBrk="1" latinLnBrk="0" hangingPunct="1">
        <a:spcBef>
          <a:spcPct val="0"/>
        </a:spcBef>
        <a:buNone/>
        <a:defRPr sz="336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336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06730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76009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4pPr>
      <a:lvl5pPr marL="1253490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7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0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3.png"/><Relationship Id="rId3" Type="http://schemas.openxmlformats.org/officeDocument/2006/relationships/image" Target="../media/image44.png"/><Relationship Id="rId7" Type="http://schemas.openxmlformats.org/officeDocument/2006/relationships/image" Target="../media/image38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1.png"/><Relationship Id="rId5" Type="http://schemas.openxmlformats.org/officeDocument/2006/relationships/image" Target="../media/image46.png"/><Relationship Id="rId10" Type="http://schemas.openxmlformats.org/officeDocument/2006/relationships/image" Target="../media/image41.png"/><Relationship Id="rId4" Type="http://schemas.openxmlformats.org/officeDocument/2006/relationships/image" Target="../media/image45.png"/><Relationship Id="rId9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8.pn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../media/image63.png"/><Relationship Id="rId12" Type="http://schemas.openxmlformats.org/officeDocument/2006/relationships/image" Target="NULL"/><Relationship Id="rId2" Type="http://schemas.openxmlformats.org/officeDocument/2006/relationships/notesSlide" Target="../notesSlides/notesSlide9.xml"/><Relationship Id="rId16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11" Type="http://schemas.openxmlformats.org/officeDocument/2006/relationships/image" Target="NULL"/><Relationship Id="rId5" Type="http://schemas.openxmlformats.org/officeDocument/2006/relationships/image" Target="../media/image61.png"/><Relationship Id="rId1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66.png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10" Type="http://schemas.openxmlformats.org/officeDocument/2006/relationships/image" Target="NULL"/><Relationship Id="rId4" Type="http://schemas.openxmlformats.org/officeDocument/2006/relationships/image" Target="../media/image67.png"/><Relationship Id="rId9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image" Target="../media/image73.jpe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11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../media/image74.jpeg"/><Relationship Id="rId9" Type="http://schemas.openxmlformats.org/officeDocument/2006/relationships/image" Target="NUL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74.jpeg"/><Relationship Id="rId7" Type="http://schemas.openxmlformats.org/officeDocument/2006/relationships/image" Target="NULL"/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10" Type="http://schemas.openxmlformats.org/officeDocument/2006/relationships/image" Target="../media/image78.png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73.jpe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png"/><Relationship Id="rId11" Type="http://schemas.openxmlformats.org/officeDocument/2006/relationships/image" Target="../media/image79.png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../media/image74.jpeg"/><Relationship Id="rId9" Type="http://schemas.openxmlformats.org/officeDocument/2006/relationships/image" Target="NUL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73.jpeg"/><Relationship Id="rId7" Type="http://schemas.openxmlformats.org/officeDocument/2006/relationships/image" Target="../media/image8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NULL"/><Relationship Id="rId4" Type="http://schemas.openxmlformats.org/officeDocument/2006/relationships/image" Target="../media/image74.jpe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image" Target="NULL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../media/image74.jpeg"/><Relationship Id="rId4" Type="http://schemas.openxmlformats.org/officeDocument/2006/relationships/image" Target="../media/image73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73.jpeg"/><Relationship Id="rId7" Type="http://schemas.openxmlformats.org/officeDocument/2006/relationships/image" Target="../media/image8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5" Type="http://schemas.openxmlformats.org/officeDocument/2006/relationships/image" Target="NULL"/><Relationship Id="rId4" Type="http://schemas.openxmlformats.org/officeDocument/2006/relationships/image" Target="../media/image74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7" Type="http://schemas.openxmlformats.org/officeDocument/2006/relationships/image" Target="../media/image8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8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customXml" Target="../ink/ink5.xml"/><Relationship Id="rId18" Type="http://schemas.openxmlformats.org/officeDocument/2006/relationships/customXml" Target="../ink/ink8.xml"/><Relationship Id="rId3" Type="http://schemas.openxmlformats.org/officeDocument/2006/relationships/image" Target="../media/image90.png"/><Relationship Id="rId7" Type="http://schemas.openxmlformats.org/officeDocument/2006/relationships/customXml" Target="../ink/ink2.xml"/><Relationship Id="rId12" Type="http://schemas.openxmlformats.org/officeDocument/2006/relationships/image" Target="NULL"/><Relationship Id="rId17" Type="http://schemas.openxmlformats.org/officeDocument/2006/relationships/customXml" Target="../ink/ink7.xml"/><Relationship Id="rId2" Type="http://schemas.openxmlformats.org/officeDocument/2006/relationships/notesSlide" Target="../notesSlides/notesSlide19.xml"/><Relationship Id="rId16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5" Type="http://schemas.openxmlformats.org/officeDocument/2006/relationships/customXml" Target="../ink/ink6.xml"/><Relationship Id="rId10" Type="http://schemas.openxmlformats.org/officeDocument/2006/relationships/image" Target="NULL"/><Relationship Id="rId4" Type="http://schemas.openxmlformats.org/officeDocument/2006/relationships/image" Target="../media/image91.png"/><Relationship Id="rId9" Type="http://schemas.openxmlformats.org/officeDocument/2006/relationships/customXml" Target="../ink/ink3.xml"/><Relationship Id="rId14" Type="http://schemas.openxmlformats.org/officeDocument/2006/relationships/image" Target="NUL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0.png"/><Relationship Id="rId5" Type="http://schemas.openxmlformats.org/officeDocument/2006/relationships/image" Target="../media/image180.png"/><Relationship Id="rId4" Type="http://schemas.openxmlformats.org/officeDocument/2006/relationships/image" Target="../media/image17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0.png"/><Relationship Id="rId4" Type="http://schemas.openxmlformats.org/officeDocument/2006/relationships/image" Target="NUL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1.png"/><Relationship Id="rId7" Type="http://schemas.openxmlformats.org/officeDocument/2006/relationships/image" Target="../media/image9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openxmlformats.org/officeDocument/2006/relationships/image" Target="../media/image8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0.png"/><Relationship Id="rId3" Type="http://schemas.openxmlformats.org/officeDocument/2006/relationships/image" Target="NULL"/><Relationship Id="rId7" Type="http://schemas.openxmlformats.org/officeDocument/2006/relationships/image" Target="../media/image36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0.png"/><Relationship Id="rId5" Type="http://schemas.openxmlformats.org/officeDocument/2006/relationships/image" Target="../media/image95.png"/><Relationship Id="rId4" Type="http://schemas.openxmlformats.org/officeDocument/2006/relationships/image" Target="../media/image27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microsoft.com/office/2007/relationships/hdphoto" Target="../media/hdphoto1.wdp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5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slideLayout" Target="../slideLayouts/slideLayout2.xml"/><Relationship Id="rId5" Type="http://schemas.microsoft.com/office/2007/relationships/media" Target="../media/media3.wav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microsoft.com/office/2007/relationships/hdphoto" Target="../media/hdphoto2.wdp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better-humans/how-to-have-more-meaningful-conversations-7b1f9120ff0d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13" Type="http://schemas.openxmlformats.org/officeDocument/2006/relationships/image" Target="../media/image17.png"/><Relationship Id="rId18" Type="http://schemas.microsoft.com/office/2007/relationships/hdphoto" Target="../media/hdphoto3.wdp"/><Relationship Id="rId3" Type="http://schemas.microsoft.com/office/2007/relationships/media" Target="../media/media3.wav"/><Relationship Id="rId7" Type="http://schemas.microsoft.com/office/2007/relationships/media" Target="../media/media5.wav"/><Relationship Id="rId12" Type="http://schemas.openxmlformats.org/officeDocument/2006/relationships/image" Target="../media/image16.png"/><Relationship Id="rId17" Type="http://schemas.openxmlformats.org/officeDocument/2006/relationships/image" Target="../media/image15.png"/><Relationship Id="rId2" Type="http://schemas.openxmlformats.org/officeDocument/2006/relationships/audio" Target="../media/media2.wav"/><Relationship Id="rId16" Type="http://schemas.openxmlformats.org/officeDocument/2006/relationships/image" Target="../media/image14.png"/><Relationship Id="rId1" Type="http://schemas.microsoft.com/office/2007/relationships/media" Target="../media/media2.wav"/><Relationship Id="rId6" Type="http://schemas.openxmlformats.org/officeDocument/2006/relationships/audio" Target="../media/media4.wav"/><Relationship Id="rId11" Type="http://schemas.openxmlformats.org/officeDocument/2006/relationships/slideLayout" Target="../slideLayouts/slideLayout2.xml"/><Relationship Id="rId5" Type="http://schemas.microsoft.com/office/2007/relationships/media" Target="../media/media4.wav"/><Relationship Id="rId15" Type="http://schemas.openxmlformats.org/officeDocument/2006/relationships/image" Target="../media/image19.png"/><Relationship Id="rId10" Type="http://schemas.openxmlformats.org/officeDocument/2006/relationships/audio" Target="../media/media1.wav"/><Relationship Id="rId4" Type="http://schemas.openxmlformats.org/officeDocument/2006/relationships/audio" Target="../media/media3.wav"/><Relationship Id="rId9" Type="http://schemas.microsoft.com/office/2007/relationships/media" Target="../media/media1.wav"/><Relationship Id="rId14" Type="http://schemas.openxmlformats.org/officeDocument/2006/relationships/image" Target="../media/image18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5.wdp"/><Relationship Id="rId18" Type="http://schemas.microsoft.com/office/2007/relationships/hdphoto" Target="../media/hdphoto6.wdp"/><Relationship Id="rId3" Type="http://schemas.openxmlformats.org/officeDocument/2006/relationships/image" Target="../media/image1130.png"/><Relationship Id="rId21" Type="http://schemas.microsoft.com/office/2007/relationships/hdphoto" Target="../media/hdphoto7.wdp"/><Relationship Id="rId7" Type="http://schemas.openxmlformats.org/officeDocument/2006/relationships/image" Target="../media/image116.png"/><Relationship Id="rId12" Type="http://schemas.openxmlformats.org/officeDocument/2006/relationships/image" Target="../media/image120.png"/><Relationship Id="rId17" Type="http://schemas.openxmlformats.org/officeDocument/2006/relationships/image" Target="../media/image123.png"/><Relationship Id="rId2" Type="http://schemas.openxmlformats.org/officeDocument/2006/relationships/notesSlide" Target="../notesSlides/notesSlide36.xml"/><Relationship Id="rId16" Type="http://schemas.openxmlformats.org/officeDocument/2006/relationships/image" Target="../media/image122.png"/><Relationship Id="rId20" Type="http://schemas.openxmlformats.org/officeDocument/2006/relationships/image" Target="../media/image1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5.png"/><Relationship Id="rId11" Type="http://schemas.openxmlformats.org/officeDocument/2006/relationships/image" Target="../media/image119.png"/><Relationship Id="rId5" Type="http://schemas.openxmlformats.org/officeDocument/2006/relationships/image" Target="../media/image1140.png"/><Relationship Id="rId15" Type="http://schemas.openxmlformats.org/officeDocument/2006/relationships/image" Target="../media/image16.png"/><Relationship Id="rId23" Type="http://schemas.openxmlformats.org/officeDocument/2006/relationships/image" Target="../media/image1240.png"/><Relationship Id="rId10" Type="http://schemas.openxmlformats.org/officeDocument/2006/relationships/image" Target="../media/image118.png"/><Relationship Id="rId19" Type="http://schemas.openxmlformats.org/officeDocument/2006/relationships/image" Target="../media/image124.png"/><Relationship Id="rId4" Type="http://schemas.openxmlformats.org/officeDocument/2006/relationships/image" Target="../media/image26.png"/><Relationship Id="rId9" Type="http://schemas.openxmlformats.org/officeDocument/2006/relationships/image" Target="../media/image117.png"/><Relationship Id="rId14" Type="http://schemas.openxmlformats.org/officeDocument/2006/relationships/image" Target="../media/image121.png"/><Relationship Id="rId22" Type="http://schemas.openxmlformats.org/officeDocument/2006/relationships/image" Target="../media/image126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7" Type="http://schemas.openxmlformats.org/officeDocument/2006/relationships/image" Target="../media/image13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9.png"/><Relationship Id="rId5" Type="http://schemas.openxmlformats.org/officeDocument/2006/relationships/image" Target="../media/image128.png"/><Relationship Id="rId4" Type="http://schemas.openxmlformats.org/officeDocument/2006/relationships/image" Target="../media/image63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13" Type="http://schemas.openxmlformats.org/officeDocument/2006/relationships/image" Target="../media/image17.png"/><Relationship Id="rId18" Type="http://schemas.microsoft.com/office/2007/relationships/hdphoto" Target="../media/hdphoto3.wdp"/><Relationship Id="rId3" Type="http://schemas.microsoft.com/office/2007/relationships/media" Target="../media/media3.wav"/><Relationship Id="rId7" Type="http://schemas.microsoft.com/office/2007/relationships/media" Target="../media/media5.wav"/><Relationship Id="rId12" Type="http://schemas.openxmlformats.org/officeDocument/2006/relationships/image" Target="../media/image16.png"/><Relationship Id="rId17" Type="http://schemas.openxmlformats.org/officeDocument/2006/relationships/image" Target="../media/image15.png"/><Relationship Id="rId2" Type="http://schemas.openxmlformats.org/officeDocument/2006/relationships/audio" Target="../media/media2.wav"/><Relationship Id="rId16" Type="http://schemas.openxmlformats.org/officeDocument/2006/relationships/image" Target="../media/image14.png"/><Relationship Id="rId1" Type="http://schemas.microsoft.com/office/2007/relationships/media" Target="../media/media2.wav"/><Relationship Id="rId6" Type="http://schemas.openxmlformats.org/officeDocument/2006/relationships/audio" Target="../media/media4.wav"/><Relationship Id="rId11" Type="http://schemas.openxmlformats.org/officeDocument/2006/relationships/slideLayout" Target="../slideLayouts/slideLayout2.xml"/><Relationship Id="rId5" Type="http://schemas.microsoft.com/office/2007/relationships/media" Target="../media/media4.wav"/><Relationship Id="rId15" Type="http://schemas.openxmlformats.org/officeDocument/2006/relationships/image" Target="../media/image19.png"/><Relationship Id="rId10" Type="http://schemas.openxmlformats.org/officeDocument/2006/relationships/audio" Target="../media/media1.wav"/><Relationship Id="rId4" Type="http://schemas.openxmlformats.org/officeDocument/2006/relationships/audio" Target="../media/media3.wav"/><Relationship Id="rId9" Type="http://schemas.microsoft.com/office/2007/relationships/media" Target="../media/media1.wav"/><Relationship Id="rId1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9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8.png"/><Relationship Id="rId11" Type="http://schemas.microsoft.com/office/2007/relationships/hdphoto" Target="../media/hdphoto4.wdp"/><Relationship Id="rId5" Type="http://schemas.openxmlformats.org/officeDocument/2006/relationships/image" Target="../media/image17.png"/><Relationship Id="rId10" Type="http://schemas.openxmlformats.org/officeDocument/2006/relationships/image" Target="../media/image15.png"/><Relationship Id="rId4" Type="http://schemas.openxmlformats.org/officeDocument/2006/relationships/image" Target="../media/image16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bgerundetes Rechteck"/>
          <p:cNvSpPr/>
          <p:nvPr/>
        </p:nvSpPr>
        <p:spPr>
          <a:xfrm>
            <a:off x="6511290" y="4384040"/>
            <a:ext cx="5930265" cy="3850005"/>
          </a:xfrm>
          <a:prstGeom prst="roundRect">
            <a:avLst>
              <a:gd name="adj" fmla="val 3485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44" name="Abgerundetes Rechteck"/>
          <p:cNvSpPr/>
          <p:nvPr/>
        </p:nvSpPr>
        <p:spPr>
          <a:xfrm>
            <a:off x="389255" y="4384040"/>
            <a:ext cx="6011545" cy="3850005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504000" y="2282580"/>
            <a:ext cx="9429840" cy="1320480"/>
          </a:xfrm>
        </p:spPr>
        <p:txBody>
          <a:bodyPr/>
          <a:lstStyle/>
          <a:p>
            <a:r>
              <a:rPr lang="de-DE" altLang="en-US"/>
              <a:t>Christian Endl, Felix Wirth, Korbinian Kunst &amp; Taulant Koka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Spatial Filtering for Source Separation in EEG Data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rcRect r="17145"/>
          <a:stretch>
            <a:fillRect/>
          </a:stretch>
        </p:blipFill>
        <p:spPr>
          <a:xfrm>
            <a:off x="3483979" y="4878387"/>
            <a:ext cx="2882095" cy="2915397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450" y="4860290"/>
            <a:ext cx="2715895" cy="2703195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00" y="5013847"/>
            <a:ext cx="3293145" cy="254963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9D641512-3C18-FB40-B50A-D94FED326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7614" y="4860290"/>
            <a:ext cx="2715895" cy="267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133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Abgerundetes Rechteck">
            <a:extLst>
              <a:ext uri="{FF2B5EF4-FFF2-40B4-BE49-F238E27FC236}">
                <a16:creationId xmlns:a16="http://schemas.microsoft.com/office/drawing/2014/main" id="{C1DF647A-A24F-2942-AFF2-8A39D7C3881A}"/>
              </a:ext>
            </a:extLst>
          </p:cNvPr>
          <p:cNvSpPr/>
          <p:nvPr/>
        </p:nvSpPr>
        <p:spPr>
          <a:xfrm rot="5400000">
            <a:off x="9200814" y="3879141"/>
            <a:ext cx="3101678" cy="1182020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1" name="Abgerundetes Rechteck">
            <a:extLst>
              <a:ext uri="{FF2B5EF4-FFF2-40B4-BE49-F238E27FC236}">
                <a16:creationId xmlns:a16="http://schemas.microsoft.com/office/drawing/2014/main" id="{BBC2C879-526A-A242-8A92-7E4742E34A84}"/>
              </a:ext>
            </a:extLst>
          </p:cNvPr>
          <p:cNvSpPr/>
          <p:nvPr/>
        </p:nvSpPr>
        <p:spPr>
          <a:xfrm>
            <a:off x="1498639" y="2170983"/>
            <a:ext cx="3384896" cy="3850005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Math Formulation for ICA (Independent Component Analysis)</a:t>
            </a:r>
          </a:p>
        </p:txBody>
      </p:sp>
      <p:pic>
        <p:nvPicPr>
          <p:cNvPr id="52" name="Grafik 51">
            <a:extLst>
              <a:ext uri="{FF2B5EF4-FFF2-40B4-BE49-F238E27FC236}">
                <a16:creationId xmlns:a16="http://schemas.microsoft.com/office/drawing/2014/main" id="{FB227133-F02D-3341-893D-A158B8AF77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155" y="2411525"/>
            <a:ext cx="3543380" cy="33689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hteck 61">
                <a:extLst>
                  <a:ext uri="{FF2B5EF4-FFF2-40B4-BE49-F238E27FC236}">
                    <a16:creationId xmlns:a16="http://schemas.microsoft.com/office/drawing/2014/main" id="{B68C2347-74E5-3F4E-8426-94E7A48F42A5}"/>
                  </a:ext>
                </a:extLst>
              </p:cNvPr>
              <p:cNvSpPr/>
              <p:nvPr/>
            </p:nvSpPr>
            <p:spPr>
              <a:xfrm>
                <a:off x="5756368" y="2261054"/>
                <a:ext cx="64008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de-DE" sz="2800" b="1" dirty="0"/>
                  <a:t>S</a:t>
                </a:r>
                <a14:m>
                  <m:oMath xmlns:m="http://schemas.openxmlformats.org/officeDocument/2006/math">
                    <m:r>
                      <a:rPr lang="de-DE" sz="28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2800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de-DE" sz="28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de-DE" sz="2800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endParaRPr lang="de-DE" sz="2800" b="1" dirty="0"/>
              </a:p>
            </p:txBody>
          </p:sp>
        </mc:Choice>
        <mc:Fallback xmlns="">
          <p:sp>
            <p:nvSpPr>
              <p:cNvPr id="62" name="Rechteck 61">
                <a:extLst>
                  <a:ext uri="{FF2B5EF4-FFF2-40B4-BE49-F238E27FC236}">
                    <a16:creationId xmlns:a16="http://schemas.microsoft.com/office/drawing/2014/main" id="{B68C2347-74E5-3F4E-8426-94E7A48F42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6368" y="2261054"/>
                <a:ext cx="6400800" cy="523220"/>
              </a:xfrm>
              <a:prstGeom prst="rect">
                <a:avLst/>
              </a:prstGeom>
              <a:blipFill>
                <a:blip r:embed="rId3"/>
                <a:stretch>
                  <a:fillRect t="-14286" b="-285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Abgerundetes Rechteck">
            <a:extLst>
              <a:ext uri="{FF2B5EF4-FFF2-40B4-BE49-F238E27FC236}">
                <a16:creationId xmlns:a16="http://schemas.microsoft.com/office/drawing/2014/main" id="{A9D7B2DC-B416-1644-8D6A-D25209B7CB84}"/>
              </a:ext>
            </a:extLst>
          </p:cNvPr>
          <p:cNvSpPr/>
          <p:nvPr/>
        </p:nvSpPr>
        <p:spPr>
          <a:xfrm>
            <a:off x="6079986" y="2919312"/>
            <a:ext cx="1182020" cy="3101679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4" name="Abgerundetes Rechteck">
            <a:extLst>
              <a:ext uri="{FF2B5EF4-FFF2-40B4-BE49-F238E27FC236}">
                <a16:creationId xmlns:a16="http://schemas.microsoft.com/office/drawing/2014/main" id="{DB8E86DF-26D6-C94A-9D2E-C9035561554E}"/>
              </a:ext>
            </a:extLst>
          </p:cNvPr>
          <p:cNvSpPr/>
          <p:nvPr/>
        </p:nvSpPr>
        <p:spPr>
          <a:xfrm>
            <a:off x="8171227" y="2898461"/>
            <a:ext cx="1182019" cy="1195786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hteck 65">
                <a:extLst>
                  <a:ext uri="{FF2B5EF4-FFF2-40B4-BE49-F238E27FC236}">
                    <a16:creationId xmlns:a16="http://schemas.microsoft.com/office/drawing/2014/main" id="{F0BC8416-8EE9-2C4A-BAB5-34826F24E747}"/>
                  </a:ext>
                </a:extLst>
              </p:cNvPr>
              <p:cNvSpPr/>
              <p:nvPr/>
            </p:nvSpPr>
            <p:spPr>
              <a:xfrm>
                <a:off x="10200532" y="2908208"/>
                <a:ext cx="2601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X</a:t>
                </a:r>
                <a14:m>
                  <m:oMath xmlns:m="http://schemas.openxmlformats.org/officeDocument/2006/math">
                    <m:r>
                      <a:rPr lang="de-DE" sz="180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66" name="Rechteck 65">
                <a:extLst>
                  <a:ext uri="{FF2B5EF4-FFF2-40B4-BE49-F238E27FC236}">
                    <a16:creationId xmlns:a16="http://schemas.microsoft.com/office/drawing/2014/main" id="{F0BC8416-8EE9-2C4A-BAB5-34826F24E7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0532" y="2908208"/>
                <a:ext cx="2601068" cy="369332"/>
              </a:xfrm>
              <a:prstGeom prst="rect">
                <a:avLst/>
              </a:prstGeom>
              <a:blipFill>
                <a:blip r:embed="rId4"/>
                <a:stretch>
                  <a:fillRect l="-1942" t="-3226" b="-22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F01BABEB-4D3A-B844-B285-4192FA4D08DA}"/>
                  </a:ext>
                </a:extLst>
              </p:cNvPr>
              <p:cNvSpPr/>
              <p:nvPr/>
            </p:nvSpPr>
            <p:spPr>
              <a:xfrm>
                <a:off x="6145974" y="2920114"/>
                <a:ext cx="115591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S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F01BABEB-4D3A-B844-B285-4192FA4D08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5974" y="2920114"/>
                <a:ext cx="1155910" cy="369332"/>
              </a:xfrm>
              <a:prstGeom prst="rect">
                <a:avLst/>
              </a:prstGeom>
              <a:blipFill>
                <a:blip r:embed="rId5"/>
                <a:stretch>
                  <a:fillRect l="-3226" t="-3226" b="-22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hteck 74">
                <a:extLst>
                  <a:ext uri="{FF2B5EF4-FFF2-40B4-BE49-F238E27FC236}">
                    <a16:creationId xmlns:a16="http://schemas.microsoft.com/office/drawing/2014/main" id="{49037B40-0419-7048-949C-D3CB112F4DEC}"/>
                  </a:ext>
                </a:extLst>
              </p:cNvPr>
              <p:cNvSpPr/>
              <p:nvPr/>
            </p:nvSpPr>
            <p:spPr>
              <a:xfrm>
                <a:off x="8171227" y="2899266"/>
                <a:ext cx="186878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W</a:t>
                </a:r>
                <a14:m>
                  <m:oMath xmlns:m="http://schemas.openxmlformats.org/officeDocument/2006/math">
                    <m:r>
                      <a:rPr lang="de-DE" sz="180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75" name="Rechteck 74">
                <a:extLst>
                  <a:ext uri="{FF2B5EF4-FFF2-40B4-BE49-F238E27FC236}">
                    <a16:creationId xmlns:a16="http://schemas.microsoft.com/office/drawing/2014/main" id="{49037B40-0419-7048-949C-D3CB112F4DE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1227" y="2899266"/>
                <a:ext cx="1868782" cy="369332"/>
              </a:xfrm>
              <a:prstGeom prst="rect">
                <a:avLst/>
              </a:prstGeom>
              <a:blipFill>
                <a:blip r:embed="rId6"/>
                <a:stretch>
                  <a:fillRect l="-2703" t="-6667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EC90E318-054C-4E4E-8338-AA6C3B0DFE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11825" y="-579438"/>
            <a:ext cx="1854200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8E5170AD-0A9C-2148-8956-9B1289E2F5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96413" y="-579438"/>
            <a:ext cx="7620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38A6FB36-1B5C-1E4F-BFF7-45FB7D5D32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717213" y="-579438"/>
            <a:ext cx="1803400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090DE33B-B70C-CB4B-981D-CC18F8AD426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50975" y="-274638"/>
            <a:ext cx="1473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160D9D3-2547-074C-A865-83422EC9CD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41775" y="-274638"/>
            <a:ext cx="6350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11D77376-43DC-8246-9155-261328AD8B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42213" y="-274638"/>
            <a:ext cx="1117600" cy="45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E479B555-EA0A-F240-8C95-EB56E850CC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877550" y="-274638"/>
            <a:ext cx="76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2B766E02-4B67-5048-A220-30610A4D22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998325" y="-274638"/>
            <a:ext cx="76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E5F32114-BF19-BA4F-8E95-8BAB08F89A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797963" y="-274638"/>
            <a:ext cx="2717800" cy="33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781782F1-D728-4049-BA07-BCFCF68242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06788" y="152400"/>
            <a:ext cx="254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B1F0F1BB-BA20-D04D-BEB5-100513D258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91063" y="152400"/>
            <a:ext cx="76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6F6CCADF-CE2F-444A-8BB0-5BFF37184B7D}"/>
                  </a:ext>
                </a:extLst>
              </p:cNvPr>
              <p:cNvSpPr/>
              <p:nvPr/>
            </p:nvSpPr>
            <p:spPr>
              <a:xfrm>
                <a:off x="380451" y="6572753"/>
                <a:ext cx="12040697" cy="2219859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 fontScale="85000" lnSpcReduction="10000"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  <m:r>
                              <a:rPr lang="en-US" b="0" i="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de-DE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𝐜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matrix of vector mixtures is generated by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𝐀𝐬</m:t>
                    </m:r>
                  </m:oMath>
                </a14:m>
                <a:endParaRPr lang="de-DE" b="1" i="1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𝐬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𝐬</m:t>
                                </m:r>
                              </m:e>
                              <m:sub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  <m:r>
                              <a:rPr lang="en-US" b="0" i="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de-DE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𝐬</m:t>
                                </m:r>
                              </m:e>
                              <m:sub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𝐜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is the unobserved matrix of statistically independent components (IC)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>
                            <a:latin typeface="Cambria Math" panose="02040503050406030204" pitchFamily="18" charset="0"/>
                          </a:rPr>
                          <m:t>⋯</m:t>
                        </m:r>
                        <m:r>
                          <a:rPr lang="de-DE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is the unknown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>
                        <a:latin typeface="Cambria Math" panose="02040503050406030204" pitchFamily="18" charset="0"/>
                      </a:rPr>
                      <m:t>×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en-US" dirty="0"/>
                  <a:t> mixing matrix of full rank, whose coefficient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𝐰</m:t>
                        </m:r>
                      </m:e>
                      <m:sub>
                        <m:r>
                          <a:rPr lang="en-US" b="1" i="0">
                            <a:latin typeface="Cambria Math" panose="02040503050406030204" pitchFamily="18" charset="0"/>
                          </a:rPr>
                          <m:t>𝐢𝐣</m:t>
                        </m:r>
                      </m:sub>
                    </m:sSub>
                    <m:r>
                      <a:rPr lang="en-US" b="1" i="0">
                        <a:latin typeface="Cambria Math" panose="02040503050406030204" pitchFamily="18" charset="0"/>
                      </a:rPr>
                      <m:t>=[</m:t>
                    </m:r>
                    <m:r>
                      <a:rPr lang="de-DE" b="1" i="0" smtClean="0">
                        <a:latin typeface="Cambria Math" panose="02040503050406030204" pitchFamily="18" charset="0"/>
                      </a:rPr>
                      <m:t>𝐖</m:t>
                    </m:r>
                    <m:sSub>
                      <m:sSubPr>
                        <m:ctrlPr>
                          <a:rPr lang="de-D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  <m:sub>
                        <m:r>
                          <a:rPr lang="en-US" b="1" i="0">
                            <a:latin typeface="Cambria Math" panose="02040503050406030204" pitchFamily="18" charset="0"/>
                          </a:rPr>
                          <m:t>𝐢𝐣</m:t>
                        </m:r>
                      </m:sub>
                    </m:sSub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represents the contribution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source onto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mixture.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0" smtClean="0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i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𝐚</m:t>
                                </m:r>
                              </m:e>
                              <m:sub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0">
                                <a:latin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𝐚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de-DE" b="0" i="0" smtClean="0">
                                    <a:latin typeface="Cambria Math" panose="02040503050406030204" pitchFamily="18" charset="0"/>
                                  </a:rPr>
                                  <m:t>c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i="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i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is</m:t>
                    </m:r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t</m:t>
                    </m:r>
                  </m:oMath>
                </a14:m>
                <a:r>
                  <a:rPr lang="en-US" dirty="0"/>
                  <a:t>he parameter of interest, defined by the inverse of the mixing matrix, called the </a:t>
                </a:r>
                <a:r>
                  <a:rPr lang="en-US" dirty="0">
                    <a:solidFill>
                      <a:srgbClr val="F08230"/>
                    </a:solidFill>
                  </a:rPr>
                  <a:t>demixing matrix </a:t>
                </a:r>
                <a:r>
                  <a:rPr lang="en-US" dirty="0"/>
                  <a:t>and its (transposed)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𝐚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US" dirty="0"/>
                  <a:t> is called the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demixing vector.</a:t>
                </a: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6F6CCADF-CE2F-444A-8BB0-5BFF37184B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451" y="6572753"/>
                <a:ext cx="12040697" cy="2219859"/>
              </a:xfrm>
              <a:prstGeom prst="rect">
                <a:avLst/>
              </a:prstGeom>
              <a:blipFill>
                <a:blip r:embed="rId7"/>
                <a:stretch>
                  <a:fillRect l="-1158" t="-4545" r="-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0246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/>
              <a:t>Independent Component Analysis</a:t>
            </a:r>
            <a:br>
              <a:rPr lang="en-US" sz="3200"/>
            </a:br>
            <a:r>
              <a:rPr lang="en-US" sz="2400"/>
              <a:t>Solving blind source seperation using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is the goal of the algorithm?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/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1" i="1" smtClean="0">
                          <a:latin typeface="Cambria Math" panose="02040503050406030204" pitchFamily="18" charset="0"/>
                        </a:rPr>
                        <m:t>𝐒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de-DE" sz="2800" b="1" dirty="0"/>
              </a:p>
            </p:txBody>
          </p:sp>
        </mc:Choice>
        <mc:Fallback xmlns="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  <a:blipFill>
                <a:blip r:embed="rId3"/>
                <a:stretch>
                  <a:fillRect b="-232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/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de-DE" sz="28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</m:acc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de-DE" sz="28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de-DE" sz="2800" b="1" dirty="0"/>
              </a:p>
            </p:txBody>
          </p:sp>
        </mc:Choice>
        <mc:Fallback xmlns="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  <a:blipFill>
                <a:blip r:embed="rId4"/>
                <a:stretch>
                  <a:fillRect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/>
              <p:nvPr/>
            </p:nvSpPr>
            <p:spPr>
              <a:xfrm>
                <a:off x="4895771" y="2703780"/>
                <a:ext cx="6759936" cy="9564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Find the demixing matrix </a:t>
                </a:r>
                <a14:m>
                  <m:oMath xmlns:m="http://schemas.openxmlformats.org/officeDocument/2006/math">
                    <m:r>
                      <a:rPr lang="en-US" sz="1800" b="1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sz="180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18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so that the latent source variable </a:t>
                </a:r>
                <a:r>
                  <a:rPr lang="en-US" sz="1800" b="1" dirty="0"/>
                  <a:t>S</a:t>
                </a:r>
                <a:r>
                  <a:rPr lang="en-US" sz="1800" dirty="0"/>
                  <a:t> can be reconstructed as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𝐒</m:t>
                        </m:r>
                      </m:e>
                    </m:acc>
                  </m:oMath>
                </a14:m>
                <a:r>
                  <a:rPr lang="en-US" sz="1800" dirty="0"/>
                  <a:t>  by the observed data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US" sz="1800" b="1" dirty="0"/>
              </a:p>
              <a:p>
                <a:r>
                  <a:rPr lang="en-US" sz="1800" dirty="0">
                    <a:solidFill>
                      <a:srgbClr val="F08230"/>
                    </a:solidFill>
                  </a:rPr>
                  <a:t> </a:t>
                </a:r>
                <a:endParaRPr lang="en-US" sz="1800" dirty="0"/>
              </a:p>
            </p:txBody>
          </p:sp>
        </mc:Choice>
        <mc:Fallback xmlns="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5771" y="2703780"/>
                <a:ext cx="6759936" cy="956480"/>
              </a:xfrm>
              <a:prstGeom prst="rect">
                <a:avLst/>
              </a:prstGeom>
              <a:blipFill>
                <a:blip r:embed="rId5"/>
                <a:stretch>
                  <a:fillRect l="-750" t="-4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CAC33EA2-1A2B-BD46-91EE-5F6D3429545F}"/>
                  </a:ext>
                </a:extLst>
              </p:cNvPr>
              <p:cNvSpPr/>
              <p:nvPr/>
            </p:nvSpPr>
            <p:spPr>
              <a:xfrm>
                <a:off x="471195" y="4424563"/>
                <a:ext cx="12040697" cy="1748148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Under-constrained problem: unknown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𝐒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de-DE" sz="1800" b="1" i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focus on finding </a:t>
                </a:r>
                <a14:m>
                  <m:oMath xmlns:m="http://schemas.openxmlformats.org/officeDocument/2006/math">
                    <m:r>
                      <a:rPr lang="de-DE" sz="1800" b="1" i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based on underlying statistics of </a:t>
                </a: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on’t solve for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all in one: step wise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Remember Singular Value Decomposition (SVD) ? </a:t>
                </a:r>
                <a:b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Every symmetric matrix can be decomposed into a rotation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𝐕</m:t>
                    </m:r>
                    <m:r>
                      <a:rPr lang="de-DE" sz="1800" b="1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1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 stretch along the axes </a:t>
                </a:r>
                <a14:m>
                  <m:oMath xmlns:m="http://schemas.openxmlformats.org/officeDocument/2006/math">
                    <m:r>
                      <a:rPr lang="de-DE" sz="1800" b="1" i="1">
                        <a:latin typeface="Cambria Math" panose="02040503050406030204" pitchFamily="18" charset="0"/>
                      </a:rPr>
                      <m:t>𝚺</m:t>
                    </m:r>
                  </m:oMath>
                </a14:m>
                <a:r>
                  <a:rPr lang="el-GR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and a second rotation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𝐔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CAC33EA2-1A2B-BD46-91EE-5F6D342954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195" y="4424563"/>
                <a:ext cx="12040697" cy="1748148"/>
              </a:xfrm>
              <a:prstGeom prst="rect">
                <a:avLst/>
              </a:prstGeom>
              <a:blipFill>
                <a:blip r:embed="rId6"/>
                <a:stretch>
                  <a:fillRect l="-1054" t="-4317" r="-137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Electroencephalogram (EEG) Concept">
            <a:extLst>
              <a:ext uri="{FF2B5EF4-FFF2-40B4-BE49-F238E27FC236}">
                <a16:creationId xmlns:a16="http://schemas.microsoft.com/office/drawing/2014/main" id="{8716E998-B335-5846-95F5-7E6D3A5D28CA}"/>
              </a:ext>
            </a:extLst>
          </p:cNvPr>
          <p:cNvSpPr txBox="1"/>
          <p:nvPr/>
        </p:nvSpPr>
        <p:spPr>
          <a:xfrm>
            <a:off x="366759" y="3749807"/>
            <a:ext cx="7152678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can we find W based on X?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11F5D7DC-F475-3A49-AD98-EA1B04BB3546}"/>
                  </a:ext>
                </a:extLst>
              </p:cNvPr>
              <p:cNvSpPr/>
              <p:nvPr/>
            </p:nvSpPr>
            <p:spPr>
              <a:xfrm>
                <a:off x="2363480" y="6173477"/>
                <a:ext cx="1795170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1">
                          <a:latin typeface="Cambria Math" panose="02040503050406030204" pitchFamily="18" charset="0"/>
                        </a:rPr>
                        <m:t>𝐔</m:t>
                      </m:r>
                      <m:r>
                        <m:rPr>
                          <m:sty m:val="p"/>
                        </m:rPr>
                        <a:rPr lang="de-DE" b="0" i="0">
                          <a:latin typeface="Cambria Math" panose="02040503050406030204" pitchFamily="18" charset="0"/>
                        </a:rPr>
                        <m:t>Σ</m:t>
                      </m:r>
                      <m:sSup>
                        <m:sSup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𝐕</m:t>
                          </m:r>
                        </m:e>
                        <m:sup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11F5D7DC-F475-3A49-AD98-EA1B04BB35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3480" y="6173477"/>
                <a:ext cx="1795170" cy="4801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6" name="Grafik 65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1E43D526-9C72-1B41-B2D8-24CE179A6F6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221" y="7231246"/>
            <a:ext cx="1368435" cy="1368435"/>
          </a:xfrm>
          <a:prstGeom prst="rect">
            <a:avLst/>
          </a:prstGeom>
        </p:spPr>
      </p:pic>
      <p:pic>
        <p:nvPicPr>
          <p:cNvPr id="67" name="Grafik 66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AFFB607C-4557-BA43-A219-817B5959772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49" y="7259467"/>
            <a:ext cx="1368435" cy="1368435"/>
          </a:xfrm>
          <a:prstGeom prst="rect">
            <a:avLst/>
          </a:prstGeom>
        </p:spPr>
      </p:pic>
      <p:pic>
        <p:nvPicPr>
          <p:cNvPr id="68" name="Grafik 67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051E8499-24FA-F54B-B994-D20B8FBB0FF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097" y="7259467"/>
            <a:ext cx="1368435" cy="1368435"/>
          </a:xfrm>
          <a:prstGeom prst="rect">
            <a:avLst/>
          </a:prstGeom>
        </p:spPr>
      </p:pic>
      <p:pic>
        <p:nvPicPr>
          <p:cNvPr id="20" name="Grafik 19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8E31D3B4-B02F-C64C-BEC9-36CAC50C19D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154" y="7259468"/>
            <a:ext cx="1368435" cy="1368435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68BB1BBD-2EFF-794A-948A-AC2900386FF7}"/>
              </a:ext>
            </a:extLst>
          </p:cNvPr>
          <p:cNvSpPr/>
          <p:nvPr/>
        </p:nvSpPr>
        <p:spPr>
          <a:xfrm>
            <a:off x="2927401" y="7440085"/>
            <a:ext cx="1015697" cy="1015697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2AC15FE-6E68-2443-8D8D-3D54240F33B5}"/>
              </a:ext>
            </a:extLst>
          </p:cNvPr>
          <p:cNvSpPr/>
          <p:nvPr/>
        </p:nvSpPr>
        <p:spPr>
          <a:xfrm>
            <a:off x="4714790" y="7407614"/>
            <a:ext cx="1015697" cy="1015697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DEC1D17-9A1C-FB4D-AB4C-3D435FFA2813}"/>
              </a:ext>
            </a:extLst>
          </p:cNvPr>
          <p:cNvSpPr/>
          <p:nvPr/>
        </p:nvSpPr>
        <p:spPr>
          <a:xfrm>
            <a:off x="6798519" y="7707867"/>
            <a:ext cx="1015697" cy="480131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AE76363-0E5A-E14D-B09E-27DB1F39432F}"/>
              </a:ext>
            </a:extLst>
          </p:cNvPr>
          <p:cNvSpPr/>
          <p:nvPr/>
        </p:nvSpPr>
        <p:spPr>
          <a:xfrm rot="2566496">
            <a:off x="8653387" y="7707867"/>
            <a:ext cx="1015697" cy="480132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A7B59151-3F2D-544C-BBB1-509A5A5D06DC}"/>
              </a:ext>
            </a:extLst>
          </p:cNvPr>
          <p:cNvCxnSpPr>
            <a:cxnSpLocks/>
            <a:endCxn id="18" idx="1"/>
          </p:cNvCxnSpPr>
          <p:nvPr/>
        </p:nvCxnSpPr>
        <p:spPr>
          <a:xfrm flipH="1" flipV="1">
            <a:off x="3076146" y="7588830"/>
            <a:ext cx="354226" cy="3548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329B4F2E-CE13-4C4C-BC96-94DC940E16FE}"/>
              </a:ext>
            </a:extLst>
          </p:cNvPr>
          <p:cNvCxnSpPr>
            <a:cxnSpLocks/>
            <a:endCxn id="18" idx="7"/>
          </p:cNvCxnSpPr>
          <p:nvPr/>
        </p:nvCxnSpPr>
        <p:spPr>
          <a:xfrm flipV="1">
            <a:off x="3430371" y="7588830"/>
            <a:ext cx="363982" cy="35485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62C69A39-F370-C642-8B28-530B0CAD8F00}"/>
              </a:ext>
            </a:extLst>
          </p:cNvPr>
          <p:cNvCxnSpPr>
            <a:cxnSpLocks/>
            <a:endCxn id="61" idx="0"/>
          </p:cNvCxnSpPr>
          <p:nvPr/>
        </p:nvCxnSpPr>
        <p:spPr>
          <a:xfrm flipV="1">
            <a:off x="5222638" y="7407614"/>
            <a:ext cx="1" cy="5078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Gerade Verbindung mit Pfeil 79">
            <a:extLst>
              <a:ext uri="{FF2B5EF4-FFF2-40B4-BE49-F238E27FC236}">
                <a16:creationId xmlns:a16="http://schemas.microsoft.com/office/drawing/2014/main" id="{35FA3F6A-92A9-1648-A67E-B7238229F9BA}"/>
              </a:ext>
            </a:extLst>
          </p:cNvPr>
          <p:cNvCxnSpPr>
            <a:cxnSpLocks/>
            <a:endCxn id="61" idx="6"/>
          </p:cNvCxnSpPr>
          <p:nvPr/>
        </p:nvCxnSpPr>
        <p:spPr>
          <a:xfrm flipV="1">
            <a:off x="5222638" y="7915463"/>
            <a:ext cx="507849" cy="67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4BEBFD2D-E6A0-B94D-B08B-9902A003242B}"/>
              </a:ext>
            </a:extLst>
          </p:cNvPr>
          <p:cNvCxnSpPr>
            <a:cxnSpLocks/>
          </p:cNvCxnSpPr>
          <p:nvPr/>
        </p:nvCxnSpPr>
        <p:spPr>
          <a:xfrm flipV="1">
            <a:off x="7306366" y="7932927"/>
            <a:ext cx="518478" cy="107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Gerade Verbindung mit Pfeil 87">
            <a:extLst>
              <a:ext uri="{FF2B5EF4-FFF2-40B4-BE49-F238E27FC236}">
                <a16:creationId xmlns:a16="http://schemas.microsoft.com/office/drawing/2014/main" id="{9E9E5E6A-A645-574B-829B-C2C097C9B94A}"/>
              </a:ext>
            </a:extLst>
          </p:cNvPr>
          <p:cNvCxnSpPr>
            <a:cxnSpLocks/>
          </p:cNvCxnSpPr>
          <p:nvPr/>
        </p:nvCxnSpPr>
        <p:spPr>
          <a:xfrm flipH="1" flipV="1">
            <a:off x="7306366" y="7679646"/>
            <a:ext cx="1" cy="25328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45275748-7655-604F-89D4-D5EAB9768D9B}"/>
              </a:ext>
            </a:extLst>
          </p:cNvPr>
          <p:cNvCxnSpPr>
            <a:cxnSpLocks/>
            <a:endCxn id="63" idx="6"/>
          </p:cNvCxnSpPr>
          <p:nvPr/>
        </p:nvCxnSpPr>
        <p:spPr>
          <a:xfrm>
            <a:off x="9157314" y="7932927"/>
            <a:ext cx="376696" cy="3598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5" name="Gerade Verbindung mit Pfeil 94">
            <a:extLst>
              <a:ext uri="{FF2B5EF4-FFF2-40B4-BE49-F238E27FC236}">
                <a16:creationId xmlns:a16="http://schemas.microsoft.com/office/drawing/2014/main" id="{82B4BBE1-1D81-CA43-AA17-0CC47F9622AF}"/>
              </a:ext>
            </a:extLst>
          </p:cNvPr>
          <p:cNvCxnSpPr>
            <a:cxnSpLocks/>
          </p:cNvCxnSpPr>
          <p:nvPr/>
        </p:nvCxnSpPr>
        <p:spPr>
          <a:xfrm flipV="1">
            <a:off x="9157314" y="7766258"/>
            <a:ext cx="188348" cy="1384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Arc 38">
            <a:extLst>
              <a:ext uri="{FF2B5EF4-FFF2-40B4-BE49-F238E27FC236}">
                <a16:creationId xmlns:a16="http://schemas.microsoft.com/office/drawing/2014/main" id="{F2004500-3A15-A043-9488-C8FE7BB385E7}"/>
              </a:ext>
            </a:extLst>
          </p:cNvPr>
          <p:cNvSpPr/>
          <p:nvPr/>
        </p:nvSpPr>
        <p:spPr>
          <a:xfrm rot="6695955">
            <a:off x="3792522" y="728352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2" name="Arc 38">
            <a:extLst>
              <a:ext uri="{FF2B5EF4-FFF2-40B4-BE49-F238E27FC236}">
                <a16:creationId xmlns:a16="http://schemas.microsoft.com/office/drawing/2014/main" id="{633CA3AB-ED0B-B740-BB49-0D3D1C540764}"/>
              </a:ext>
            </a:extLst>
          </p:cNvPr>
          <p:cNvSpPr/>
          <p:nvPr/>
        </p:nvSpPr>
        <p:spPr>
          <a:xfrm rot="6695955">
            <a:off x="5763048" y="7254555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3" name="Arc 38">
            <a:extLst>
              <a:ext uri="{FF2B5EF4-FFF2-40B4-BE49-F238E27FC236}">
                <a16:creationId xmlns:a16="http://schemas.microsoft.com/office/drawing/2014/main" id="{7DA98FFD-70C9-E54C-A898-618C51EA9D82}"/>
              </a:ext>
            </a:extLst>
          </p:cNvPr>
          <p:cNvSpPr/>
          <p:nvPr/>
        </p:nvSpPr>
        <p:spPr>
          <a:xfrm rot="6695955">
            <a:off x="7587377" y="7283523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hteck 56">
                <a:extLst>
                  <a:ext uri="{FF2B5EF4-FFF2-40B4-BE49-F238E27FC236}">
                    <a16:creationId xmlns:a16="http://schemas.microsoft.com/office/drawing/2014/main" id="{41F2AB87-8B9E-D84B-89AD-1575E4AB3428}"/>
                  </a:ext>
                </a:extLst>
              </p:cNvPr>
              <p:cNvSpPr/>
              <p:nvPr/>
            </p:nvSpPr>
            <p:spPr>
              <a:xfrm>
                <a:off x="4025353" y="7373895"/>
                <a:ext cx="66024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>
                              <a:latin typeface="Cambria Math" panose="02040503050406030204" pitchFamily="18" charset="0"/>
                            </a:rPr>
                            <m:t>𝐕</m:t>
                          </m:r>
                        </m:e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7" name="Rechteck 56">
                <a:extLst>
                  <a:ext uri="{FF2B5EF4-FFF2-40B4-BE49-F238E27FC236}">
                    <a16:creationId xmlns:a16="http://schemas.microsoft.com/office/drawing/2014/main" id="{41F2AB87-8B9E-D84B-89AD-1575E4AB34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5353" y="7373895"/>
                <a:ext cx="660244" cy="4801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hteck 58">
                <a:extLst>
                  <a:ext uri="{FF2B5EF4-FFF2-40B4-BE49-F238E27FC236}">
                    <a16:creationId xmlns:a16="http://schemas.microsoft.com/office/drawing/2014/main" id="{1DE6C468-4BBD-CE43-B2AB-DC7EBCC026F1}"/>
                  </a:ext>
                </a:extLst>
              </p:cNvPr>
              <p:cNvSpPr/>
              <p:nvPr/>
            </p:nvSpPr>
            <p:spPr>
              <a:xfrm>
                <a:off x="6073657" y="7317228"/>
                <a:ext cx="45076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>
                          <a:latin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9" name="Rechteck 58">
                <a:extLst>
                  <a:ext uri="{FF2B5EF4-FFF2-40B4-BE49-F238E27FC236}">
                    <a16:creationId xmlns:a16="http://schemas.microsoft.com/office/drawing/2014/main" id="{1DE6C468-4BBD-CE43-B2AB-DC7EBCC02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3657" y="7317228"/>
                <a:ext cx="450764" cy="4801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hteck 59">
                <a:extLst>
                  <a:ext uri="{FF2B5EF4-FFF2-40B4-BE49-F238E27FC236}">
                    <a16:creationId xmlns:a16="http://schemas.microsoft.com/office/drawing/2014/main" id="{45A1F8C3-C18F-224D-A40C-F95763CF2832}"/>
                  </a:ext>
                </a:extLst>
              </p:cNvPr>
              <p:cNvSpPr/>
              <p:nvPr/>
            </p:nvSpPr>
            <p:spPr>
              <a:xfrm>
                <a:off x="7888437" y="7275214"/>
                <a:ext cx="49725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>
                          <a:latin typeface="Cambria Math" panose="02040503050406030204" pitchFamily="18" charset="0"/>
                        </a:rPr>
                        <m:t>𝐔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0" name="Rechteck 59">
                <a:extLst>
                  <a:ext uri="{FF2B5EF4-FFF2-40B4-BE49-F238E27FC236}">
                    <a16:creationId xmlns:a16="http://schemas.microsoft.com/office/drawing/2014/main" id="{45A1F8C3-C18F-224D-A40C-F95763CF28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8437" y="7275214"/>
                <a:ext cx="497252" cy="4801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FE5A1859-3DE1-E94B-830F-60048363DBAE}"/>
                  </a:ext>
                </a:extLst>
              </p:cNvPr>
              <p:cNvSpPr/>
              <p:nvPr/>
            </p:nvSpPr>
            <p:spPr>
              <a:xfrm>
                <a:off x="7990584" y="6082983"/>
                <a:ext cx="1957202" cy="9010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smtClean="0">
                        <a:latin typeface="Cambria Math" panose="02040503050406030204" pitchFamily="18" charset="0"/>
                      </a:rPr>
                      <m:t>𝐀</m:t>
                    </m:r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𝐕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FE5A1859-3DE1-E94B-830F-60048363DB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0584" y="6082983"/>
                <a:ext cx="1957202" cy="901081"/>
              </a:xfrm>
              <a:prstGeom prst="rect">
                <a:avLst/>
              </a:prstGeom>
              <a:blipFill>
                <a:blip r:embed="rId12"/>
                <a:stretch>
                  <a:fillRect l="-19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5CF83C42-F37D-0645-B8CD-F42D92F8BA6B}"/>
                  </a:ext>
                </a:extLst>
              </p:cNvPr>
              <p:cNvSpPr/>
              <p:nvPr/>
            </p:nvSpPr>
            <p:spPr>
              <a:xfrm>
                <a:off x="7893251" y="8143005"/>
                <a:ext cx="672299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𝐔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5CF83C42-F37D-0645-B8CD-F42D92F8BA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3251" y="8143005"/>
                <a:ext cx="672299" cy="480131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028FA6B5-25E0-134A-B495-50A4F5C9833D}"/>
                  </a:ext>
                </a:extLst>
              </p:cNvPr>
              <p:cNvSpPr/>
              <p:nvPr/>
            </p:nvSpPr>
            <p:spPr>
              <a:xfrm>
                <a:off x="6081249" y="8108234"/>
                <a:ext cx="78220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028FA6B5-25E0-134A-B495-50A4F5C983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1249" y="8108234"/>
                <a:ext cx="782202" cy="48013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558CC21E-FE4C-6A49-81B5-A26EDC011E42}"/>
                  </a:ext>
                </a:extLst>
              </p:cNvPr>
              <p:cNvSpPr/>
              <p:nvPr/>
            </p:nvSpPr>
            <p:spPr>
              <a:xfrm>
                <a:off x="4055432" y="8162256"/>
                <a:ext cx="48282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𝐕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558CC21E-FE4C-6A49-81B5-A26EDC011E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5432" y="8162256"/>
                <a:ext cx="482824" cy="480131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1" name="Arc 38">
            <a:extLst>
              <a:ext uri="{FF2B5EF4-FFF2-40B4-BE49-F238E27FC236}">
                <a16:creationId xmlns:a16="http://schemas.microsoft.com/office/drawing/2014/main" id="{DD8BAD30-900B-9F45-A7A0-CF0A7C9F3A45}"/>
              </a:ext>
            </a:extLst>
          </p:cNvPr>
          <p:cNvSpPr/>
          <p:nvPr/>
        </p:nvSpPr>
        <p:spPr>
          <a:xfrm rot="17617125">
            <a:off x="7566521" y="7435923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2" name="Arc 38">
            <a:extLst>
              <a:ext uri="{FF2B5EF4-FFF2-40B4-BE49-F238E27FC236}">
                <a16:creationId xmlns:a16="http://schemas.microsoft.com/office/drawing/2014/main" id="{EDE474A4-80A4-8148-88DD-2E9517D12CD3}"/>
              </a:ext>
            </a:extLst>
          </p:cNvPr>
          <p:cNvSpPr/>
          <p:nvPr/>
        </p:nvSpPr>
        <p:spPr>
          <a:xfrm rot="17617125">
            <a:off x="5735811" y="7451672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3" name="Arc 38">
            <a:extLst>
              <a:ext uri="{FF2B5EF4-FFF2-40B4-BE49-F238E27FC236}">
                <a16:creationId xmlns:a16="http://schemas.microsoft.com/office/drawing/2014/main" id="{4E97E6B1-6F8E-FF46-A584-55B73B546C10}"/>
              </a:ext>
            </a:extLst>
          </p:cNvPr>
          <p:cNvSpPr/>
          <p:nvPr/>
        </p:nvSpPr>
        <p:spPr>
          <a:xfrm rot="17617125">
            <a:off x="3712734" y="744880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3903399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/>
              <a:t>Independent Component Analysis</a:t>
            </a:r>
            <a:br>
              <a:rPr lang="en-US" sz="3200"/>
            </a:br>
            <a:r>
              <a:rPr lang="en-US" sz="2400"/>
              <a:t>Solving blind source seperation using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6" y="2059828"/>
            <a:ext cx="9895599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If we can find each of the SVD components we can determine the unmixing matrix 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BBC1E59A-DD02-B442-B1D0-7C422E8ADC80}"/>
                  </a:ext>
                </a:extLst>
              </p:cNvPr>
              <p:cNvSpPr/>
              <p:nvPr/>
            </p:nvSpPr>
            <p:spPr>
              <a:xfrm>
                <a:off x="336217" y="2591083"/>
                <a:ext cx="1957202" cy="9010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smtClean="0">
                        <a:latin typeface="Cambria Math" panose="02040503050406030204" pitchFamily="18" charset="0"/>
                      </a:rPr>
                      <m:t>𝐀</m:t>
                    </m:r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𝐕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BBC1E59A-DD02-B442-B1D0-7C422E8ADC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7" y="2591083"/>
                <a:ext cx="1957202" cy="901081"/>
              </a:xfrm>
              <a:prstGeom prst="rect">
                <a:avLst/>
              </a:prstGeom>
              <a:blipFill>
                <a:blip r:embed="rId3"/>
                <a:stretch>
                  <a:fillRect l="-129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hteck 1">
            <a:extLst>
              <a:ext uri="{FF2B5EF4-FFF2-40B4-BE49-F238E27FC236}">
                <a16:creationId xmlns:a16="http://schemas.microsoft.com/office/drawing/2014/main" id="{6C7A98E6-FDA6-7D41-B565-B27B60D7C0A0}"/>
              </a:ext>
            </a:extLst>
          </p:cNvPr>
          <p:cNvSpPr/>
          <p:nvPr/>
        </p:nvSpPr>
        <p:spPr>
          <a:xfrm>
            <a:off x="336217" y="3252098"/>
            <a:ext cx="81868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It can be shown that this can be formulated as an eigenvector problem, where:</a:t>
            </a:r>
            <a:endParaRPr lang="de-DE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95C3450A-2CB2-E544-9D23-F1B7240A162A}"/>
                  </a:ext>
                </a:extLst>
              </p:cNvPr>
              <p:cNvSpPr/>
              <p:nvPr/>
            </p:nvSpPr>
            <p:spPr>
              <a:xfrm>
                <a:off x="336216" y="3824307"/>
                <a:ext cx="1553182" cy="488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de-DE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𝜮</m:t>
                        </m:r>
                      </m:e>
                      <m: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r>
                  <a:rPr lang="de-DE" dirty="0"/>
                  <a:t>=</a:t>
                </a:r>
                <a:r>
                  <a:rPr lang="de-DE" b="1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𝐃</m:t>
                        </m:r>
                      </m:e>
                      <m: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endParaRPr lang="de-DE" b="1" dirty="0"/>
              </a:p>
            </p:txBody>
          </p:sp>
        </mc:Choice>
        <mc:Fallback xmlns="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95C3450A-2CB2-E544-9D23-F1B7240A16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6" y="3824307"/>
                <a:ext cx="1553182" cy="488916"/>
              </a:xfrm>
              <a:prstGeom prst="rect">
                <a:avLst/>
              </a:prstGeom>
              <a:blipFill>
                <a:blip r:embed="rId4"/>
                <a:stretch>
                  <a:fillRect l="-1626" t="-7500" b="-2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86E6F453-F5F9-BA4D-87A9-F3E8FEE0D7FD}"/>
                  </a:ext>
                </a:extLst>
              </p:cNvPr>
              <p:cNvSpPr/>
              <p:nvPr/>
            </p:nvSpPr>
            <p:spPr>
              <a:xfrm>
                <a:off x="2008421" y="3833092"/>
                <a:ext cx="49725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&amp;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86E6F453-F5F9-BA4D-87A9-F3E8FEE0D7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8421" y="3833092"/>
                <a:ext cx="497252" cy="4801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hteck 71">
                <a:extLst>
                  <a:ext uri="{FF2B5EF4-FFF2-40B4-BE49-F238E27FC236}">
                    <a16:creationId xmlns:a16="http://schemas.microsoft.com/office/drawing/2014/main" id="{79A036F0-AB1F-9340-8742-0E9C339FFBCB}"/>
                  </a:ext>
                </a:extLst>
              </p:cNvPr>
              <p:cNvSpPr/>
              <p:nvPr/>
            </p:nvSpPr>
            <p:spPr>
              <a:xfrm>
                <a:off x="2568736" y="3833092"/>
                <a:ext cx="147027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𝐔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𝑬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2" name="Rechteck 71">
                <a:extLst>
                  <a:ext uri="{FF2B5EF4-FFF2-40B4-BE49-F238E27FC236}">
                    <a16:creationId xmlns:a16="http://schemas.microsoft.com/office/drawing/2014/main" id="{79A036F0-AB1F-9340-8742-0E9C339FFB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8736" y="3833092"/>
                <a:ext cx="1470274" cy="4801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Rechteck 73">
                <a:extLst>
                  <a:ext uri="{FF2B5EF4-FFF2-40B4-BE49-F238E27FC236}">
                    <a16:creationId xmlns:a16="http://schemas.microsoft.com/office/drawing/2014/main" id="{B4A4B84E-CDBA-E245-91AA-DFCA489C1776}"/>
                  </a:ext>
                </a:extLst>
              </p:cNvPr>
              <p:cNvSpPr/>
              <p:nvPr/>
            </p:nvSpPr>
            <p:spPr>
              <a:xfrm>
                <a:off x="336216" y="4311057"/>
                <a:ext cx="12308222" cy="6512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D, E </a:t>
                </a:r>
                <a:r>
                  <a:rPr lang="en-US" sz="1800" dirty="0"/>
                  <a:t>are the singular values and eigenvectors computed from the covariance matrix of </a:t>
                </a:r>
                <a:r>
                  <a:rPr lang="en-US" sz="1800" b="1" dirty="0"/>
                  <a:t>X </a:t>
                </a:r>
                <a:br>
                  <a:rPr lang="en-US" sz="1800" b="1" dirty="0"/>
                </a:br>
                <a:r>
                  <a:rPr lang="en-US" sz="1800" dirty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800" b="0" i="0" smtClean="0">
                        <a:latin typeface="Cambria Math" panose="02040503050406030204" pitchFamily="18" charset="0"/>
                      </a:rPr>
                      <m:t>Cov</m:t>
                    </m:r>
                    <m:r>
                      <a:rPr lang="de-DE" sz="1800" b="0" i="0" smtClean="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n-US" sz="1800" b="0" i="0">
                        <a:latin typeface="Cambria Math" panose="02040503050406030204" pitchFamily="18" charset="0"/>
                      </a:rPr>
                      <m:t>E</m:t>
                    </m:r>
                    <m:d>
                      <m:dPr>
                        <m:begChr m:val="{"/>
                        <m:endChr m:val="}"/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𝐗</m:t>
                        </m:r>
                        <m:sSup>
                          <m:sSupPr>
                            <m:ctrlPr>
                              <a:rPr lang="de-DE" sz="18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1800" b="1" i="0" smtClean="0">
                                <a:latin typeface="Cambria Math" panose="02040503050406030204" pitchFamily="18" charset="0"/>
                              </a:rPr>
                              <m:t>𝐗</m:t>
                            </m:r>
                          </m:e>
                          <m:sup>
                            <m:r>
                              <a:rPr lang="de-DE" sz="1800" b="1" i="0" smtClean="0">
                                <a:latin typeface="Cambria Math" panose="02040503050406030204" pitchFamily="18" charset="0"/>
                              </a:rPr>
                              <m:t>𝐓</m:t>
                            </m:r>
                          </m:sup>
                        </m:sSup>
                      </m:e>
                    </m:d>
                    <m:r>
                      <a:rPr lang="de-DE" sz="1800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𝐄𝐃𝐄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sz="1800" dirty="0"/>
                  <a:t>) </a:t>
                </a:r>
                <a:endParaRPr lang="de-DE" sz="1800" dirty="0"/>
              </a:p>
            </p:txBody>
          </p:sp>
        </mc:Choice>
        <mc:Fallback xmlns="">
          <p:sp>
            <p:nvSpPr>
              <p:cNvPr id="74" name="Rechteck 73">
                <a:extLst>
                  <a:ext uri="{FF2B5EF4-FFF2-40B4-BE49-F238E27FC236}">
                    <a16:creationId xmlns:a16="http://schemas.microsoft.com/office/drawing/2014/main" id="{B4A4B84E-CDBA-E245-91AA-DFCA489C17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6" y="4311057"/>
                <a:ext cx="12308222" cy="651269"/>
              </a:xfrm>
              <a:prstGeom prst="rect">
                <a:avLst/>
              </a:prstGeom>
              <a:blipFill>
                <a:blip r:embed="rId7"/>
                <a:stretch>
                  <a:fillRect l="-412" t="-3846" b="-1538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Grafik 8">
            <a:extLst>
              <a:ext uri="{FF2B5EF4-FFF2-40B4-BE49-F238E27FC236}">
                <a16:creationId xmlns:a16="http://schemas.microsoft.com/office/drawing/2014/main" id="{3119873E-8ABC-B344-9D59-A754D56CE629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24"/>
          <a:stretch/>
        </p:blipFill>
        <p:spPr>
          <a:xfrm>
            <a:off x="954737" y="4805985"/>
            <a:ext cx="3173649" cy="282539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950C88D-9BFF-AC4E-A00B-8D03293D5D4E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99"/>
          <a:stretch/>
        </p:blipFill>
        <p:spPr>
          <a:xfrm>
            <a:off x="4991397" y="4805985"/>
            <a:ext cx="3173649" cy="282539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F713B80-267E-B14E-95D0-FB216A11C780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51"/>
          <a:stretch/>
        </p:blipFill>
        <p:spPr>
          <a:xfrm>
            <a:off x="9013067" y="4800600"/>
            <a:ext cx="3050191" cy="2825390"/>
          </a:xfrm>
          <a:prstGeom prst="rect">
            <a:avLst/>
          </a:prstGeom>
        </p:spPr>
      </p:pic>
      <p:sp>
        <p:nvSpPr>
          <p:cNvPr id="75" name="Arc 38">
            <a:extLst>
              <a:ext uri="{FF2B5EF4-FFF2-40B4-BE49-F238E27FC236}">
                <a16:creationId xmlns:a16="http://schemas.microsoft.com/office/drawing/2014/main" id="{CDAD4AD6-D6BB-9647-B122-F26C4CB9CE04}"/>
              </a:ext>
            </a:extLst>
          </p:cNvPr>
          <p:cNvSpPr/>
          <p:nvPr/>
        </p:nvSpPr>
        <p:spPr>
          <a:xfrm rot="6695955">
            <a:off x="3842925" y="528713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7" name="Arc 38">
            <a:extLst>
              <a:ext uri="{FF2B5EF4-FFF2-40B4-BE49-F238E27FC236}">
                <a16:creationId xmlns:a16="http://schemas.microsoft.com/office/drawing/2014/main" id="{E810794E-E825-CC4A-A14F-B3427B4856AB}"/>
              </a:ext>
            </a:extLst>
          </p:cNvPr>
          <p:cNvSpPr/>
          <p:nvPr/>
        </p:nvSpPr>
        <p:spPr>
          <a:xfrm rot="6695955">
            <a:off x="8063985" y="533169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0C6BA0D2-2634-F544-9241-811470FE2F80}"/>
                  </a:ext>
                </a:extLst>
              </p:cNvPr>
              <p:cNvSpPr/>
              <p:nvPr/>
            </p:nvSpPr>
            <p:spPr>
              <a:xfrm>
                <a:off x="3555371" y="5484583"/>
                <a:ext cx="18519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1800" dirty="0">
                    <a:latin typeface="Helvetica" pitchFamily="2" charset="0"/>
                  </a:rPr>
                  <a:t>decorrelation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1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0C6BA0D2-2634-F544-9241-811470FE2F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5371" y="5484583"/>
                <a:ext cx="1851982" cy="369332"/>
              </a:xfrm>
              <a:prstGeom prst="rect">
                <a:avLst/>
              </a:prstGeom>
              <a:blipFill>
                <a:blip r:embed="rId11"/>
                <a:stretch>
                  <a:fillRect l="-2041" t="-10345" b="-275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D41F082-07C9-494A-8F31-D56E927FC24F}"/>
              </a:ext>
            </a:extLst>
          </p:cNvPr>
          <p:cNvCxnSpPr>
            <a:cxnSpLocks/>
          </p:cNvCxnSpPr>
          <p:nvPr/>
        </p:nvCxnSpPr>
        <p:spPr>
          <a:xfrm flipV="1">
            <a:off x="2375373" y="5484583"/>
            <a:ext cx="1067915" cy="7161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15A450C4-4657-0741-BB98-E0CA0CDE02B3}"/>
              </a:ext>
            </a:extLst>
          </p:cNvPr>
          <p:cNvCxnSpPr>
            <a:cxnSpLocks/>
          </p:cNvCxnSpPr>
          <p:nvPr/>
        </p:nvCxnSpPr>
        <p:spPr>
          <a:xfrm>
            <a:off x="6357938" y="6200775"/>
            <a:ext cx="134302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259FEB34-7AA2-794E-A22B-0163406DF983}"/>
                  </a:ext>
                </a:extLst>
              </p:cNvPr>
              <p:cNvSpPr/>
              <p:nvPr/>
            </p:nvSpPr>
            <p:spPr>
              <a:xfrm>
                <a:off x="7700963" y="5577323"/>
                <a:ext cx="2109808" cy="4950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800" dirty="0">
                    <a:latin typeface="Helvetica" pitchFamily="2" charset="0"/>
                  </a:rPr>
                  <a:t>normalization</a:t>
                </a:r>
                <a:r>
                  <a:rPr lang="de-DE" sz="1800" dirty="0">
                    <a:latin typeface="Helvetica" pitchFamily="2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>
                            <a:latin typeface="Cambria Math" panose="02040503050406030204" pitchFamily="18" charset="0"/>
                          </a:rPr>
                          <m:t>𝐃</m:t>
                        </m:r>
                      </m:e>
                      <m:sup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1800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de-DE" sz="18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</m:sup>
                    </m:sSup>
                  </m:oMath>
                </a14:m>
                <a:r>
                  <a:rPr lang="de-DE" sz="1800" dirty="0">
                    <a:latin typeface="Helvetica" pitchFamily="2" charset="0"/>
                  </a:rPr>
                  <a:t> </a:t>
                </a:r>
                <a:endParaRPr lang="de-DE" sz="1800" dirty="0"/>
              </a:p>
            </p:txBody>
          </p:sp>
        </mc:Choice>
        <mc:Fallback xmlns="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259FEB34-7AA2-794E-A22B-0163406DF9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0963" y="5577323"/>
                <a:ext cx="2109808" cy="495007"/>
              </a:xfrm>
              <a:prstGeom prst="rect">
                <a:avLst/>
              </a:prstGeom>
              <a:blipFill>
                <a:blip r:embed="rId12"/>
                <a:stretch>
                  <a:fillRect l="-239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hteck 80">
                <a:extLst>
                  <a:ext uri="{FF2B5EF4-FFF2-40B4-BE49-F238E27FC236}">
                    <a16:creationId xmlns:a16="http://schemas.microsoft.com/office/drawing/2014/main" id="{9A0EFC3D-4351-2A4A-9C83-B7A321846AC8}"/>
                  </a:ext>
                </a:extLst>
              </p:cNvPr>
              <p:cNvSpPr/>
              <p:nvPr/>
            </p:nvSpPr>
            <p:spPr>
              <a:xfrm>
                <a:off x="241204" y="7697974"/>
                <a:ext cx="12200351" cy="19686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dirty="0"/>
                  <a:t>After this Process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sz="180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</a:rPr>
                              <m:t>𝐃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</a:rPr>
                              <m:t>𝐄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e>
                    </m:d>
                    <m:r>
                      <a:rPr lang="en-US" sz="1800" b="1" i="1"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n-US" sz="1800" dirty="0"/>
                  <a:t> which is called </a:t>
                </a:r>
                <a:r>
                  <a:rPr lang="en-US" sz="1800" dirty="0">
                    <a:solidFill>
                      <a:schemeClr val="accent5"/>
                    </a:solidFill>
                  </a:rPr>
                  <a:t>whitening </a:t>
                </a:r>
                <a:r>
                  <a:rPr lang="en-US" sz="1800" dirty="0"/>
                  <a:t>we ware left with a distribution where all second order correlations are removed [</a:t>
                </a:r>
                <a:r>
                  <a:rPr lang="en-US" sz="1800" dirty="0" err="1"/>
                  <a:t>Shlens</a:t>
                </a:r>
                <a:r>
                  <a:rPr lang="en-US" sz="1800" dirty="0"/>
                  <a:t>, 2010]: </a:t>
                </a:r>
              </a:p>
              <a:p>
                <a:endParaRPr lang="en-US" sz="1800" dirty="0"/>
              </a:p>
              <a:p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18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1800" dirty="0"/>
                  <a:t>Problem simplified to finding</a:t>
                </a:r>
                <a:r>
                  <a:rPr lang="en-US" sz="1800" dirty="0">
                    <a:solidFill>
                      <a:schemeClr val="accent5"/>
                    </a:solidFill>
                  </a:rPr>
                  <a:t>: </a:t>
                </a:r>
                <a14:m>
                  <m:oMath xmlns:m="http://schemas.openxmlformats.org/officeDocument/2006/math">
                    <m:acc>
                      <m:accPr>
                        <m:chr m:val="ˆ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1800" b="1" i="1" smtClean="0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</m:acc>
                    <m:r>
                      <a:rPr lang="en-US" sz="18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1" i="1">
                        <a:latin typeface="Cambria Math" panose="02040503050406030204" pitchFamily="18" charset="0"/>
                      </a:rPr>
                      <m:t>𝐕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endParaRPr lang="en-US" sz="1800" dirty="0"/>
              </a:p>
              <a:p>
                <a:endParaRPr lang="en-US" sz="1800" dirty="0">
                  <a:solidFill>
                    <a:schemeClr val="accent5"/>
                  </a:solidFill>
                </a:endParaRPr>
              </a:p>
              <a:p>
                <a:r>
                  <a:rPr lang="en-US" sz="1800" dirty="0"/>
                  <a:t> </a:t>
                </a:r>
              </a:p>
            </p:txBody>
          </p:sp>
        </mc:Choice>
        <mc:Fallback xmlns="">
          <p:sp>
            <p:nvSpPr>
              <p:cNvPr id="81" name="Rechteck 80">
                <a:extLst>
                  <a:ext uri="{FF2B5EF4-FFF2-40B4-BE49-F238E27FC236}">
                    <a16:creationId xmlns:a16="http://schemas.microsoft.com/office/drawing/2014/main" id="{9A0EFC3D-4351-2A4A-9C83-B7A321846A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204" y="7697974"/>
                <a:ext cx="12200351" cy="1968680"/>
              </a:xfrm>
              <a:prstGeom prst="rect">
                <a:avLst/>
              </a:prstGeom>
              <a:blipFill>
                <a:blip r:embed="rId13"/>
                <a:stretch>
                  <a:fillRect l="-52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4BA42720-075A-5949-97A5-07045148D6C3}"/>
              </a:ext>
            </a:extLst>
          </p:cNvPr>
          <p:cNvCxnSpPr>
            <a:cxnSpLocks/>
          </p:cNvCxnSpPr>
          <p:nvPr/>
        </p:nvCxnSpPr>
        <p:spPr>
          <a:xfrm>
            <a:off x="10432979" y="6200775"/>
            <a:ext cx="6922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3" name="Abgerundetes Rechteck">
            <a:extLst>
              <a:ext uri="{FF2B5EF4-FFF2-40B4-BE49-F238E27FC236}">
                <a16:creationId xmlns:a16="http://schemas.microsoft.com/office/drawing/2014/main" id="{43D7236B-DDC9-0F4D-84D0-47F482C67AAD}"/>
              </a:ext>
            </a:extLst>
          </p:cNvPr>
          <p:cNvSpPr/>
          <p:nvPr/>
        </p:nvSpPr>
        <p:spPr>
          <a:xfrm>
            <a:off x="4917204" y="8308068"/>
            <a:ext cx="7524351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need to exploit the statistics of independence to identify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2695343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Notes On ICA</a:t>
            </a:r>
            <a:br>
              <a:rPr lang="en-US" dirty="0"/>
            </a:br>
            <a:r>
              <a:rPr lang="en-US" sz="2400" dirty="0"/>
              <a:t>Assumptions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99E10E-7161-FC40-B33D-7CB81DAED858}"/>
              </a:ext>
            </a:extLst>
          </p:cNvPr>
          <p:cNvSpPr/>
          <p:nvPr/>
        </p:nvSpPr>
        <p:spPr>
          <a:xfrm>
            <a:off x="504000" y="3820026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3ED76F2-1371-804B-81C2-E5BBDBB081EF}"/>
              </a:ext>
            </a:extLst>
          </p:cNvPr>
          <p:cNvSpPr/>
          <p:nvPr/>
        </p:nvSpPr>
        <p:spPr>
          <a:xfrm>
            <a:off x="358692" y="4833763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b="1" dirty="0">
                <a:solidFill>
                  <a:schemeClr val="tx1"/>
                </a:solidFill>
              </a:rPr>
              <a:t>Central limit theorem</a:t>
            </a:r>
            <a:r>
              <a:rPr lang="en-US" sz="1800" dirty="0">
                <a:solidFill>
                  <a:schemeClr val="tx1"/>
                </a:solidFill>
              </a:rPr>
              <a:t>: A mixture of multiple independent r</a:t>
            </a:r>
            <a:r>
              <a:rPr lang="en-US" sz="1800" dirty="0"/>
              <a:t>andom variables (RV) with non-Gaussian distribution</a:t>
            </a:r>
            <a:r>
              <a:rPr lang="en-US" sz="1800" dirty="0">
                <a:solidFill>
                  <a:schemeClr val="tx1"/>
                </a:solidFill>
              </a:rPr>
              <a:t> will be more Gaussian than each RV individually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Meaning: multiple non-Gaussian distributions tend to form a gaussian distributions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We can use this: Gaussian RV can also be decorrelated to yield independent non-Gaussian components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>
                <a:solidFill>
                  <a:schemeClr val="tx1"/>
                </a:solidFill>
              </a:rPr>
              <a:t>How can we measure </a:t>
            </a:r>
            <a:r>
              <a:rPr lang="en-US" sz="1800" b="1" dirty="0">
                <a:solidFill>
                  <a:schemeClr val="tx1"/>
                </a:solidFill>
              </a:rPr>
              <a:t>non</a:t>
            </a:r>
            <a:r>
              <a:rPr lang="en-US" sz="1800" b="1" dirty="0"/>
              <a:t>-</a:t>
            </a:r>
            <a:r>
              <a:rPr lang="en-US" sz="1800" b="1" dirty="0" err="1"/>
              <a:t>Gaussianity</a:t>
            </a:r>
            <a:r>
              <a:rPr lang="en-US" sz="1800" b="1" dirty="0"/>
              <a:t> </a:t>
            </a:r>
            <a:r>
              <a:rPr lang="en-US" sz="1800" dirty="0"/>
              <a:t>?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Kurtosis, Entropy and measures derived from this [</a:t>
            </a:r>
            <a:r>
              <a:rPr lang="en-US" sz="1800" dirty="0" err="1"/>
              <a:t>Hyvarinen</a:t>
            </a:r>
            <a:r>
              <a:rPr lang="en-US" sz="1800" dirty="0"/>
              <a:t>, 2000]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en-US" sz="1800" dirty="0"/>
          </a:p>
        </p:txBody>
      </p:sp>
      <p:sp>
        <p:nvSpPr>
          <p:cNvPr id="7" name="Electroencephalogram (EEG) Concept">
            <a:extLst>
              <a:ext uri="{FF2B5EF4-FFF2-40B4-BE49-F238E27FC236}">
                <a16:creationId xmlns:a16="http://schemas.microsoft.com/office/drawing/2014/main" id="{5B97FADE-E843-8444-BD38-82681C76845C}"/>
              </a:ext>
            </a:extLst>
          </p:cNvPr>
          <p:cNvSpPr txBox="1"/>
          <p:nvPr/>
        </p:nvSpPr>
        <p:spPr>
          <a:xfrm>
            <a:off x="374557" y="352377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Why is it possible?</a:t>
            </a:r>
          </a:p>
        </p:txBody>
      </p:sp>
      <p:sp>
        <p:nvSpPr>
          <p:cNvPr id="8" name="Electroencephalogram (EEG) Concept">
            <a:extLst>
              <a:ext uri="{FF2B5EF4-FFF2-40B4-BE49-F238E27FC236}">
                <a16:creationId xmlns:a16="http://schemas.microsoft.com/office/drawing/2014/main" id="{182A4A14-2B99-E54B-B38E-0824F225528F}"/>
              </a:ext>
            </a:extLst>
          </p:cNvPr>
          <p:cNvSpPr txBox="1"/>
          <p:nvPr/>
        </p:nvSpPr>
        <p:spPr>
          <a:xfrm>
            <a:off x="358692" y="6711387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are general assumptions for ICA?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787AD46E-343F-CE4B-A4B5-6BD9DC73694F}"/>
                  </a:ext>
                </a:extLst>
              </p:cNvPr>
              <p:cNvSpPr/>
              <p:nvPr/>
            </p:nvSpPr>
            <p:spPr>
              <a:xfrm>
                <a:off x="358692" y="7142963"/>
                <a:ext cx="12040697" cy="2219859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Sources are statistical independent &amp; non gaussian for identifiability of the model [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Comon</a:t>
                </a:r>
                <a:r>
                  <a:rPr lang="en-US" sz="1800" dirty="0">
                    <a:solidFill>
                      <a:schemeClr val="tx1"/>
                    </a:solidFill>
                  </a:rPr>
                  <a:t>, 1994]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Mixture of signals is linear [</a:t>
                </a:r>
                <a:r>
                  <a:rPr lang="en-US" sz="1800" dirty="0" err="1"/>
                  <a:t>Shlens</a:t>
                </a:r>
                <a:r>
                  <a:rPr lang="en-US" sz="1800" dirty="0"/>
                  <a:t>, 2010]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Number of Sensors 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1800" dirty="0"/>
                  <a:t> Number of Sources [</a:t>
                </a:r>
                <a:r>
                  <a:rPr lang="de-DE" sz="1800" dirty="0">
                    <a:latin typeface="GaramondNo8"/>
                  </a:rPr>
                  <a:t>C. </a:t>
                </a:r>
                <a:r>
                  <a:rPr lang="de-DE" sz="1800" dirty="0" err="1">
                    <a:latin typeface="GaramondNo8"/>
                  </a:rPr>
                  <a:t>Jutten</a:t>
                </a:r>
                <a:r>
                  <a:rPr lang="de-DE" sz="1800" dirty="0">
                    <a:latin typeface="GaramondNo8"/>
                  </a:rPr>
                  <a:t>, 2010] </a:t>
                </a: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La</a:t>
                </a:r>
                <a:r>
                  <a:rPr lang="en-US" sz="1800" dirty="0"/>
                  <a:t>rge sample size of signals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Sources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stationary</a:t>
                </a:r>
                <a:r>
                  <a:rPr lang="de-DE" sz="1800" dirty="0"/>
                  <a:t> [</a:t>
                </a:r>
                <a:r>
                  <a:rPr lang="de-DE" sz="1800" dirty="0">
                    <a:latin typeface="GaramondNo8"/>
                  </a:rPr>
                  <a:t>C. </a:t>
                </a:r>
                <a:r>
                  <a:rPr lang="de-DE" sz="1800" dirty="0" err="1">
                    <a:latin typeface="GaramondNo8"/>
                  </a:rPr>
                  <a:t>Jutten</a:t>
                </a:r>
                <a:r>
                  <a:rPr lang="de-DE" sz="1800" dirty="0">
                    <a:latin typeface="GaramondNo8"/>
                  </a:rPr>
                  <a:t>, 2010] </a:t>
                </a: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Observed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signals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zero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mean</a:t>
                </a:r>
                <a:r>
                  <a:rPr lang="de-DE" sz="1800" dirty="0"/>
                  <a:t>  [</a:t>
                </a:r>
                <a:r>
                  <a:rPr lang="de-DE" sz="1800" dirty="0">
                    <a:latin typeface="GaramondNo8"/>
                  </a:rPr>
                  <a:t>C. </a:t>
                </a:r>
                <a:r>
                  <a:rPr lang="de-DE" sz="1800" dirty="0" err="1">
                    <a:latin typeface="GaramondNo8"/>
                  </a:rPr>
                  <a:t>Jutten</a:t>
                </a:r>
                <a:r>
                  <a:rPr lang="de-DE" sz="1800" dirty="0">
                    <a:latin typeface="GaramondNo8"/>
                  </a:rPr>
                  <a:t>, 2010] </a:t>
                </a: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787AD46E-343F-CE4B-A4B5-6BD9DC7369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692" y="7142963"/>
                <a:ext cx="12040697" cy="2219859"/>
              </a:xfrm>
              <a:prstGeom prst="rect">
                <a:avLst/>
              </a:prstGeom>
              <a:blipFill>
                <a:blip r:embed="rId3"/>
                <a:stretch>
                  <a:fillRect l="-1054" t="-34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Electroencephalogram (EEG) Concept">
            <a:extLst>
              <a:ext uri="{FF2B5EF4-FFF2-40B4-BE49-F238E27FC236}">
                <a16:creationId xmlns:a16="http://schemas.microsoft.com/office/drawing/2014/main" id="{9BD4B3E7-729A-0D47-ACA3-0C39A2D14704}"/>
              </a:ext>
            </a:extLst>
          </p:cNvPr>
          <p:cNvSpPr txBox="1"/>
          <p:nvPr/>
        </p:nvSpPr>
        <p:spPr>
          <a:xfrm>
            <a:off x="374557" y="2252111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to measure statistical independence?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5F6BDDD-6761-C444-AC9E-81CB6E41D76B}"/>
              </a:ext>
            </a:extLst>
          </p:cNvPr>
          <p:cNvSpPr/>
          <p:nvPr/>
        </p:nvSpPr>
        <p:spPr>
          <a:xfrm>
            <a:off x="380451" y="2629946"/>
            <a:ext cx="12040697" cy="855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>
                <a:solidFill>
                  <a:schemeClr val="tx1"/>
                </a:solidFill>
              </a:rPr>
              <a:t>For </a:t>
            </a:r>
            <a:r>
              <a:rPr lang="en-US" sz="1800" dirty="0"/>
              <a:t>ICA There are two main approaches [</a:t>
            </a:r>
            <a:r>
              <a:rPr lang="en-US" sz="1800" dirty="0" err="1"/>
              <a:t>Haykin</a:t>
            </a:r>
            <a:r>
              <a:rPr lang="en-US" sz="1800" dirty="0"/>
              <a:t>, 2009] [</a:t>
            </a:r>
            <a:r>
              <a:rPr lang="en-US" sz="1800" dirty="0" err="1"/>
              <a:t>Hyvarinen</a:t>
            </a:r>
            <a:r>
              <a:rPr lang="en-US" sz="1800" dirty="0"/>
              <a:t>, 2000]:</a:t>
            </a:r>
            <a:br>
              <a:rPr lang="en-US" sz="1800" dirty="0"/>
            </a:br>
            <a:r>
              <a:rPr lang="en-US" sz="1800" dirty="0"/>
              <a:t>a) rooted minimization of mutual information </a:t>
            </a:r>
            <a:br>
              <a:rPr lang="en-US" sz="1800" dirty="0"/>
            </a:br>
            <a:r>
              <a:rPr lang="en-US" sz="1800" dirty="0"/>
              <a:t>b) maximization of non-</a:t>
            </a:r>
            <a:r>
              <a:rPr lang="en-US" sz="1800" dirty="0" err="1"/>
              <a:t>Gaussianity</a:t>
            </a:r>
            <a:r>
              <a:rPr lang="en-US" sz="1800" dirty="0"/>
              <a:t> 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4080BAA0-73F6-B94E-9F23-06ABBD2BEC3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831" y="3963280"/>
            <a:ext cx="1435675" cy="143567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D3385265-63CF-C44F-948F-5E150A5884B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214" y="3921460"/>
            <a:ext cx="1435676" cy="143567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7DA93B12-E33A-C945-B692-0719B526841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849" y="3923888"/>
            <a:ext cx="1435676" cy="1435676"/>
          </a:xfrm>
          <a:prstGeom prst="rect">
            <a:avLst/>
          </a:prstGeom>
        </p:spPr>
      </p:pic>
      <p:pic>
        <p:nvPicPr>
          <p:cNvPr id="26" name="Grafik 25" descr="Ein Bild, das Silhouette, dunkel, Nachthimmel enthält.&#10;&#10;Automatisch generierte Beschreibung">
            <a:extLst>
              <a:ext uri="{FF2B5EF4-FFF2-40B4-BE49-F238E27FC236}">
                <a16:creationId xmlns:a16="http://schemas.microsoft.com/office/drawing/2014/main" id="{D9DD7774-F9D1-FC44-9526-7192198B7C4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225" y="3923888"/>
            <a:ext cx="1435676" cy="1435676"/>
          </a:xfrm>
          <a:prstGeom prst="rect">
            <a:avLst/>
          </a:prstGeom>
        </p:spPr>
      </p:pic>
      <p:sp>
        <p:nvSpPr>
          <p:cNvPr id="27" name="Arc 38">
            <a:extLst>
              <a:ext uri="{FF2B5EF4-FFF2-40B4-BE49-F238E27FC236}">
                <a16:creationId xmlns:a16="http://schemas.microsoft.com/office/drawing/2014/main" id="{164A7561-D44A-9C49-8EF8-9378B904DB2F}"/>
              </a:ext>
            </a:extLst>
          </p:cNvPr>
          <p:cNvSpPr/>
          <p:nvPr/>
        </p:nvSpPr>
        <p:spPr>
          <a:xfrm rot="6695955">
            <a:off x="7328805" y="3998076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8" name="Arc 38">
            <a:extLst>
              <a:ext uri="{FF2B5EF4-FFF2-40B4-BE49-F238E27FC236}">
                <a16:creationId xmlns:a16="http://schemas.microsoft.com/office/drawing/2014/main" id="{F0A52EB1-0855-D844-BA99-A65D1BE9469A}"/>
              </a:ext>
            </a:extLst>
          </p:cNvPr>
          <p:cNvSpPr/>
          <p:nvPr/>
        </p:nvSpPr>
        <p:spPr>
          <a:xfrm rot="17617125">
            <a:off x="7338707" y="3568741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6BE344C2-4D45-B946-98AC-2EB2223D9DFF}"/>
                  </a:ext>
                </a:extLst>
              </p:cNvPr>
              <p:cNvSpPr/>
              <p:nvPr/>
            </p:nvSpPr>
            <p:spPr>
              <a:xfrm>
                <a:off x="3585768" y="4140683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6BE344C2-4D45-B946-98AC-2EB2223D9D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5768" y="4140683"/>
                <a:ext cx="498855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88240E8C-D99C-7F4A-AA6F-36C8D9F2ADF3}"/>
                  </a:ext>
                </a:extLst>
              </p:cNvPr>
              <p:cNvSpPr/>
              <p:nvPr/>
            </p:nvSpPr>
            <p:spPr>
              <a:xfrm>
                <a:off x="5182635" y="4079128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88240E8C-D99C-7F4A-AA6F-36C8D9F2AD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2635" y="4079128"/>
                <a:ext cx="498855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8320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Independent Component Analysis</a:t>
            </a:r>
            <a:br>
              <a:rPr lang="en-US" sz="3200" dirty="0"/>
            </a:br>
            <a:r>
              <a:rPr lang="en-US" sz="2400" dirty="0"/>
              <a:t>A generic Algorithm description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CCAA022-F4BD-714F-8A0D-C5FF2B26DA7F}"/>
              </a:ext>
            </a:extLst>
          </p:cNvPr>
          <p:cNvSpPr/>
          <p:nvPr/>
        </p:nvSpPr>
        <p:spPr>
          <a:xfrm>
            <a:off x="477965" y="2670885"/>
            <a:ext cx="11621270" cy="248589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1. Subtract off the </a:t>
            </a:r>
            <a:r>
              <a:rPr lang="en-US" sz="1800" b="1" dirty="0"/>
              <a:t>mean</a:t>
            </a:r>
            <a:r>
              <a:rPr lang="en-US" sz="1800" dirty="0"/>
              <a:t> of the data in each dimension.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2. Whiten the data by calculating the </a:t>
            </a:r>
            <a:r>
              <a:rPr lang="en-US" sz="1800" b="1" dirty="0"/>
              <a:t>eigenvectors</a:t>
            </a:r>
            <a:r>
              <a:rPr lang="en-US" sz="1800" dirty="0"/>
              <a:t> of the co-variance of the data.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3. Identify final rotation matrix that optimizes </a:t>
            </a:r>
            <a:r>
              <a:rPr lang="en-US" sz="1800" b="1" dirty="0"/>
              <a:t>statistical independence 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Contribution of ICA algo: formulate a contrast function that measures how close the estimated sources are to statistical independence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Reach goal by minimizing or maximizing defined objective </a:t>
            </a:r>
          </a:p>
        </p:txBody>
      </p:sp>
      <p:sp>
        <p:nvSpPr>
          <p:cNvPr id="17" name="Electroencephalogram (EEG) Concept">
            <a:extLst>
              <a:ext uri="{FF2B5EF4-FFF2-40B4-BE49-F238E27FC236}">
                <a16:creationId xmlns:a16="http://schemas.microsoft.com/office/drawing/2014/main" id="{13E9A81E-3936-6544-905A-906665BDDAE2}"/>
              </a:ext>
            </a:extLst>
          </p:cNvPr>
          <p:cNvSpPr txBox="1"/>
          <p:nvPr/>
        </p:nvSpPr>
        <p:spPr>
          <a:xfrm>
            <a:off x="374557" y="2182816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Quick Summary of the Algorithm:</a:t>
            </a:r>
          </a:p>
        </p:txBody>
      </p:sp>
      <p:sp>
        <p:nvSpPr>
          <p:cNvPr id="19" name="Electroencephalogram (EEG) Concept">
            <a:extLst>
              <a:ext uri="{FF2B5EF4-FFF2-40B4-BE49-F238E27FC236}">
                <a16:creationId xmlns:a16="http://schemas.microsoft.com/office/drawing/2014/main" id="{70850326-BB78-C04E-877A-1703492FE9D6}"/>
              </a:ext>
            </a:extLst>
          </p:cNvPr>
          <p:cNvSpPr txBox="1"/>
          <p:nvPr/>
        </p:nvSpPr>
        <p:spPr>
          <a:xfrm>
            <a:off x="353684" y="4804791"/>
            <a:ext cx="11869831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ICA Algorithms – a subjective selective overview: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BED6DE6-C009-7B4C-820D-B2C6742EAF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894" b="17411"/>
          <a:stretch/>
        </p:blipFill>
        <p:spPr>
          <a:xfrm>
            <a:off x="790837" y="5486399"/>
            <a:ext cx="10642600" cy="3186817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4CE41304-1722-3744-AA2D-B864B11A3024}"/>
              </a:ext>
            </a:extLst>
          </p:cNvPr>
          <p:cNvSpPr/>
          <p:nvPr/>
        </p:nvSpPr>
        <p:spPr>
          <a:xfrm>
            <a:off x="8029576" y="6350740"/>
            <a:ext cx="1057275" cy="328613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8D02446-17F2-0D4D-9F1E-194036CAC6DD}"/>
              </a:ext>
            </a:extLst>
          </p:cNvPr>
          <p:cNvSpPr/>
          <p:nvPr/>
        </p:nvSpPr>
        <p:spPr>
          <a:xfrm>
            <a:off x="9086851" y="5527507"/>
            <a:ext cx="203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 err="1"/>
              <a:t>Sejnowski</a:t>
            </a:r>
            <a:r>
              <a:rPr lang="de-DE" sz="1400" dirty="0"/>
              <a:t> TJ , 1995] </a:t>
            </a:r>
            <a:r>
              <a:rPr lang="en-US" sz="1400" dirty="0"/>
              <a:t>]</a:t>
            </a:r>
            <a:endParaRPr lang="de-DE" sz="14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6B17A76-9A81-564F-B51C-02E81A3A85CC}"/>
              </a:ext>
            </a:extLst>
          </p:cNvPr>
          <p:cNvSpPr/>
          <p:nvPr/>
        </p:nvSpPr>
        <p:spPr>
          <a:xfrm>
            <a:off x="17884" y="7330514"/>
            <a:ext cx="15568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[Miettinen, 2020]</a:t>
            </a:r>
            <a:r>
              <a:rPr lang="en-US" sz="1400" b="1" dirty="0"/>
              <a:t> </a:t>
            </a:r>
            <a:endParaRPr lang="en-US" sz="1400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295C925-4377-BD43-9427-3B08901DA1EC}"/>
              </a:ext>
            </a:extLst>
          </p:cNvPr>
          <p:cNvSpPr/>
          <p:nvPr/>
        </p:nvSpPr>
        <p:spPr>
          <a:xfrm>
            <a:off x="9102893" y="5942319"/>
            <a:ext cx="12394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/>
              <a:t>Pfister 2019]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04FDA-E06B-C747-9AAF-53B71B6E66E2}"/>
              </a:ext>
            </a:extLst>
          </p:cNvPr>
          <p:cNvSpPr/>
          <p:nvPr/>
        </p:nvSpPr>
        <p:spPr>
          <a:xfrm>
            <a:off x="9118935" y="6358353"/>
            <a:ext cx="15872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 err="1"/>
              <a:t>Hyvärinen</a:t>
            </a:r>
            <a:r>
              <a:rPr lang="de-DE" sz="1400" dirty="0"/>
              <a:t>, 1999]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64436F5-BD05-2A4F-B7E8-AD7C88C16C2C}"/>
              </a:ext>
            </a:extLst>
          </p:cNvPr>
          <p:cNvSpPr/>
          <p:nvPr/>
        </p:nvSpPr>
        <p:spPr>
          <a:xfrm>
            <a:off x="9118935" y="6782882"/>
            <a:ext cx="13292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/>
              <a:t>[</a:t>
            </a:r>
            <a:r>
              <a:rPr lang="de-DE" sz="1400" dirty="0" err="1"/>
              <a:t>Basiri</a:t>
            </a:r>
            <a:r>
              <a:rPr lang="de-DE" sz="1400" dirty="0"/>
              <a:t>, 2017 </a:t>
            </a:r>
            <a:r>
              <a:rPr lang="en-US" sz="1400" dirty="0"/>
              <a:t>]</a:t>
            </a:r>
            <a:endParaRPr lang="de-DE" sz="1400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195EE704-2BAA-6340-9570-AFD2E8FBAB2E}"/>
              </a:ext>
            </a:extLst>
          </p:cNvPr>
          <p:cNvSpPr/>
          <p:nvPr/>
        </p:nvSpPr>
        <p:spPr>
          <a:xfrm>
            <a:off x="9118935" y="7178774"/>
            <a:ext cx="19334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 err="1"/>
              <a:t>Sejnowski</a:t>
            </a:r>
            <a:r>
              <a:rPr lang="de-DE" sz="1400" dirty="0"/>
              <a:t> TJ , 1995</a:t>
            </a:r>
            <a:r>
              <a:rPr lang="en-US" sz="1400" dirty="0"/>
              <a:t>]</a:t>
            </a:r>
            <a:endParaRPr lang="de-DE" sz="1400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E0E9650F-B58A-9640-A126-95FE9E793C32}"/>
              </a:ext>
            </a:extLst>
          </p:cNvPr>
          <p:cNvSpPr/>
          <p:nvPr/>
        </p:nvSpPr>
        <p:spPr>
          <a:xfrm>
            <a:off x="9086851" y="7623745"/>
            <a:ext cx="15071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/>
              <a:t>Cardoso 1993 ]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BE7A8D8-D7D2-FE4A-9D31-A332B465E6D1}"/>
              </a:ext>
            </a:extLst>
          </p:cNvPr>
          <p:cNvSpPr/>
          <p:nvPr/>
        </p:nvSpPr>
        <p:spPr>
          <a:xfrm>
            <a:off x="8602131" y="8044946"/>
            <a:ext cx="19637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 err="1"/>
              <a:t>Learned</a:t>
            </a:r>
            <a:r>
              <a:rPr lang="de-DE" sz="1400" dirty="0"/>
              <a:t>-Miller, 2003] 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16F0ACD-BF37-B64E-B13D-6BC4FD5E56DA}"/>
              </a:ext>
            </a:extLst>
          </p:cNvPr>
          <p:cNvSpPr/>
          <p:nvPr/>
        </p:nvSpPr>
        <p:spPr>
          <a:xfrm>
            <a:off x="8044566" y="5912424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2D4407F5-CCBC-3746-BEEF-7A0D4721ECAA}"/>
              </a:ext>
            </a:extLst>
          </p:cNvPr>
          <p:cNvSpPr/>
          <p:nvPr/>
        </p:nvSpPr>
        <p:spPr>
          <a:xfrm>
            <a:off x="8057334" y="7171512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C435258A-91B6-414F-9E63-B50246D896EE}"/>
              </a:ext>
            </a:extLst>
          </p:cNvPr>
          <p:cNvSpPr/>
          <p:nvPr/>
        </p:nvSpPr>
        <p:spPr>
          <a:xfrm>
            <a:off x="7508618" y="8012821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2A7C8059-508A-4A48-9F2D-BB1AE6D2FC2E}"/>
              </a:ext>
            </a:extLst>
          </p:cNvPr>
          <p:cNvSpPr/>
          <p:nvPr/>
        </p:nvSpPr>
        <p:spPr>
          <a:xfrm>
            <a:off x="1473569" y="7300534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6840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5" grpId="0" animBg="1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39989326-5D87-7B44-B44F-D31810AA873A}"/>
              </a:ext>
            </a:extLst>
          </p:cNvPr>
          <p:cNvSpPr/>
          <p:nvPr/>
        </p:nvSpPr>
        <p:spPr>
          <a:xfrm>
            <a:off x="770557" y="6481417"/>
            <a:ext cx="2802832" cy="307758"/>
          </a:xfrm>
          <a:prstGeom prst="roundRect">
            <a:avLst>
              <a:gd name="adj" fmla="val 7043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>
                <a:shade val="50000"/>
                <a:alpha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4CE79CF2-7DE4-D049-8EA4-1C093F42FD5D}"/>
              </a:ext>
            </a:extLst>
          </p:cNvPr>
          <p:cNvSpPr/>
          <p:nvPr/>
        </p:nvSpPr>
        <p:spPr>
          <a:xfrm>
            <a:off x="770557" y="6155499"/>
            <a:ext cx="2802832" cy="307758"/>
          </a:xfrm>
          <a:prstGeom prst="roundRect">
            <a:avLst>
              <a:gd name="adj" fmla="val 7043"/>
            </a:avLst>
          </a:prstGeom>
          <a:solidFill>
            <a:schemeClr val="accent4">
              <a:alpha val="50000"/>
            </a:schemeClr>
          </a:solidFill>
          <a:ln>
            <a:solidFill>
              <a:schemeClr val="accent4">
                <a:shade val="50000"/>
                <a:alpha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1B094FF-C670-3A47-AAD7-CECAFBD315F9}"/>
              </a:ext>
            </a:extLst>
          </p:cNvPr>
          <p:cNvSpPr/>
          <p:nvPr/>
        </p:nvSpPr>
        <p:spPr>
          <a:xfrm>
            <a:off x="6559895" y="2873121"/>
            <a:ext cx="1868556" cy="826188"/>
          </a:xfrm>
          <a:prstGeom prst="roundRect">
            <a:avLst>
              <a:gd name="adj" fmla="val 7043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>
                <a:shade val="50000"/>
                <a:alpha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DEF94DF4-3D84-EB49-B6ED-55E87BF41A40}"/>
              </a:ext>
            </a:extLst>
          </p:cNvPr>
          <p:cNvSpPr/>
          <p:nvPr/>
        </p:nvSpPr>
        <p:spPr>
          <a:xfrm>
            <a:off x="4430575" y="2873121"/>
            <a:ext cx="1868556" cy="826188"/>
          </a:xfrm>
          <a:prstGeom prst="roundRect">
            <a:avLst>
              <a:gd name="adj" fmla="val 7043"/>
            </a:avLst>
          </a:prstGeom>
          <a:solidFill>
            <a:schemeClr val="accent4">
              <a:alpha val="50000"/>
            </a:schemeClr>
          </a:solidFill>
          <a:ln>
            <a:solidFill>
              <a:schemeClr val="accent4">
                <a:shade val="50000"/>
                <a:alpha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Independent Component Analysis</a:t>
            </a:r>
            <a:br>
              <a:rPr lang="en-US" sz="3200" dirty="0"/>
            </a:br>
            <a:r>
              <a:rPr lang="en-US" sz="2400" dirty="0"/>
              <a:t>Example Concept </a:t>
            </a:r>
            <a:r>
              <a:rPr lang="en-US" sz="2400" dirty="0" err="1"/>
              <a:t>PowerICA</a:t>
            </a:r>
            <a:r>
              <a:rPr lang="en-US" sz="2400" dirty="0"/>
              <a:t> </a:t>
            </a:r>
            <a:r>
              <a:rPr lang="de-DE" sz="2400" dirty="0"/>
              <a:t>[</a:t>
            </a:r>
            <a:r>
              <a:rPr lang="de-DE" sz="2400" dirty="0" err="1"/>
              <a:t>Basiri</a:t>
            </a:r>
            <a:r>
              <a:rPr lang="de-DE" sz="2400" dirty="0"/>
              <a:t>, 2017] 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9FE3BB9E-DB8E-C142-8F40-A265E856B714}"/>
                  </a:ext>
                </a:extLst>
              </p:cNvPr>
              <p:cNvSpPr/>
              <p:nvPr/>
            </p:nvSpPr>
            <p:spPr>
              <a:xfrm>
                <a:off x="2901877" y="2821171"/>
                <a:ext cx="5654818" cy="8261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>
                          <a:latin typeface="Cambria Math" panose="02040503050406030204" pitchFamily="18" charset="0"/>
                        </a:rPr>
                        <m:t>ℒ</m:t>
                      </m:r>
                      <m:d>
                        <m:dPr>
                          <m:sepChr m:val=";"/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e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d>
                                <m:dPr>
                                  <m:ctrlPr>
                                    <a:rPr lang="de-DE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de-DE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de-DE" b="1" i="0">
                                          <a:latin typeface="Cambria Math" panose="02040503050406030204" pitchFamily="18" charset="0"/>
                                        </a:rPr>
                                        <m:t>𝐰</m:t>
                                      </m:r>
                                    </m:e>
                                    <m:sup>
                                      <m:r>
                                        <a:rPr lang="de-DE" b="0" i="0"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 lang="de-DE" b="1" i="0">
                                      <a:latin typeface="Cambria Math" panose="02040503050406030204" pitchFamily="18" charset="0"/>
                                    </a:rPr>
                                    <m:t>𝐱</m:t>
                                  </m:r>
                                </m:e>
                              </m:d>
                            </m:e>
                          </m:d>
                        </m:e>
                      </m:d>
                      <m:r>
                        <a:rPr lang="de-DE" b="0" i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1" i="0"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de-DE" b="0" i="0">
                                  <a:latin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𝐰</m:t>
                          </m:r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9FE3BB9E-DB8E-C142-8F40-A265E856B7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1877" y="2821171"/>
                <a:ext cx="5654818" cy="826188"/>
              </a:xfrm>
              <a:prstGeom prst="rect">
                <a:avLst/>
              </a:prstGeom>
              <a:blipFill>
                <a:blip r:embed="rId3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hteck 7">
                <a:extLst>
                  <a:ext uri="{FF2B5EF4-FFF2-40B4-BE49-F238E27FC236}">
                    <a16:creationId xmlns:a16="http://schemas.microsoft.com/office/drawing/2014/main" id="{1CC9CB83-1AA1-1E46-A492-98F7A9F86A11}"/>
                  </a:ext>
                </a:extLst>
              </p:cNvPr>
              <p:cNvSpPr/>
              <p:nvPr/>
            </p:nvSpPr>
            <p:spPr>
              <a:xfrm>
                <a:off x="380451" y="5838835"/>
                <a:ext cx="12040697" cy="4341611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 err="1">
                    <a:solidFill>
                      <a:schemeClr val="tx1"/>
                    </a:solidFill>
                  </a:rPr>
                  <a:t>LaGrangian</a:t>
                </a:r>
                <a:r>
                  <a:rPr lang="en-US" sz="1800" dirty="0">
                    <a:solidFill>
                      <a:schemeClr val="tx1"/>
                    </a:solidFill>
                  </a:rPr>
                  <a:t> </a:t>
                </a:r>
                <a:r>
                  <a:rPr lang="en-US" sz="1800" dirty="0" err="1"/>
                  <a:t>o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ptimiziation</a:t>
                </a:r>
                <a:r>
                  <a:rPr lang="en-US" sz="1800" dirty="0">
                    <a:solidFill>
                      <a:schemeClr val="tx1"/>
                    </a:solidFill>
                  </a:rPr>
                  <a:t> </a:t>
                </a:r>
                <a:r>
                  <a:rPr lang="en-US" sz="1800" dirty="0"/>
                  <a:t>p</a:t>
                </a:r>
                <a:r>
                  <a:rPr lang="en-US" sz="1800" dirty="0">
                    <a:solidFill>
                      <a:schemeClr val="tx1"/>
                    </a:solidFill>
                  </a:rPr>
                  <a:t>roblem for find rotation matrix V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non-</a:t>
                </a:r>
                <a:r>
                  <a:rPr lang="en-US" sz="1800" dirty="0" err="1"/>
                  <a:t>Gaussianity</a:t>
                </a:r>
                <a:r>
                  <a:rPr lang="en-US" sz="1800" dirty="0"/>
                  <a:t> measure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unit</a:t>
                </a:r>
                <a:r>
                  <a:rPr lang="de-DE" sz="1800" dirty="0"/>
                  <a:t>-norm </a:t>
                </a:r>
                <a:r>
                  <a:rPr lang="de-DE" sz="1800" dirty="0" err="1"/>
                  <a:t>constraint</a:t>
                </a:r>
                <a:r>
                  <a:rPr lang="de-DE" sz="1800" dirty="0"/>
                  <a:t>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800" b="0" i="0">
                        <a:latin typeface="Cambria Math" panose="02040503050406030204" pitchFamily="18" charset="0"/>
                      </a:rPr>
                      <m:t>G</m:t>
                    </m:r>
                  </m:oMath>
                </a14:m>
                <a:r>
                  <a:rPr lang="en-US" sz="1800" dirty="0"/>
                  <a:t> can be any twice continuously differentiable nonlinear and non-quadratic function</a:t>
                </a:r>
              </a:p>
              <a:p>
                <a:pPr marL="1097280" lvl="1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800" b="0" i="0" smtClean="0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sz="1800" i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800" i="0">
                        <a:latin typeface="Cambria Math" panose="02040503050406030204" pitchFamily="18" charset="0"/>
                      </a:rPr>
                      <m:t>u</m:t>
                    </m:r>
                    <m:r>
                      <a:rPr lang="en-US" sz="1800" i="0">
                        <a:latin typeface="Cambria Math" panose="02040503050406030204" pitchFamily="18" charset="0"/>
                      </a:rPr>
                      <m:t>)=</m:t>
                    </m:r>
                    <m:r>
                      <m:rPr>
                        <m:sty m:val="p"/>
                      </m:rPr>
                      <a:rPr lang="en-US" sz="1800" i="0">
                        <a:latin typeface="Cambria Math" panose="02040503050406030204" pitchFamily="18" charset="0"/>
                      </a:rPr>
                      <m:t>uexp</m:t>
                    </m:r>
                    <m:d>
                      <m:d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</a:rPr>
                              <m:t>a</m:t>
                            </m:r>
                          </m:e>
                          <m:sub>
                            <m:r>
                              <a:rPr lang="en-US" sz="18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</a:rPr>
                              <m:t>u</m:t>
                            </m:r>
                          </m:e>
                          <m:sup>
                            <m:r>
                              <a:rPr lang="en-US" sz="18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800" i="0">
                            <a:latin typeface="Cambria Math" panose="02040503050406030204" pitchFamily="18" charset="0"/>
                          </a:rPr>
                          <m:t>/2</m:t>
                        </m:r>
                      </m:e>
                    </m:d>
                  </m:oMath>
                </a14:m>
                <a:r>
                  <a:rPr lang="en-US" sz="1800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</a:rPr>
                          <m:t>g</m:t>
                        </m:r>
                      </m:e>
                      <m:sub>
                        <m:r>
                          <a:rPr lang="en-US" sz="1800" i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800" i="0">
                        <a:latin typeface="Cambria Math" panose="02040503050406030204" pitchFamily="18" charset="0"/>
                      </a:rPr>
                      <m:t>u</m:t>
                    </m:r>
                    <m:r>
                      <a:rPr lang="en-US" sz="1800" i="0">
                        <a:latin typeface="Cambria Math" panose="02040503050406030204" pitchFamily="18" charset="0"/>
                      </a:rPr>
                      <m:t>)=</m:t>
                    </m:r>
                    <m:r>
                      <m:rPr>
                        <m:sty m:val="p"/>
                      </m:rPr>
                      <a:rPr lang="en-US" sz="1800" i="0">
                        <a:latin typeface="Cambria Math" panose="02040503050406030204" pitchFamily="18" charset="0"/>
                      </a:rPr>
                      <m:t>tanh</m:t>
                    </m:r>
                    <m:d>
                      <m:d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</a:rPr>
                              <m:t>a</m:t>
                            </m:r>
                          </m:e>
                          <m:sub>
                            <m:r>
                              <a:rPr lang="en-US" sz="18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</a:rPr>
                          <m:t>u</m:t>
                        </m:r>
                      </m:e>
                    </m:d>
                  </m:oMath>
                </a14:m>
                <a:r>
                  <a:rPr lang="de-DE" sz="1800" dirty="0"/>
                  <a:t> [Hyvärinen, 1999]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1800" dirty="0"/>
                  <a:t> is Lagrange Multiplier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𝐰</m:t>
                    </m:r>
                  </m:oMath>
                </a14:m>
                <a:r>
                  <a:rPr lang="en-US" sz="1800" dirty="0"/>
                  <a:t> itself is found via a stepwise Newton Raphson optimization algorithm </a:t>
                </a:r>
              </a:p>
              <a:p>
                <a:pPr>
                  <a:spcBef>
                    <a:spcPct val="20000"/>
                  </a:spcBef>
                  <a:buClr>
                    <a:schemeClr val="tx2"/>
                  </a:buClr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Rechteck 7">
                <a:extLst>
                  <a:ext uri="{FF2B5EF4-FFF2-40B4-BE49-F238E27FC236}">
                    <a16:creationId xmlns:a16="http://schemas.microsoft.com/office/drawing/2014/main" id="{1CC9CB83-1AA1-1E46-A492-98F7A9F86A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451" y="5838835"/>
                <a:ext cx="12040697" cy="4341611"/>
              </a:xfrm>
              <a:prstGeom prst="rect">
                <a:avLst/>
              </a:prstGeom>
              <a:blipFill>
                <a:blip r:embed="rId4"/>
                <a:stretch>
                  <a:fillRect l="-1053" t="-14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Arc 38">
            <a:extLst>
              <a:ext uri="{FF2B5EF4-FFF2-40B4-BE49-F238E27FC236}">
                <a16:creationId xmlns:a16="http://schemas.microsoft.com/office/drawing/2014/main" id="{2EB5102F-9DB8-EE49-BD2A-8B9F63F5D260}"/>
              </a:ext>
            </a:extLst>
          </p:cNvPr>
          <p:cNvSpPr/>
          <p:nvPr/>
        </p:nvSpPr>
        <p:spPr>
          <a:xfrm rot="18385691">
            <a:off x="4750724" y="2854258"/>
            <a:ext cx="1126074" cy="1878856"/>
          </a:xfrm>
          <a:prstGeom prst="arc">
            <a:avLst>
              <a:gd name="adj1" fmla="val 6921667"/>
              <a:gd name="adj2" fmla="val 14073751"/>
            </a:avLst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c 38">
            <a:extLst>
              <a:ext uri="{FF2B5EF4-FFF2-40B4-BE49-F238E27FC236}">
                <a16:creationId xmlns:a16="http://schemas.microsoft.com/office/drawing/2014/main" id="{EC880C19-EACB-8B4D-BC1F-0ED8B21D4134}"/>
              </a:ext>
            </a:extLst>
          </p:cNvPr>
          <p:cNvSpPr/>
          <p:nvPr/>
        </p:nvSpPr>
        <p:spPr>
          <a:xfrm rot="18385691">
            <a:off x="7469110" y="2802308"/>
            <a:ext cx="1126074" cy="1878856"/>
          </a:xfrm>
          <a:prstGeom prst="arc">
            <a:avLst>
              <a:gd name="adj1" fmla="val 6921667"/>
              <a:gd name="adj2" fmla="val 14073751"/>
            </a:avLst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F52F8B3-BBC8-7D46-8AEF-D96CD464B13F}"/>
                  </a:ext>
                </a:extLst>
              </p:cNvPr>
              <p:cNvSpPr txBox="1"/>
              <p:nvPr/>
            </p:nvSpPr>
            <p:spPr>
              <a:xfrm>
                <a:off x="8589408" y="4261834"/>
                <a:ext cx="2151294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‖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‖ = </m:t>
                      </m:r>
                      <m:sSup>
                        <m:sSupPr>
                          <m:ctrlPr>
                            <a:rPr lang="de-DE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de-DE" sz="2000" i="1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 = 1 </m:t>
                      </m:r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F52F8B3-BBC8-7D46-8AEF-D96CD464B1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9408" y="4261834"/>
                <a:ext cx="2151294" cy="307777"/>
              </a:xfrm>
              <a:prstGeom prst="rect">
                <a:avLst/>
              </a:prstGeom>
              <a:blipFill>
                <a:blip r:embed="rId5"/>
                <a:stretch>
                  <a:fillRect l="-3529" t="-8000" r="-4118" b="-4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>
            <a:extLst>
              <a:ext uri="{FF2B5EF4-FFF2-40B4-BE49-F238E27FC236}">
                <a16:creationId xmlns:a16="http://schemas.microsoft.com/office/drawing/2014/main" id="{B7B955A0-8FB5-7343-B949-40FFFD92E3EA}"/>
              </a:ext>
            </a:extLst>
          </p:cNvPr>
          <p:cNvSpPr/>
          <p:nvPr/>
        </p:nvSpPr>
        <p:spPr>
          <a:xfrm>
            <a:off x="5500228" y="4291591"/>
            <a:ext cx="21193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local maxima </a:t>
            </a:r>
          </a:p>
        </p:txBody>
      </p:sp>
    </p:spTree>
    <p:extLst>
      <p:ext uri="{BB962C8B-B14F-4D97-AF65-F5344CB8AC3E}">
        <p14:creationId xmlns:p14="http://schemas.microsoft.com/office/powerpoint/2010/main" val="398390369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ICA Signal Reconstruction</a:t>
            </a:r>
            <a:br>
              <a:rPr lang="en-US" dirty="0"/>
            </a:br>
            <a:r>
              <a:rPr lang="en-US" sz="2400" dirty="0"/>
              <a:t>From Mixed Example Signals to Deconstructed Signals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F1A9B69-18B1-4941-8B40-B4B3A38B2F8B}"/>
              </a:ext>
            </a:extLst>
          </p:cNvPr>
          <p:cNvSpPr/>
          <p:nvPr/>
        </p:nvSpPr>
        <p:spPr>
          <a:xfrm>
            <a:off x="1172920" y="2156143"/>
            <a:ext cx="383164" cy="675961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1E0FDA6-E71A-A545-8526-BB842090EAE0}"/>
              </a:ext>
            </a:extLst>
          </p:cNvPr>
          <p:cNvSpPr/>
          <p:nvPr/>
        </p:nvSpPr>
        <p:spPr>
          <a:xfrm rot="5400000">
            <a:off x="6385861" y="3672942"/>
            <a:ext cx="276282" cy="1020935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EG Channels">
            <a:extLst>
              <a:ext uri="{FF2B5EF4-FFF2-40B4-BE49-F238E27FC236}">
                <a16:creationId xmlns:a16="http://schemas.microsoft.com/office/drawing/2014/main" id="{9BD29341-56DE-E84C-A66B-5324770595DB}"/>
              </a:ext>
            </a:extLst>
          </p:cNvPr>
          <p:cNvSpPr txBox="1"/>
          <p:nvPr/>
        </p:nvSpPr>
        <p:spPr>
          <a:xfrm rot="16200000">
            <a:off x="949057" y="7891820"/>
            <a:ext cx="592468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ECG</a:t>
            </a:r>
          </a:p>
        </p:txBody>
      </p:sp>
      <p:sp>
        <p:nvSpPr>
          <p:cNvPr id="7" name="EEG Channels">
            <a:extLst>
              <a:ext uri="{FF2B5EF4-FFF2-40B4-BE49-F238E27FC236}">
                <a16:creationId xmlns:a16="http://schemas.microsoft.com/office/drawing/2014/main" id="{A86E7F40-2AD1-404B-9353-1784684F3C8B}"/>
              </a:ext>
            </a:extLst>
          </p:cNvPr>
          <p:cNvSpPr txBox="1"/>
          <p:nvPr/>
        </p:nvSpPr>
        <p:spPr>
          <a:xfrm rot="16200000">
            <a:off x="679753" y="2854522"/>
            <a:ext cx="1131077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Rectangle</a:t>
            </a:r>
          </a:p>
        </p:txBody>
      </p:sp>
      <p:sp>
        <p:nvSpPr>
          <p:cNvPr id="8" name="EEG Channels">
            <a:extLst>
              <a:ext uri="{FF2B5EF4-FFF2-40B4-BE49-F238E27FC236}">
                <a16:creationId xmlns:a16="http://schemas.microsoft.com/office/drawing/2014/main" id="{D484B4EC-D9FE-5F4B-B275-889F116D2C4F}"/>
              </a:ext>
            </a:extLst>
          </p:cNvPr>
          <p:cNvSpPr txBox="1"/>
          <p:nvPr/>
        </p:nvSpPr>
        <p:spPr>
          <a:xfrm rot="16200000">
            <a:off x="974705" y="6145571"/>
            <a:ext cx="541172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Saw</a:t>
            </a:r>
          </a:p>
        </p:txBody>
      </p:sp>
      <p:sp>
        <p:nvSpPr>
          <p:cNvPr id="9" name="EEG Channels">
            <a:extLst>
              <a:ext uri="{FF2B5EF4-FFF2-40B4-BE49-F238E27FC236}">
                <a16:creationId xmlns:a16="http://schemas.microsoft.com/office/drawing/2014/main" id="{D21E9ADC-DB8C-C944-B6CB-E6F51596FD93}"/>
              </a:ext>
            </a:extLst>
          </p:cNvPr>
          <p:cNvSpPr txBox="1"/>
          <p:nvPr/>
        </p:nvSpPr>
        <p:spPr>
          <a:xfrm rot="16200000">
            <a:off x="1033336" y="4482678"/>
            <a:ext cx="425756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Sin</a:t>
            </a:r>
          </a:p>
        </p:txBody>
      </p:sp>
      <p:pic>
        <p:nvPicPr>
          <p:cNvPr id="5" name="ICA" descr="ICA">
            <a:hlinkClick r:id="" action="ppaction://media"/>
            <a:extLst>
              <a:ext uri="{FF2B5EF4-FFF2-40B4-BE49-F238E27FC236}">
                <a16:creationId xmlns:a16="http://schemas.microsoft.com/office/drawing/2014/main" id="{CAD477A4-69A8-B347-A849-08553285AA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508" t="10452" r="5913" b="10273"/>
          <a:stretch/>
        </p:blipFill>
        <p:spPr>
          <a:xfrm>
            <a:off x="1668378" y="2156143"/>
            <a:ext cx="10443411" cy="676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06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 approach</a:t>
            </a:r>
          </a:p>
          <a:p>
            <a:pPr>
              <a:buFont typeface="+mj-lt"/>
              <a:buAutoNum type="arabicPeriod"/>
            </a:pP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Discussion of experiment design</a:t>
            </a:r>
          </a:p>
          <a:p>
            <a:pPr>
              <a:buFont typeface="+mj-lt"/>
              <a:buAutoNum type="arabicPeriod"/>
            </a:pPr>
            <a:endParaRPr lang="en-US" sz="2400" dirty="0">
              <a:solidFill>
                <a:schemeClr val="accent5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buFont typeface="+mj-lt"/>
              <a:buAutoNum type="arabicPeriod"/>
            </a:pP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buFont typeface="+mj-lt"/>
              <a:buAutoNum type="arabicPeriod"/>
            </a:pP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buFont typeface="+mj-lt"/>
              <a:buAutoNum type="arabicPeriod"/>
            </a:pP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62044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876145-DCFB-394E-ABDC-C63A1C120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dirty="0"/>
            </a:br>
            <a:r>
              <a:rPr lang="de-DE" sz="2400" dirty="0"/>
              <a:t>Goal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5E1E77E7-4CD2-4B49-9155-7A22FD10D48D}"/>
              </a:ext>
            </a:extLst>
          </p:cNvPr>
          <p:cNvSpPr txBox="1">
            <a:spLocks/>
          </p:cNvSpPr>
          <p:nvPr/>
        </p:nvSpPr>
        <p:spPr>
          <a:xfrm>
            <a:off x="503998" y="2144780"/>
            <a:ext cx="11611801" cy="11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7200" indent="-457200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schrift Normal"/>
              <a:buNone/>
            </a:pPr>
            <a:r>
              <a:rPr lang="en-AU" sz="2000" dirty="0">
                <a:solidFill>
                  <a:schemeClr val="accent5"/>
                </a:solidFill>
              </a:rPr>
              <a:t>Goals </a:t>
            </a:r>
            <a:r>
              <a:rPr lang="en-AU" sz="2000" dirty="0"/>
              <a:t>of this project:</a:t>
            </a:r>
          </a:p>
          <a:p>
            <a:r>
              <a:rPr lang="en-AU" sz="1800" dirty="0"/>
              <a:t>Evaluate ICA - Algorithms in terms of robustness </a:t>
            </a:r>
          </a:p>
          <a:p>
            <a:r>
              <a:rPr lang="en-AU" sz="1800" dirty="0"/>
              <a:t>Elaborating new approaches to increase </a:t>
            </a:r>
            <a:r>
              <a:rPr lang="en-AU" sz="1800" dirty="0">
                <a:solidFill>
                  <a:schemeClr val="accent5"/>
                </a:solidFill>
              </a:rPr>
              <a:t>robustness</a:t>
            </a:r>
            <a:r>
              <a:rPr lang="en-AU" sz="1800" dirty="0"/>
              <a:t> against noise and outliers in EEG - measurements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2">
                <a:extLst>
                  <a:ext uri="{FF2B5EF4-FFF2-40B4-BE49-F238E27FC236}">
                    <a16:creationId xmlns:a16="http://schemas.microsoft.com/office/drawing/2014/main" id="{643CE1BC-1F1E-7A4B-AE80-7C1BCB17CFC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3998" y="7647741"/>
                <a:ext cx="11611801" cy="983123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schrift Normal"/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Problems:</a:t>
                </a:r>
                <a:endParaRPr lang="en-AU" sz="2000" dirty="0"/>
              </a:p>
              <a:p>
                <a:r>
                  <a:rPr lang="en-AU" sz="1800" dirty="0"/>
                  <a:t>The solution of ICA is </a:t>
                </a:r>
                <a:r>
                  <a:rPr lang="en-AU" sz="1800" dirty="0">
                    <a:solidFill>
                      <a:schemeClr val="accent5"/>
                    </a:solidFill>
                  </a:rPr>
                  <a:t>not unique: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AU" sz="1800" i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en-AU" sz="1800" dirty="0">
                    <a:solidFill>
                      <a:schemeClr val="accent5"/>
                    </a:solidFill>
                  </a:rPr>
                  <a:t> </a:t>
                </a:r>
                <a:r>
                  <a:rPr lang="en-AU" sz="1800" dirty="0">
                    <a:solidFill>
                      <a:schemeClr val="tx1"/>
                    </a:solidFill>
                  </a:rPr>
                  <a:t>and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AU" sz="180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AU" sz="180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AU" sz="1800" dirty="0">
                    <a:solidFill>
                      <a:schemeClr val="tx1"/>
                    </a:solidFill>
                  </a:rPr>
                  <a:t> can </a:t>
                </a:r>
                <a:r>
                  <a:rPr lang="en-AU" sz="1800" dirty="0" err="1">
                    <a:solidFill>
                      <a:schemeClr val="tx1"/>
                    </a:solidFill>
                  </a:rPr>
                  <a:t>pertubed</a:t>
                </a:r>
                <a:r>
                  <a:rPr lang="en-AU" sz="1800" dirty="0"/>
                  <a:t>, scaled or have sign changes</a:t>
                </a:r>
              </a:p>
              <a:p>
                <a:r>
                  <a:rPr lang="en-AU" sz="1800" dirty="0"/>
                  <a:t>Find metrics which deal with that </a:t>
                </a:r>
                <a:r>
                  <a:rPr lang="en-AU" sz="1800" dirty="0">
                    <a:solidFill>
                      <a:schemeClr val="tx1"/>
                    </a:solidFill>
                  </a:rPr>
                  <a:t>  </a:t>
                </a:r>
              </a:p>
              <a:p>
                <a:pPr marL="0" indent="0">
                  <a:buNone/>
                </a:pPr>
                <a:endParaRPr lang="en-AU" sz="2000" dirty="0">
                  <a:solidFill>
                    <a:schemeClr val="tx1"/>
                  </a:solidFill>
                </a:endParaRPr>
              </a:p>
              <a:p>
                <a:pPr marL="0" indent="0">
                  <a:buFont typeface="Systemschrift Normal"/>
                  <a:buNone/>
                </a:pPr>
                <a:endParaRPr lang="en-AU" sz="2000" dirty="0"/>
              </a:p>
            </p:txBody>
          </p:sp>
        </mc:Choice>
        <mc:Fallback xmlns="">
          <p:sp>
            <p:nvSpPr>
              <p:cNvPr id="5" name="Inhaltsplatzhalter 2">
                <a:extLst>
                  <a:ext uri="{FF2B5EF4-FFF2-40B4-BE49-F238E27FC236}">
                    <a16:creationId xmlns:a16="http://schemas.microsoft.com/office/drawing/2014/main" id="{643CE1BC-1F1E-7A4B-AE80-7C1BCB17CF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998" y="7647741"/>
                <a:ext cx="11611801" cy="983123"/>
              </a:xfrm>
              <a:prstGeom prst="rect">
                <a:avLst/>
              </a:prstGeom>
              <a:blipFill>
                <a:blip r:embed="rId3"/>
                <a:stretch>
                  <a:fillRect l="-1311" t="-7692" b="-1410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0C95C512-D335-5C45-A71B-6A518FDAAD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3998" y="3430839"/>
                <a:ext cx="11611801" cy="1157800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How can we evaluate the ICA-Algorithms?</a:t>
                </a:r>
                <a:endParaRPr lang="en-AU" sz="2000" dirty="0"/>
              </a:p>
              <a:p>
                <a:pPr marL="285750" indent="-285750">
                  <a:buClr>
                    <a:srgbClr val="005C9C"/>
                  </a:buClr>
                </a:pPr>
                <a:r>
                  <a:rPr lang="en-AU" sz="1800" dirty="0"/>
                  <a:t>The ICA-Algorithms return the reconstructed signal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AU" sz="1800" b="1" i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AU" sz="1800" dirty="0"/>
                  <a:t>and an estimated mixing matrix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</m:oMath>
                </a14:m>
                <a:r>
                  <a:rPr lang="en-AU" sz="1800" b="1" dirty="0"/>
                  <a:t> </a:t>
                </a:r>
              </a:p>
              <a:p>
                <a:pPr marL="285750" indent="-285750">
                  <a:buClr>
                    <a:srgbClr val="005C9C"/>
                  </a:buClr>
                </a:pPr>
                <a:r>
                  <a:rPr lang="en-AU" sz="1800" dirty="0"/>
                  <a:t>2 options: compare input </a:t>
                </a:r>
                <a14:m>
                  <m:oMath xmlns:m="http://schemas.openxmlformats.org/officeDocument/2006/math">
                    <m:r>
                      <a:rPr lang="en-AU" sz="1800" b="1">
                        <a:latin typeface="Cambria Math" panose="02040503050406030204" pitchFamily="18" charset="0"/>
                      </a:rPr>
                      <m:t>𝐗</m:t>
                    </m:r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and reconstructed signals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AU" sz="1800" b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AU" sz="1800" dirty="0"/>
                  <a:t> or compare mixing matrix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AU" sz="1800" dirty="0"/>
                  <a:t> with its estimate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</m:oMath>
                </a14:m>
                <a:endParaRPr lang="en-AU" sz="1800" b="1" dirty="0"/>
              </a:p>
            </p:txBody>
          </p:sp>
        </mc:Choice>
        <mc:Fallback xmlns=""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0C95C512-D335-5C45-A71B-6A518FDAA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998" y="3430839"/>
                <a:ext cx="11611801" cy="1157800"/>
              </a:xfrm>
              <a:prstGeom prst="rect">
                <a:avLst/>
              </a:prstGeom>
              <a:blipFill>
                <a:blip r:embed="rId4"/>
                <a:stretch>
                  <a:fillRect l="-1311" t="-65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Grafik 12">
            <a:extLst>
              <a:ext uri="{FF2B5EF4-FFF2-40B4-BE49-F238E27FC236}">
                <a16:creationId xmlns:a16="http://schemas.microsoft.com/office/drawing/2014/main" id="{49B0ECBA-3F3C-4E4A-B185-432347892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536" y="5054344"/>
            <a:ext cx="2494739" cy="64015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BD536E9-1E68-2B46-A3AA-341A2E8481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536" y="6012252"/>
            <a:ext cx="2522982" cy="64016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891941B-1C81-AE43-8F5D-8EAFCDD86A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22369" y="6013370"/>
            <a:ext cx="2617123" cy="677816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612DC714-C0A3-044F-86FC-A750810219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03931" y="5005457"/>
            <a:ext cx="2626537" cy="85824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AD636EF-1315-FF4B-9B3F-85FCE2BB473D}"/>
                  </a:ext>
                </a:extLst>
              </p:cNvPr>
              <p:cNvSpPr/>
              <p:nvPr/>
            </p:nvSpPr>
            <p:spPr>
              <a:xfrm>
                <a:off x="5016092" y="6694200"/>
                <a:ext cx="585417" cy="534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8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8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AU" sz="2800" b="1" i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</m:oMath>
                  </m:oMathPara>
                </a14:m>
                <a:endParaRPr lang="en-AU" b="1" dirty="0"/>
              </a:p>
            </p:txBody>
          </p:sp>
        </mc:Choice>
        <mc:Fallback xmlns=""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AD636EF-1315-FF4B-9B3F-85FCE2BB47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6092" y="6694200"/>
                <a:ext cx="585417" cy="534762"/>
              </a:xfrm>
              <a:prstGeom prst="rect">
                <a:avLst/>
              </a:prstGeom>
              <a:blipFill>
                <a:blip r:embed="rId9"/>
                <a:stretch>
                  <a:fillRect t="-6977" r="-6383" b="-232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52DCA32-7C11-5E43-8042-CCBEEDD67DDD}"/>
                  </a:ext>
                </a:extLst>
              </p:cNvPr>
              <p:cNvSpPr/>
              <p:nvPr/>
            </p:nvSpPr>
            <p:spPr>
              <a:xfrm>
                <a:off x="1612549" y="6721515"/>
                <a:ext cx="474809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en-AU" b="1" dirty="0"/>
              </a:p>
            </p:txBody>
          </p:sp>
        </mc:Choice>
        <mc:Fallback xmlns="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52DCA32-7C11-5E43-8042-CCBEEDD67DD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2549" y="6721515"/>
                <a:ext cx="474809" cy="4801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BDC0921-2C99-4045-8B1B-368BFA296ACB}"/>
                  </a:ext>
                </a:extLst>
              </p:cNvPr>
              <p:cNvSpPr txBox="1"/>
              <p:nvPr/>
            </p:nvSpPr>
            <p:spPr>
              <a:xfrm>
                <a:off x="3213615" y="5534360"/>
                <a:ext cx="638316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b="0" i="0" smtClean="0">
                          <a:latin typeface="Cambria Math" panose="02040503050406030204" pitchFamily="18" charset="0"/>
                        </a:rPr>
                        <m:t>vs</m:t>
                      </m:r>
                      <m:r>
                        <a:rPr lang="en-AU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BDC0921-2C99-4045-8B1B-368BFA296A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3615" y="5534360"/>
                <a:ext cx="638316" cy="4801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EE0EEE1-349E-4145-8B40-894CF0D7ECDF}"/>
                  </a:ext>
                </a:extLst>
              </p:cNvPr>
              <p:cNvSpPr txBox="1"/>
              <p:nvPr/>
            </p:nvSpPr>
            <p:spPr>
              <a:xfrm>
                <a:off x="7333170" y="5569590"/>
                <a:ext cx="1938479" cy="6545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AU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.23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0.75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0.55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0.91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EE0EEE1-349E-4145-8B40-894CF0D7EC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170" y="5569590"/>
                <a:ext cx="1938479" cy="654538"/>
              </a:xfrm>
              <a:prstGeom prst="rect">
                <a:avLst/>
              </a:prstGeom>
              <a:blipFill>
                <a:blip r:embed="rId12"/>
                <a:stretch>
                  <a:fillRect b="-169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970F656-9CA5-B549-8F43-9CBDFC5B9580}"/>
                  </a:ext>
                </a:extLst>
              </p:cNvPr>
              <p:cNvSpPr txBox="1"/>
              <p:nvPr/>
            </p:nvSpPr>
            <p:spPr>
              <a:xfrm>
                <a:off x="9965327" y="5569590"/>
                <a:ext cx="1938479" cy="6545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AU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.23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0.75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0.91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970F656-9CA5-B549-8F43-9CBDFC5B95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5327" y="5569590"/>
                <a:ext cx="1938479" cy="654538"/>
              </a:xfrm>
              <a:prstGeom prst="rect">
                <a:avLst/>
              </a:prstGeom>
              <a:blipFill>
                <a:blip r:embed="rId13"/>
                <a:stretch>
                  <a:fillRect b="-169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D3D2304-A63C-C74C-951F-A0113F157767}"/>
                  </a:ext>
                </a:extLst>
              </p:cNvPr>
              <p:cNvSpPr txBox="1"/>
              <p:nvPr/>
            </p:nvSpPr>
            <p:spPr>
              <a:xfrm>
                <a:off x="9298179" y="5614140"/>
                <a:ext cx="672171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𝑣𝑠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D3D2304-A63C-C74C-951F-A0113F1577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179" y="5614140"/>
                <a:ext cx="672171" cy="48013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AB335863-80AC-684E-9454-4B32F3228C06}"/>
                  </a:ext>
                </a:extLst>
              </p:cNvPr>
              <p:cNvSpPr/>
              <p:nvPr/>
            </p:nvSpPr>
            <p:spPr>
              <a:xfrm>
                <a:off x="10673845" y="6691186"/>
                <a:ext cx="636713" cy="5344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Clr>
                    <a:srgbClr val="005C9C"/>
                  </a:buClr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28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2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</m:oMath>
                </a14:m>
                <a:r>
                  <a:rPr lang="en-AU" sz="2800" b="1" dirty="0"/>
                  <a:t> </a:t>
                </a:r>
              </a:p>
            </p:txBody>
          </p:sp>
        </mc:Choice>
        <mc:Fallback xmlns="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AB335863-80AC-684E-9454-4B32F3228C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73845" y="6691186"/>
                <a:ext cx="636713" cy="534442"/>
              </a:xfrm>
              <a:prstGeom prst="rect">
                <a:avLst/>
              </a:prstGeom>
              <a:blipFill>
                <a:blip r:embed="rId15"/>
                <a:stretch>
                  <a:fillRect l="-3922" t="-952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0965082C-6B82-324D-A335-42E5C829D716}"/>
                  </a:ext>
                </a:extLst>
              </p:cNvPr>
              <p:cNvSpPr txBox="1"/>
              <p:nvPr/>
            </p:nvSpPr>
            <p:spPr>
              <a:xfrm>
                <a:off x="8153361" y="6767681"/>
                <a:ext cx="407163" cy="3877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1" i="0" smtClean="0">
                          <a:latin typeface="Cambria Math" panose="02040503050406030204" pitchFamily="18" charset="0"/>
                        </a:rPr>
                        <m:t>𝐖</m:t>
                      </m:r>
                    </m:oMath>
                  </m:oMathPara>
                </a14:m>
                <a:endParaRPr lang="en-AU" b="1" dirty="0"/>
              </a:p>
            </p:txBody>
          </p:sp>
        </mc:Choice>
        <mc:Fallback xmlns="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0965082C-6B82-324D-A335-42E5C829D7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3361" y="6767681"/>
                <a:ext cx="407163" cy="387798"/>
              </a:xfrm>
              <a:prstGeom prst="rect">
                <a:avLst/>
              </a:prstGeom>
              <a:blipFill>
                <a:blip r:embed="rId16"/>
                <a:stretch>
                  <a:fillRect l="-15152" r="-18182" b="-937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333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2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bgerundetes Rechteck">
            <a:extLst>
              <a:ext uri="{FF2B5EF4-FFF2-40B4-BE49-F238E27FC236}">
                <a16:creationId xmlns:a16="http://schemas.microsoft.com/office/drawing/2014/main" id="{76716027-528D-2644-A2CC-91BE25356BE2}"/>
              </a:ext>
            </a:extLst>
          </p:cNvPr>
          <p:cNvSpPr/>
          <p:nvPr/>
        </p:nvSpPr>
        <p:spPr>
          <a:xfrm>
            <a:off x="6309899" y="6544330"/>
            <a:ext cx="4735089" cy="103556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bg2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endParaRPr lang="en-AU" sz="1800" dirty="0"/>
          </a:p>
        </p:txBody>
      </p:sp>
      <p:sp>
        <p:nvSpPr>
          <p:cNvPr id="13" name="Abgerundetes Rechteck">
            <a:extLst>
              <a:ext uri="{FF2B5EF4-FFF2-40B4-BE49-F238E27FC236}">
                <a16:creationId xmlns:a16="http://schemas.microsoft.com/office/drawing/2014/main" id="{683DD3F3-08BE-AF4E-A5DE-DB65BED157F6}"/>
              </a:ext>
            </a:extLst>
          </p:cNvPr>
          <p:cNvSpPr/>
          <p:nvPr/>
        </p:nvSpPr>
        <p:spPr>
          <a:xfrm>
            <a:off x="4367227" y="4191966"/>
            <a:ext cx="4139100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endParaRPr lang="en-AU" sz="18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904345-8791-864C-8A27-56A3AE1F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dirty="0"/>
            </a:br>
            <a:r>
              <a:rPr lang="de-DE" sz="2400" dirty="0" err="1"/>
              <a:t>Metrics</a:t>
            </a:r>
            <a:r>
              <a:rPr lang="de-DE" sz="2400" dirty="0"/>
              <a:t>: MD, MSE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Inhaltsplatzhalter 8">
                <a:extLst>
                  <a:ext uri="{FF2B5EF4-FFF2-40B4-BE49-F238E27FC236}">
                    <a16:creationId xmlns:a16="http://schemas.microsoft.com/office/drawing/2014/main" id="{0FCA6083-1A45-1043-AF5D-AD6B21320D65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13831" y="6647651"/>
                <a:ext cx="5714995" cy="138450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Mean squared Error (MSE):</a:t>
                </a:r>
              </a:p>
              <a:p>
                <a:r>
                  <a:rPr lang="en-AU" sz="1800" dirty="0"/>
                  <a:t>Taking the Mean of the squared residuals</a:t>
                </a:r>
              </a:p>
              <a:p>
                <a:r>
                  <a:rPr lang="en-AU" sz="1800" dirty="0"/>
                  <a:t>Obtained values = number of signals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take mean or median</a:t>
                </a:r>
              </a:p>
            </p:txBody>
          </p:sp>
        </mc:Choice>
        <mc:Fallback xmlns="">
          <p:sp>
            <p:nvSpPr>
              <p:cNvPr id="9" name="Inhaltsplatzhalter 8">
                <a:extLst>
                  <a:ext uri="{FF2B5EF4-FFF2-40B4-BE49-F238E27FC236}">
                    <a16:creationId xmlns:a16="http://schemas.microsoft.com/office/drawing/2014/main" id="{0FCA6083-1A45-1043-AF5D-AD6B21320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13831" y="6647651"/>
                <a:ext cx="5714995" cy="1384507"/>
              </a:xfrm>
              <a:blipFill>
                <a:blip r:embed="rId2"/>
                <a:stretch>
                  <a:fillRect l="-2661" t="-6364" r="-665" b="-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CEE4CDDC-7A01-994D-8F78-F0B3E7896E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4000" y="2250461"/>
                <a:ext cx="11611801" cy="3960462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schrift Normal"/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Minimum Distance Index </a:t>
                </a:r>
                <a:r>
                  <a:rPr lang="en-AU" sz="2000" dirty="0"/>
                  <a:t>(based on MM)[</a:t>
                </a:r>
                <a:r>
                  <a:rPr lang="en-AU" sz="2000" dirty="0" err="1"/>
                  <a:t>Ilmonen</a:t>
                </a:r>
                <a:r>
                  <a:rPr lang="en-AU" sz="2000" dirty="0"/>
                  <a:t>, 2010]</a:t>
                </a:r>
                <a:r>
                  <a:rPr lang="en-AU" sz="2000" dirty="0">
                    <a:solidFill>
                      <a:schemeClr val="accent5"/>
                    </a:solidFill>
                  </a:rPr>
                  <a:t>:</a:t>
                </a:r>
                <a:endParaRPr lang="en-AU" sz="2000" dirty="0"/>
              </a:p>
              <a:p>
                <a:r>
                  <a:rPr lang="en-AU" sz="1800" dirty="0">
                    <a:solidFill>
                      <a:schemeClr val="tx1"/>
                    </a:solidFill>
                  </a:rPr>
                  <a:t>Key idea:   The inverse of the Mixing Matrix equals the Unmixing Matrix, so the multiplication is the identity matrix 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𝐖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AU" sz="1800" b="1" i="1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𝐀</m:t>
                        </m:r>
                      </m:e>
                      <m:sup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a:rPr lang="en-AU" sz="1800" b="0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 </m:t>
                    </m:r>
                    <m:groupChr>
                      <m:groupChrPr>
                        <m:chr m:val="→"/>
                        <m:vertJc m:val="bot"/>
                        <m:ctrlPr>
                          <a:rPr lang="en-AU" sz="1800" b="0" i="1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nor/>
                          </m:rPr>
                          <a:rPr lang="en-AU" sz="1800" b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yields</m:t>
                        </m:r>
                      </m:e>
                    </m:groupChr>
                    <m:r>
                      <a:rPr lang="en-AU" sz="1800" b="0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𝐖𝐀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𝐈</m:t>
                    </m:r>
                  </m:oMath>
                </a14:m>
                <a:endParaRPr lang="en-AU" sz="1800" b="1" dirty="0">
                  <a:solidFill>
                    <a:srgbClr val="005C9C"/>
                  </a:solidFill>
                </a:endParaRPr>
              </a:p>
              <a:p>
                <a:endParaRPr lang="en-AU" sz="1800" dirty="0">
                  <a:solidFill>
                    <a:schemeClr val="accent5"/>
                  </a:solidFill>
                </a:endParaRPr>
              </a:p>
              <a:p>
                <a:r>
                  <a:rPr lang="en-AU" sz="1800" dirty="0"/>
                  <a:t>Therefore: if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 i="1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AU" sz="1800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𝐈</m:t>
                    </m:r>
                    <m:groupChr>
                      <m:groupChrPr>
                        <m:chr m:val="⇒"/>
                        <m:pos m:val="top"/>
                        <m:ctrlPr>
                          <a:rPr lang="en-AU" sz="180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 The Algorithm performed well</a:t>
                </a:r>
              </a:p>
              <a:p>
                <a:pPr marL="0" indent="0">
                  <a:buNone/>
                </a:pPr>
                <a:endParaRPr lang="en-AU" sz="1800" dirty="0"/>
              </a:p>
              <a:p>
                <a:pPr marL="0" indent="0">
                  <a:buNone/>
                </a:pPr>
                <a:endParaRPr lang="en-AU" sz="1800" dirty="0"/>
              </a:p>
              <a:p>
                <a:endParaRPr lang="en-AU" sz="1800" dirty="0">
                  <a:solidFill>
                    <a:schemeClr val="tx1"/>
                  </a:solidFill>
                </a:endParaRPr>
              </a:p>
              <a:p>
                <a:r>
                  <a:rPr lang="en-AU" sz="1800" dirty="0">
                    <a:solidFill>
                      <a:schemeClr val="tx1"/>
                    </a:solidFill>
                  </a:rPr>
                  <a:t>Where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𝐂</m:t>
                    </m:r>
                    <m:r>
                      <a:rPr lang="en-AU" sz="1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1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𝐏𝐉𝐃</m:t>
                    </m:r>
                  </m:oMath>
                </a14:m>
                <a:r>
                  <a:rPr lang="en-AU" sz="1800" b="1" dirty="0">
                    <a:solidFill>
                      <a:schemeClr val="tx1"/>
                    </a:solidFill>
                  </a:rPr>
                  <a:t> </a:t>
                </a:r>
                <a:r>
                  <a:rPr lang="en-AU" sz="1800" dirty="0">
                    <a:solidFill>
                      <a:schemeClr val="tx1"/>
                    </a:solidFill>
                  </a:rPr>
                  <a:t>considers Permutation </a:t>
                </a:r>
                <a:r>
                  <a:rPr lang="en-AU" sz="1800" b="1" dirty="0">
                    <a:solidFill>
                      <a:schemeClr val="tx1"/>
                    </a:solidFill>
                  </a:rPr>
                  <a:t>P</a:t>
                </a:r>
                <a:r>
                  <a:rPr lang="en-AU" sz="1800" dirty="0">
                    <a:solidFill>
                      <a:schemeClr val="tx1"/>
                    </a:solidFill>
                  </a:rPr>
                  <a:t>, Scaling </a:t>
                </a:r>
                <a:r>
                  <a:rPr lang="en-AU" sz="1800" b="1" dirty="0">
                    <a:solidFill>
                      <a:schemeClr val="tx1"/>
                    </a:solidFill>
                  </a:rPr>
                  <a:t>D</a:t>
                </a:r>
                <a:r>
                  <a:rPr lang="en-AU" sz="1800" dirty="0"/>
                  <a:t> and sign changes </a:t>
                </a:r>
                <a:r>
                  <a:rPr lang="en-AU" sz="1800" b="1" dirty="0"/>
                  <a:t>J,</a:t>
                </a:r>
                <a:r>
                  <a:rPr lang="en-AU" sz="1800" dirty="0"/>
                  <a:t> p = number of signals</a:t>
                </a: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AU" sz="1800" b="0" i="0" smtClean="0">
                            <a:latin typeface="Cambria Math" panose="02040503050406030204" pitchFamily="18" charset="0"/>
                          </a:rPr>
                          <m:t>in</m:t>
                        </m:r>
                        <m:sSub>
                          <m:sSubPr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AU" sz="1800" b="0" i="0" smtClean="0">
                                <a:latin typeface="Cambria Math" panose="02040503050406030204" pitchFamily="18" charset="0"/>
                              </a:rPr>
                              <m:t>f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AU" sz="1800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sub>
                        </m:sSub>
                      </m:fName>
                      <m:e>
                        <m:r>
                          <a:rPr lang="en-AU" sz="18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</m:oMath>
                </a14:m>
                <a:r>
                  <a:rPr lang="en-AU" sz="1800" dirty="0"/>
                  <a:t>= Minimize </a:t>
                </a:r>
                <a:r>
                  <a:rPr lang="en-AU" sz="1800" dirty="0" err="1"/>
                  <a:t>Frobenius</a:t>
                </a:r>
                <a:r>
                  <a:rPr lang="en-AU" sz="1800" dirty="0"/>
                  <a:t> Norm</a:t>
                </a:r>
              </a:p>
              <a:p>
                <a:r>
                  <a:rPr lang="en-AU" sz="1800" dirty="0">
                    <a:solidFill>
                      <a:schemeClr val="tx1"/>
                    </a:solidFill>
                  </a:rPr>
                  <a:t>0 indicates a good performance, 1 indicates a bad one</a:t>
                </a:r>
              </a:p>
              <a:p>
                <a:pPr marL="0" indent="0">
                  <a:buNone/>
                </a:pPr>
                <a:endParaRPr lang="en-AU" sz="1800" dirty="0">
                  <a:solidFill>
                    <a:schemeClr val="tx1"/>
                  </a:solidFill>
                </a:endParaRPr>
              </a:p>
              <a:p>
                <a:pPr marL="0" indent="0">
                  <a:buFont typeface="Systemschrift Normal"/>
                  <a:buNone/>
                </a:pPr>
                <a:endParaRPr lang="en-AU" sz="2000" dirty="0"/>
              </a:p>
            </p:txBody>
          </p:sp>
        </mc:Choice>
        <mc:Fallback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CEE4CDDC-7A01-994D-8F78-F0B3E7896E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250461"/>
                <a:ext cx="11611801" cy="3960462"/>
              </a:xfrm>
              <a:prstGeom prst="rect">
                <a:avLst/>
              </a:prstGeom>
              <a:blipFill>
                <a:blip r:embed="rId3"/>
                <a:stretch>
                  <a:fillRect l="-1365" t="-184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966660EC-DC4A-0547-AAB5-39310D262F47}"/>
                  </a:ext>
                </a:extLst>
              </p:cNvPr>
              <p:cNvSpPr txBox="1"/>
              <p:nvPr/>
            </p:nvSpPr>
            <p:spPr>
              <a:xfrm>
                <a:off x="4657246" y="4192510"/>
                <a:ext cx="3728649" cy="729046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18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180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18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AU" sz="18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AU" sz="1800" i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m:rPr>
                                  <m:sty m:val="p"/>
                                </m:rPr>
                                <a:rPr lang="en-AU" sz="1800" i="0">
                                  <a:latin typeface="Cambria Math" panose="02040503050406030204" pitchFamily="18" charset="0"/>
                                </a:rPr>
                                <m:t>p</m:t>
                              </m:r>
                              <m:r>
                                <a:rPr lang="en-AU" sz="1800" i="0">
                                  <a:latin typeface="Cambria Math" panose="02040503050406030204" pitchFamily="18" charset="0"/>
                                </a:rPr>
                                <m:t>−1)</m:t>
                              </m:r>
                            </m:e>
                          </m:rad>
                        </m:den>
                      </m:f>
                      <m:r>
                        <a:rPr lang="en-AU" sz="1800" i="0"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AU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1800" b="0" i="0" smtClean="0">
                              <a:latin typeface="Cambria Math" panose="02040503050406030204" pitchFamily="18" charset="0"/>
                            </a:rPr>
                            <m:t>in</m:t>
                          </m:r>
                          <m:sSub>
                            <m:sSubPr>
                              <m:ctrlPr>
                                <a:rPr lang="en-AU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AU" sz="1800" b="0" i="0" smtClean="0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AU" sz="1800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b>
                          </m:sSub>
                        </m:fName>
                        <m:e>
                          <m:sSub>
                            <m:sSubPr>
                              <m:ctrlPr>
                                <a:rPr lang="en-AU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AU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𝐂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AU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AU" sz="1800" b="1" i="0" smtClean="0">
                                          <a:latin typeface="Cambria Math" panose="02040503050406030204" pitchFamily="18" charset="0"/>
                                        </a:rPr>
                                        <m:t>𝐖</m:t>
                                      </m:r>
                                    </m:e>
                                  </m:acc>
                                  <m:r>
                                    <a:rPr lang="en-AU" sz="1800" b="1" i="0" smtClean="0">
                                      <a:latin typeface="Cambria Math" panose="02040503050406030204" pitchFamily="18" charset="0"/>
                                    </a:rPr>
                                    <m:t>𝐀</m:t>
                                  </m:r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𝐈</m:t>
                                  </m:r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</m:e>
                            <m:sub>
                              <m:r>
                                <a:rPr lang="en-AU" sz="1800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AU" sz="1800" dirty="0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966660EC-DC4A-0547-AAB5-39310D262F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7246" y="4192510"/>
                <a:ext cx="3728649" cy="729046"/>
              </a:xfrm>
              <a:prstGeom prst="rect">
                <a:avLst/>
              </a:prstGeom>
              <a:blipFill>
                <a:blip r:embed="rId4"/>
                <a:stretch>
                  <a:fillRect b="-3448"/>
                </a:stretch>
              </a:blipFill>
              <a:ln w="25400"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Freihandform 25">
            <a:extLst>
              <a:ext uri="{FF2B5EF4-FFF2-40B4-BE49-F238E27FC236}">
                <a16:creationId xmlns:a16="http://schemas.microsoft.com/office/drawing/2014/main" id="{65E63D1C-FD15-0042-9676-9B7ECB24BEF2}"/>
              </a:ext>
            </a:extLst>
          </p:cNvPr>
          <p:cNvSpPr/>
          <p:nvPr/>
        </p:nvSpPr>
        <p:spPr>
          <a:xfrm>
            <a:off x="1850769" y="7959684"/>
            <a:ext cx="2418736" cy="1067552"/>
          </a:xfrm>
          <a:custGeom>
            <a:avLst/>
            <a:gdLst>
              <a:gd name="connsiteX0" fmla="*/ 0 w 2418736"/>
              <a:gd name="connsiteY0" fmla="*/ 603960 h 1067552"/>
              <a:gd name="connsiteX1" fmla="*/ 629265 w 2418736"/>
              <a:gd name="connsiteY1" fmla="*/ 73018 h 1067552"/>
              <a:gd name="connsiteX2" fmla="*/ 1101213 w 2418736"/>
              <a:gd name="connsiteY2" fmla="*/ 554799 h 1067552"/>
              <a:gd name="connsiteX3" fmla="*/ 1474839 w 2418736"/>
              <a:gd name="connsiteY3" fmla="*/ 1066076 h 1067552"/>
              <a:gd name="connsiteX4" fmla="*/ 2123768 w 2418736"/>
              <a:gd name="connsiteY4" fmla="*/ 387650 h 1067552"/>
              <a:gd name="connsiteX5" fmla="*/ 2418736 w 2418736"/>
              <a:gd name="connsiteY5" fmla="*/ 4192 h 106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18736" h="1067552">
                <a:moveTo>
                  <a:pt x="0" y="603960"/>
                </a:moveTo>
                <a:cubicBezTo>
                  <a:pt x="222865" y="342585"/>
                  <a:pt x="445730" y="81211"/>
                  <a:pt x="629265" y="73018"/>
                </a:cubicBezTo>
                <a:cubicBezTo>
                  <a:pt x="812800" y="64825"/>
                  <a:pt x="960284" y="389289"/>
                  <a:pt x="1101213" y="554799"/>
                </a:cubicBezTo>
                <a:cubicBezTo>
                  <a:pt x="1242142" y="720309"/>
                  <a:pt x="1304413" y="1093934"/>
                  <a:pt x="1474839" y="1066076"/>
                </a:cubicBezTo>
                <a:cubicBezTo>
                  <a:pt x="1645265" y="1038218"/>
                  <a:pt x="1966452" y="564631"/>
                  <a:pt x="2123768" y="387650"/>
                </a:cubicBezTo>
                <a:cubicBezTo>
                  <a:pt x="2281084" y="210669"/>
                  <a:pt x="2305665" y="-35137"/>
                  <a:pt x="2418736" y="419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7" name="Freihandform 26">
            <a:extLst>
              <a:ext uri="{FF2B5EF4-FFF2-40B4-BE49-F238E27FC236}">
                <a16:creationId xmlns:a16="http://schemas.microsoft.com/office/drawing/2014/main" id="{13CDA2DE-30E1-5C40-A54D-513B9F3E705B}"/>
              </a:ext>
            </a:extLst>
          </p:cNvPr>
          <p:cNvSpPr/>
          <p:nvPr/>
        </p:nvSpPr>
        <p:spPr>
          <a:xfrm>
            <a:off x="1850769" y="8152972"/>
            <a:ext cx="2418736" cy="935540"/>
          </a:xfrm>
          <a:custGeom>
            <a:avLst/>
            <a:gdLst>
              <a:gd name="connsiteX0" fmla="*/ 0 w 2418736"/>
              <a:gd name="connsiteY0" fmla="*/ 603960 h 1067552"/>
              <a:gd name="connsiteX1" fmla="*/ 629265 w 2418736"/>
              <a:gd name="connsiteY1" fmla="*/ 73018 h 1067552"/>
              <a:gd name="connsiteX2" fmla="*/ 1101213 w 2418736"/>
              <a:gd name="connsiteY2" fmla="*/ 554799 h 1067552"/>
              <a:gd name="connsiteX3" fmla="*/ 1474839 w 2418736"/>
              <a:gd name="connsiteY3" fmla="*/ 1066076 h 1067552"/>
              <a:gd name="connsiteX4" fmla="*/ 2123768 w 2418736"/>
              <a:gd name="connsiteY4" fmla="*/ 387650 h 1067552"/>
              <a:gd name="connsiteX5" fmla="*/ 2418736 w 2418736"/>
              <a:gd name="connsiteY5" fmla="*/ 4192 h 106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18736" h="1067552">
                <a:moveTo>
                  <a:pt x="0" y="603960"/>
                </a:moveTo>
                <a:cubicBezTo>
                  <a:pt x="222865" y="342585"/>
                  <a:pt x="445730" y="81211"/>
                  <a:pt x="629265" y="73018"/>
                </a:cubicBezTo>
                <a:cubicBezTo>
                  <a:pt x="812800" y="64825"/>
                  <a:pt x="960284" y="389289"/>
                  <a:pt x="1101213" y="554799"/>
                </a:cubicBezTo>
                <a:cubicBezTo>
                  <a:pt x="1242142" y="720309"/>
                  <a:pt x="1304413" y="1093934"/>
                  <a:pt x="1474839" y="1066076"/>
                </a:cubicBezTo>
                <a:cubicBezTo>
                  <a:pt x="1645265" y="1038218"/>
                  <a:pt x="1966452" y="564631"/>
                  <a:pt x="2123768" y="387650"/>
                </a:cubicBezTo>
                <a:cubicBezTo>
                  <a:pt x="2281084" y="210669"/>
                  <a:pt x="2305665" y="-35137"/>
                  <a:pt x="2418736" y="4192"/>
                </a:cubicBezTo>
              </a:path>
            </a:pathLst>
          </a:cu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accent5"/>
              </a:solidFill>
            </a:endParaRP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07755DC1-E1D1-864F-BB73-C7EA5D22679A}"/>
              </a:ext>
            </a:extLst>
          </p:cNvPr>
          <p:cNvCxnSpPr>
            <a:cxnSpLocks/>
            <a:stCxn id="26" idx="1"/>
            <a:endCxn id="27" idx="1"/>
          </p:cNvCxnSpPr>
          <p:nvPr/>
        </p:nvCxnSpPr>
        <p:spPr>
          <a:xfrm>
            <a:off x="2480034" y="8032702"/>
            <a:ext cx="0" cy="184259"/>
          </a:xfrm>
          <a:prstGeom prst="straightConnector1">
            <a:avLst/>
          </a:prstGeom>
          <a:ln w="22225"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316C7A2-6CBD-994C-830F-92ED683F46E4}"/>
              </a:ext>
            </a:extLst>
          </p:cNvPr>
          <p:cNvCxnSpPr>
            <a:cxnSpLocks/>
          </p:cNvCxnSpPr>
          <p:nvPr/>
        </p:nvCxnSpPr>
        <p:spPr>
          <a:xfrm>
            <a:off x="4269505" y="7968713"/>
            <a:ext cx="0" cy="184259"/>
          </a:xfrm>
          <a:prstGeom prst="straightConnector1">
            <a:avLst/>
          </a:prstGeom>
          <a:ln w="22225"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05BED973-0684-E84C-8954-23E456289EC5}"/>
              </a:ext>
            </a:extLst>
          </p:cNvPr>
          <p:cNvSpPr txBox="1"/>
          <p:nvPr/>
        </p:nvSpPr>
        <p:spPr>
          <a:xfrm>
            <a:off x="4367226" y="7894202"/>
            <a:ext cx="797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solidFill>
                  <a:schemeClr val="bg2"/>
                </a:solidFill>
              </a:rPr>
              <a:t>residuals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4D9D9294-7B5E-5F4D-A760-BD8855AFE657}"/>
              </a:ext>
            </a:extLst>
          </p:cNvPr>
          <p:cNvCxnSpPr>
            <a:cxnSpLocks/>
          </p:cNvCxnSpPr>
          <p:nvPr/>
        </p:nvCxnSpPr>
        <p:spPr>
          <a:xfrm>
            <a:off x="3900795" y="8406248"/>
            <a:ext cx="0" cy="184259"/>
          </a:xfrm>
          <a:prstGeom prst="straightConnector1">
            <a:avLst/>
          </a:prstGeom>
          <a:ln w="22225"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32D19A19-B721-BB42-89B6-2611A48142C6}"/>
              </a:ext>
            </a:extLst>
          </p:cNvPr>
          <p:cNvSpPr txBox="1">
            <a:spLocks/>
          </p:cNvSpPr>
          <p:nvPr/>
        </p:nvSpPr>
        <p:spPr>
          <a:xfrm>
            <a:off x="6309900" y="6647651"/>
            <a:ext cx="4735088" cy="719101"/>
          </a:xfrm>
          <a:prstGeom prst="rect">
            <a:avLst/>
          </a:prstGeom>
          <a:ln w="25400">
            <a:noFill/>
          </a:ln>
        </p:spPr>
        <p:txBody>
          <a:bodyPr vert="horz" lIns="0" tIns="0" rIns="0" bIns="0" rtlCol="0">
            <a:normAutofit/>
          </a:bodyPr>
          <a:lstStyle>
            <a:lvl1pPr marL="457200" indent="-457200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sz="2000" dirty="0">
                <a:solidFill>
                  <a:schemeClr val="accent5"/>
                </a:solidFill>
              </a:rPr>
              <a:t> Problem: </a:t>
            </a:r>
          </a:p>
          <a:p>
            <a:pPr marL="0" indent="0">
              <a:buNone/>
            </a:pPr>
            <a:r>
              <a:rPr lang="en-AU" sz="2000" dirty="0"/>
              <a:t> Required </a:t>
            </a:r>
            <a:r>
              <a:rPr lang="en-AU" sz="2000" dirty="0" err="1"/>
              <a:t>groundtruth</a:t>
            </a:r>
            <a:r>
              <a:rPr lang="en-AU" sz="2000" dirty="0"/>
              <a:t> data for </a:t>
            </a:r>
            <a:r>
              <a:rPr lang="en-AU" sz="2000" b="1" dirty="0"/>
              <a:t>X</a:t>
            </a:r>
            <a:r>
              <a:rPr lang="en-AU" sz="2000" dirty="0"/>
              <a:t> and </a:t>
            </a:r>
            <a:r>
              <a:rPr lang="en-AU" sz="2000" b="1" dirty="0"/>
              <a:t>W</a:t>
            </a:r>
            <a:endParaRPr lang="en-AU" sz="1800" b="1" dirty="0"/>
          </a:p>
          <a:p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04547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3" grpId="0" animBg="1"/>
      <p:bldP spid="9" grpId="0" build="p"/>
      <p:bldP spid="16" grpId="0" animBg="1"/>
      <p:bldP spid="26" grpId="0" animBg="1"/>
      <p:bldP spid="27" grpId="0" animBg="1"/>
      <p:bldP spid="32" grpId="0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435297"/>
            <a:ext cx="12114720" cy="64804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 approach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551882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876145-DCFB-394E-ABDC-C63A1C120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dirty="0"/>
            </a:br>
            <a:r>
              <a:rPr lang="de-DE" sz="2400" dirty="0"/>
              <a:t>General </a:t>
            </a:r>
            <a:r>
              <a:rPr lang="de-DE" sz="2400" dirty="0" err="1"/>
              <a:t>approach</a:t>
            </a:r>
            <a:endParaRPr lang="de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1FCC8C54-2F29-F64E-9589-5D32BFBBDE2B}"/>
                  </a:ext>
                </a:extLst>
              </p:cNvPr>
              <p:cNvSpPr txBox="1"/>
              <p:nvPr/>
            </p:nvSpPr>
            <p:spPr>
              <a:xfrm>
                <a:off x="504000" y="2517693"/>
                <a:ext cx="10561609" cy="7584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000" dirty="0">
                    <a:solidFill>
                      <a:srgbClr val="005C9C"/>
                    </a:solidFill>
                  </a:rPr>
                  <a:t>What we did: </a:t>
                </a:r>
              </a:p>
              <a:p>
                <a:pPr marL="342900" indent="-342900">
                  <a:buAutoNum type="arabicPeriod"/>
                </a:pPr>
                <a:r>
                  <a:rPr lang="en-AU" sz="1800" dirty="0">
                    <a:solidFill>
                      <a:schemeClr val="accent5"/>
                    </a:solidFill>
                  </a:rPr>
                  <a:t>We</a:t>
                </a:r>
                <a:r>
                  <a:rPr lang="en-AU" sz="1800" dirty="0"/>
                  <a:t> generated </a:t>
                </a:r>
                <a:r>
                  <a:rPr lang="en-AU" sz="1800" dirty="0">
                    <a:solidFill>
                      <a:schemeClr val="accent5"/>
                    </a:solidFill>
                  </a:rPr>
                  <a:t>ideal</a:t>
                </a:r>
                <a:r>
                  <a:rPr lang="en-AU" sz="1800" dirty="0"/>
                  <a:t> Input Signals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AU" sz="18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AU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AU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AU" sz="1800" dirty="0"/>
                  <a:t> and a random Mixing Matrix.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𝐖</m:t>
                    </m:r>
                    <m:r>
                      <a:rPr lang="en-AU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AU" sz="18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  <m:sSup>
                      <m:sSupPr>
                        <m:ctrlPr>
                          <a:rPr lang="en-A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a:rPr lang="de-DE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AU" sz="1800" dirty="0"/>
                  <a:t>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 err="1">
                    <a:solidFill>
                      <a:schemeClr val="accent5"/>
                    </a:solidFill>
                  </a:rPr>
                  <a:t>groundtruth</a:t>
                </a:r>
                <a:endParaRPr lang="en-AU" sz="1800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1FCC8C54-2F29-F64E-9589-5D32BFBBDE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517693"/>
                <a:ext cx="10561609" cy="758477"/>
              </a:xfrm>
              <a:prstGeom prst="rect">
                <a:avLst/>
              </a:prstGeom>
              <a:blipFill>
                <a:blip r:embed="rId2"/>
                <a:stretch>
                  <a:fillRect l="-600" t="-5000" b="-28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fik 7">
            <a:extLst>
              <a:ext uri="{FF2B5EF4-FFF2-40B4-BE49-F238E27FC236}">
                <a16:creationId xmlns:a16="http://schemas.microsoft.com/office/drawing/2014/main" id="{8CD26125-748E-5345-A81E-8118968B0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32" y="4295632"/>
            <a:ext cx="2361947" cy="100993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E14D881-E507-BA4C-8ECD-38CFC0EB7C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3672" y="4331422"/>
            <a:ext cx="2361947" cy="99364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15D6751-6CAD-3745-9496-1F6288343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076" y="5912922"/>
            <a:ext cx="2355903" cy="993646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517CA805-017A-C340-845D-F00FCDDAB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03672" y="5889253"/>
            <a:ext cx="2218546" cy="1009935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47AB097C-6A50-5142-8DDA-9AFFF6F3BC37}"/>
              </a:ext>
            </a:extLst>
          </p:cNvPr>
          <p:cNvSpPr txBox="1"/>
          <p:nvPr/>
        </p:nvSpPr>
        <p:spPr>
          <a:xfrm>
            <a:off x="504000" y="7127441"/>
            <a:ext cx="276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endParaRPr lang="en-AU" sz="16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ECG Signal:  2Hz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Sinus:           5Hz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Rectangle:    10Hz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4EAB072-8105-4047-9A24-BB81F8C51FBC}"/>
              </a:ext>
            </a:extLst>
          </p:cNvPr>
          <p:cNvSpPr txBox="1"/>
          <p:nvPr/>
        </p:nvSpPr>
        <p:spPr>
          <a:xfrm>
            <a:off x="3284691" y="7127441"/>
            <a:ext cx="2918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6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Sawtooth:     25Hz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fs: 1000Hz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Normalized to [-1,1]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15F9A2F6-E4FF-014A-A234-2EB79D648427}"/>
                  </a:ext>
                </a:extLst>
              </p:cNvPr>
              <p:cNvSpPr txBox="1"/>
              <p:nvPr/>
            </p:nvSpPr>
            <p:spPr>
              <a:xfrm>
                <a:off x="8397404" y="5077675"/>
                <a:ext cx="3912093" cy="103464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sz="1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AU" sz="18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.11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0.34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0.77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0.24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0.41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0.91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0.63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0.49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0.99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0.56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0.23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0.33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0.38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0.45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0.03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0.23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AU" sz="1800" dirty="0"/>
              </a:p>
            </p:txBody>
          </p:sp>
        </mc:Choice>
        <mc:Fallback xmlns="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15F9A2F6-E4FF-014A-A234-2EB79D6484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404" y="5077675"/>
                <a:ext cx="3912093" cy="1034642"/>
              </a:xfrm>
              <a:prstGeom prst="rect">
                <a:avLst/>
              </a:prstGeom>
              <a:blipFill>
                <a:blip r:embed="rId7"/>
                <a:stretch>
                  <a:fillRect b="-722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4AB4552C-5F72-B74F-803B-3CEB4E2C7807}"/>
                  </a:ext>
                </a:extLst>
              </p:cNvPr>
              <p:cNvSpPr txBox="1"/>
              <p:nvPr/>
            </p:nvSpPr>
            <p:spPr>
              <a:xfrm>
                <a:off x="8392859" y="7325238"/>
                <a:ext cx="2918599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:0.5−3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b="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:3−8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:8−12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:12−38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dirty="0"/>
              </a:p>
            </p:txBody>
          </p:sp>
        </mc:Choice>
        <mc:Fallback xmlns="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4AB4552C-5F72-B74F-803B-3CEB4E2C78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2859" y="7325238"/>
                <a:ext cx="2918599" cy="1077218"/>
              </a:xfrm>
              <a:prstGeom prst="rect">
                <a:avLst/>
              </a:prstGeom>
              <a:blipFill>
                <a:blip r:embed="rId8"/>
                <a:stretch>
                  <a:fillRect l="-433" b="-465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hteck 2">
            <a:extLst>
              <a:ext uri="{FF2B5EF4-FFF2-40B4-BE49-F238E27FC236}">
                <a16:creationId xmlns:a16="http://schemas.microsoft.com/office/drawing/2014/main" id="{D07809B9-DCBA-524B-8D46-418B822F8F74}"/>
              </a:ext>
            </a:extLst>
          </p:cNvPr>
          <p:cNvSpPr/>
          <p:nvPr/>
        </p:nvSpPr>
        <p:spPr>
          <a:xfrm>
            <a:off x="504000" y="3511892"/>
            <a:ext cx="40607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000" dirty="0">
                <a:solidFill>
                  <a:srgbClr val="005C9C"/>
                </a:solidFill>
              </a:rPr>
              <a:t>From us defined Standard Signals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6E1EC6A-81DF-D546-82C6-6B488772309A}"/>
              </a:ext>
            </a:extLst>
          </p:cNvPr>
          <p:cNvSpPr/>
          <p:nvPr/>
        </p:nvSpPr>
        <p:spPr>
          <a:xfrm>
            <a:off x="8236875" y="6617352"/>
            <a:ext cx="3507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>
                <a:solidFill>
                  <a:srgbClr val="005C9C"/>
                </a:solidFill>
              </a:rPr>
              <a:t>Frequencies  of Brainwaves </a:t>
            </a:r>
          </a:p>
          <a:p>
            <a:r>
              <a:rPr lang="en-AU" sz="2000" dirty="0"/>
              <a:t>[Koudelková2018] </a:t>
            </a:r>
            <a:r>
              <a:rPr lang="en-AU" sz="2000" dirty="0">
                <a:solidFill>
                  <a:srgbClr val="005C9C"/>
                </a:solidFill>
              </a:rPr>
              <a:t>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3A5AABB1-25E5-E941-B891-8935D26BB9C2}"/>
                  </a:ext>
                </a:extLst>
              </p:cNvPr>
              <p:cNvSpPr/>
              <p:nvPr/>
            </p:nvSpPr>
            <p:spPr>
              <a:xfrm>
                <a:off x="8236875" y="5436491"/>
                <a:ext cx="60785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dirty="0"/>
                  <a:t> =</a:t>
                </a:r>
              </a:p>
            </p:txBody>
          </p:sp>
        </mc:Choice>
        <mc:Fallback xmlns="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3A5AABB1-25E5-E941-B891-8935D26BB9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6875" y="5436491"/>
                <a:ext cx="607859" cy="369332"/>
              </a:xfrm>
              <a:prstGeom prst="rect">
                <a:avLst/>
              </a:prstGeom>
              <a:blipFill>
                <a:blip r:embed="rId9"/>
                <a:stretch>
                  <a:fillRect t="-10345" r="-6122" b="-3103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BBAE444D-1364-A945-9BC3-3D62B006083B}"/>
                  </a:ext>
                </a:extLst>
              </p:cNvPr>
              <p:cNvSpPr/>
              <p:nvPr/>
            </p:nvSpPr>
            <p:spPr>
              <a:xfrm>
                <a:off x="8236875" y="3535956"/>
                <a:ext cx="350769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AU" sz="2000" dirty="0" err="1">
                    <a:solidFill>
                      <a:srgbClr val="005C9C"/>
                    </a:solidFill>
                  </a:rPr>
                  <a:t>Groundtruth</a:t>
                </a:r>
                <a:r>
                  <a:rPr lang="en-AU" sz="2000" dirty="0">
                    <a:solidFill>
                      <a:srgbClr val="005C9C"/>
                    </a:solidFill>
                  </a:rPr>
                  <a:t> mixing matrix </a:t>
                </a:r>
                <a14:m>
                  <m:oMath xmlns:m="http://schemas.openxmlformats.org/officeDocument/2006/math">
                    <m:r>
                      <a:rPr lang="de-DE" sz="200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𝐖</m:t>
                    </m:r>
                    <m:r>
                      <a:rPr lang="en-AU" sz="200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000" dirty="0">
                  <a:solidFill>
                    <a:srgbClr val="005C9C"/>
                  </a:solidFill>
                </a:endParaRPr>
              </a:p>
            </p:txBody>
          </p:sp>
        </mc:Choice>
        <mc:Fallback xmlns="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BBAE444D-1364-A945-9BC3-3D62B00608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6875" y="3535956"/>
                <a:ext cx="3507692" cy="400110"/>
              </a:xfrm>
              <a:prstGeom prst="rect">
                <a:avLst/>
              </a:prstGeom>
              <a:blipFill>
                <a:blip r:embed="rId10"/>
                <a:stretch>
                  <a:fillRect l="-1805" t="-6061" b="-2424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7735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sz="3200" dirty="0"/>
            </a:br>
            <a:r>
              <a:rPr lang="de-DE" sz="2400" dirty="0"/>
              <a:t>Monte Carlo Flow Chart  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11FC51EA-1FD9-6245-A7F9-2F4D24877B8D}"/>
              </a:ext>
            </a:extLst>
          </p:cNvPr>
          <p:cNvSpPr/>
          <p:nvPr/>
        </p:nvSpPr>
        <p:spPr>
          <a:xfrm>
            <a:off x="1966113" y="2404356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 Signals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E281AA00-F1DA-D449-AE8C-935C10FF0E72}"/>
              </a:ext>
            </a:extLst>
          </p:cNvPr>
          <p:cNvSpPr/>
          <p:nvPr/>
        </p:nvSpPr>
        <p:spPr>
          <a:xfrm>
            <a:off x="1966113" y="3414852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Mix Signals</a:t>
            </a:r>
          </a:p>
        </p:txBody>
      </p:sp>
      <p:sp>
        <p:nvSpPr>
          <p:cNvPr id="8" name="Abgerundetes Rechteck 7">
            <a:extLst>
              <a:ext uri="{FF2B5EF4-FFF2-40B4-BE49-F238E27FC236}">
                <a16:creationId xmlns:a16="http://schemas.microsoft.com/office/drawing/2014/main" id="{0384DCF4-FA0B-0941-8127-149B47FBFAD4}"/>
              </a:ext>
            </a:extLst>
          </p:cNvPr>
          <p:cNvSpPr/>
          <p:nvPr/>
        </p:nvSpPr>
        <p:spPr>
          <a:xfrm>
            <a:off x="1219876" y="4425348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Contaminate Signals</a:t>
            </a:r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4D122F37-F074-4B46-8C74-51B2E88BAB6F}"/>
              </a:ext>
            </a:extLst>
          </p:cNvPr>
          <p:cNvSpPr/>
          <p:nvPr/>
        </p:nvSpPr>
        <p:spPr>
          <a:xfrm>
            <a:off x="1219876" y="5435844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Whitening</a:t>
            </a:r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291083D4-D3B0-3A4F-8567-4ED496986565}"/>
              </a:ext>
            </a:extLst>
          </p:cNvPr>
          <p:cNvSpPr/>
          <p:nvPr/>
        </p:nvSpPr>
        <p:spPr>
          <a:xfrm>
            <a:off x="1219876" y="6446340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ICA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FA98A44-6891-5944-84CF-DB31D4B4290C}"/>
              </a:ext>
            </a:extLst>
          </p:cNvPr>
          <p:cNvSpPr/>
          <p:nvPr/>
        </p:nvSpPr>
        <p:spPr>
          <a:xfrm>
            <a:off x="1219876" y="7456836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Evaluate on Metrics</a:t>
            </a:r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8034E9A4-A135-F04F-857D-A19D836152DB}"/>
              </a:ext>
            </a:extLst>
          </p:cNvPr>
          <p:cNvSpPr/>
          <p:nvPr/>
        </p:nvSpPr>
        <p:spPr>
          <a:xfrm>
            <a:off x="1219875" y="8467333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Empirical Data Analyses</a:t>
            </a:r>
          </a:p>
        </p:txBody>
      </p:sp>
      <p:cxnSp>
        <p:nvCxnSpPr>
          <p:cNvPr id="14" name="Gewinkelte Verbindung 13">
            <a:extLst>
              <a:ext uri="{FF2B5EF4-FFF2-40B4-BE49-F238E27FC236}">
                <a16:creationId xmlns:a16="http://schemas.microsoft.com/office/drawing/2014/main" id="{1B4DC408-0B27-A147-B9CC-D35A2BB3CCB1}"/>
              </a:ext>
            </a:extLst>
          </p:cNvPr>
          <p:cNvCxnSpPr>
            <a:cxnSpLocks/>
            <a:stCxn id="11" idx="1"/>
            <a:endCxn id="7" idx="1"/>
          </p:cNvCxnSpPr>
          <p:nvPr/>
        </p:nvCxnSpPr>
        <p:spPr>
          <a:xfrm rot="10800000" flipH="1">
            <a:off x="1219875" y="3639066"/>
            <a:ext cx="746237" cy="4041984"/>
          </a:xfrm>
          <a:prstGeom prst="bentConnector3">
            <a:avLst>
              <a:gd name="adj1" fmla="val -90477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DA7B12C-28D9-E04D-BB5B-AEA4EBFCBBE2}"/>
              </a:ext>
            </a:extLst>
          </p:cNvPr>
          <p:cNvSpPr txBox="1"/>
          <p:nvPr/>
        </p:nvSpPr>
        <p:spPr>
          <a:xfrm>
            <a:off x="0" y="3175857"/>
            <a:ext cx="1353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Runs = 1000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58753A6-E28A-8847-B1D7-4876A67EB924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2949170" y="2852783"/>
            <a:ext cx="0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63F43EE-7F5D-424E-87EA-1E2B58C17C31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2949168" y="3863279"/>
            <a:ext cx="2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8B8D923-72D9-C048-A0CE-6D7164A52CF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2949168" y="4873775"/>
            <a:ext cx="0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A300B54B-AD55-9D41-AFC1-D42ED51240C9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2949168" y="5884271"/>
            <a:ext cx="0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54E8E63C-05E1-8F46-B87C-A210D5F608F8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2949167" y="7905263"/>
            <a:ext cx="1" cy="5620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DF2C1695-66B4-8243-921D-7C2168D6A293}"/>
              </a:ext>
            </a:extLst>
          </p:cNvPr>
          <p:cNvSpPr txBox="1"/>
          <p:nvPr/>
        </p:nvSpPr>
        <p:spPr>
          <a:xfrm>
            <a:off x="5705458" y="2404356"/>
            <a:ext cx="399981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AU" sz="1800" dirty="0"/>
              <a:t>Standard input signals</a:t>
            </a:r>
          </a:p>
          <a:p>
            <a:pPr marL="285750" indent="-285750">
              <a:buClr>
                <a:schemeClr val="tx2"/>
              </a:buClr>
              <a:buFont typeface="Systemschrift Normal"/>
              <a:buChar char="►"/>
            </a:pPr>
            <a:r>
              <a:rPr lang="en-AU" sz="1800" dirty="0"/>
              <a:t> ECG, Sinus, Rectangle, Sawtooth</a:t>
            </a:r>
          </a:p>
        </p:txBody>
      </p:sp>
      <p:cxnSp>
        <p:nvCxnSpPr>
          <p:cNvPr id="46" name="Gewinkelte Verbindung 45">
            <a:extLst>
              <a:ext uri="{FF2B5EF4-FFF2-40B4-BE49-F238E27FC236}">
                <a16:creationId xmlns:a16="http://schemas.microsoft.com/office/drawing/2014/main" id="{D27A7A94-E95C-CA4F-9FFB-B8C4CE283EF6}"/>
              </a:ext>
            </a:extLst>
          </p:cNvPr>
          <p:cNvCxnSpPr>
            <a:cxnSpLocks/>
          </p:cNvCxnSpPr>
          <p:nvPr/>
        </p:nvCxnSpPr>
        <p:spPr>
          <a:xfrm rot="5400000">
            <a:off x="2474952" y="6987873"/>
            <a:ext cx="564808" cy="373118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Gewinkelte Verbindung 65">
            <a:extLst>
              <a:ext uri="{FF2B5EF4-FFF2-40B4-BE49-F238E27FC236}">
                <a16:creationId xmlns:a16="http://schemas.microsoft.com/office/drawing/2014/main" id="{B96FB0E7-31E8-9C4F-8754-7BB7A41AD36C}"/>
              </a:ext>
            </a:extLst>
          </p:cNvPr>
          <p:cNvCxnSpPr>
            <a:cxnSpLocks/>
          </p:cNvCxnSpPr>
          <p:nvPr/>
        </p:nvCxnSpPr>
        <p:spPr>
          <a:xfrm rot="16200000" flipH="1">
            <a:off x="2875418" y="6960522"/>
            <a:ext cx="564809" cy="427817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feld 66">
            <a:extLst>
              <a:ext uri="{FF2B5EF4-FFF2-40B4-BE49-F238E27FC236}">
                <a16:creationId xmlns:a16="http://schemas.microsoft.com/office/drawing/2014/main" id="{A180402E-41EA-994C-BE97-308E4EB89DF8}"/>
              </a:ext>
            </a:extLst>
          </p:cNvPr>
          <p:cNvSpPr txBox="1"/>
          <p:nvPr/>
        </p:nvSpPr>
        <p:spPr>
          <a:xfrm>
            <a:off x="5711755" y="4424065"/>
            <a:ext cx="7002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3. Contaminate signals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Add single or patchy Outlier (100std) and/or white noise (40dB)</a:t>
            </a:r>
          </a:p>
          <a:p>
            <a:endParaRPr lang="en-AU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4091886F-BBB6-8849-BCB4-6BB3B246CDB3}"/>
                  </a:ext>
                </a:extLst>
              </p:cNvPr>
              <p:cNvSpPr txBox="1"/>
              <p:nvPr/>
            </p:nvSpPr>
            <p:spPr>
              <a:xfrm>
                <a:off x="5705458" y="3345134"/>
                <a:ext cx="4798108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800" dirty="0"/>
                  <a:t>2. Mix Signals with mixing matrix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(random)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𝐖</m:t>
                    </m:r>
                    <m:r>
                      <a:rPr lang="en-AU" sz="18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∈ </m:t>
                    </m:r>
                    <m:sSup>
                      <m:sSupPr>
                        <m:ctrlPr>
                          <a:rPr lang="en-A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en-AU" sz="1800" dirty="0"/>
              </a:p>
            </p:txBody>
          </p:sp>
        </mc:Choice>
        <mc:Fallback xmlns=""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4091886F-BBB6-8849-BCB4-6BB3B246CD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5458" y="3345134"/>
                <a:ext cx="4798108" cy="646331"/>
              </a:xfrm>
              <a:prstGeom prst="rect">
                <a:avLst/>
              </a:prstGeom>
              <a:blipFill>
                <a:blip r:embed="rId2"/>
                <a:stretch>
                  <a:fillRect l="-1055" t="-3846" b="-1153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feld 40">
            <a:extLst>
              <a:ext uri="{FF2B5EF4-FFF2-40B4-BE49-F238E27FC236}">
                <a16:creationId xmlns:a16="http://schemas.microsoft.com/office/drawing/2014/main" id="{9382F155-097F-A943-B008-68F2F19D93D8}"/>
              </a:ext>
            </a:extLst>
          </p:cNvPr>
          <p:cNvSpPr txBox="1"/>
          <p:nvPr/>
        </p:nvSpPr>
        <p:spPr>
          <a:xfrm>
            <a:off x="5711754" y="5299819"/>
            <a:ext cx="7002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4. Whitening process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Decorrelate Signals: meaning that the sample covariance matrix is diagonal and that all the diagonal elements are equal. 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1AA74042-130F-E34F-B959-AFBD3A8F17C3}"/>
              </a:ext>
            </a:extLst>
          </p:cNvPr>
          <p:cNvSpPr txBox="1"/>
          <p:nvPr/>
        </p:nvSpPr>
        <p:spPr>
          <a:xfrm>
            <a:off x="5711755" y="6446340"/>
            <a:ext cx="6749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5. Perform ICA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4 Algos: JADE, RADICAL, </a:t>
            </a:r>
            <a:r>
              <a:rPr lang="en-AU" sz="1800" dirty="0" err="1"/>
              <a:t>CoroICA</a:t>
            </a:r>
            <a:r>
              <a:rPr lang="en-AU" sz="1800" dirty="0">
                <a:solidFill>
                  <a:schemeClr val="accent5"/>
                </a:solidFill>
              </a:rPr>
              <a:t>, </a:t>
            </a:r>
            <a:r>
              <a:rPr lang="en-AU" sz="1800" dirty="0" err="1">
                <a:solidFill>
                  <a:schemeClr val="accent5"/>
                </a:solidFill>
              </a:rPr>
              <a:t>PowerICA</a:t>
            </a:r>
            <a:endParaRPr lang="en-AU" sz="1800" dirty="0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hteck 60">
                <a:extLst>
                  <a:ext uri="{FF2B5EF4-FFF2-40B4-BE49-F238E27FC236}">
                    <a16:creationId xmlns:a16="http://schemas.microsoft.com/office/drawing/2014/main" id="{0723BB40-9438-F147-AFD4-5407A8B7E188}"/>
                  </a:ext>
                </a:extLst>
              </p:cNvPr>
              <p:cNvSpPr/>
              <p:nvPr/>
            </p:nvSpPr>
            <p:spPr>
              <a:xfrm>
                <a:off x="2238562" y="7067841"/>
                <a:ext cx="413895" cy="4084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0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000" b="1" i="0" smtClean="0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</m:acc>
                    </m:oMath>
                  </m:oMathPara>
                </a14:m>
                <a:endParaRPr lang="en-AU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61" name="Rechteck 60">
                <a:extLst>
                  <a:ext uri="{FF2B5EF4-FFF2-40B4-BE49-F238E27FC236}">
                    <a16:creationId xmlns:a16="http://schemas.microsoft.com/office/drawing/2014/main" id="{0723BB40-9438-F147-AFD4-5407A8B7E1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8562" y="7067841"/>
                <a:ext cx="413895" cy="4084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Textfeld 62">
            <a:extLst>
              <a:ext uri="{FF2B5EF4-FFF2-40B4-BE49-F238E27FC236}">
                <a16:creationId xmlns:a16="http://schemas.microsoft.com/office/drawing/2014/main" id="{37CA1FAE-3BD1-8C4E-B85F-714CB11ADBD3}"/>
              </a:ext>
            </a:extLst>
          </p:cNvPr>
          <p:cNvSpPr txBox="1"/>
          <p:nvPr/>
        </p:nvSpPr>
        <p:spPr>
          <a:xfrm>
            <a:off x="5711755" y="7357883"/>
            <a:ext cx="6749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6. Evaluate single run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Minimum Distance, MSE</a:t>
            </a:r>
            <a:endParaRPr lang="en-AU" sz="1800" dirty="0">
              <a:solidFill>
                <a:schemeClr val="accent5"/>
              </a:solidFill>
            </a:endParaRP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6D597464-4540-7940-AC52-D559CAB67877}"/>
              </a:ext>
            </a:extLst>
          </p:cNvPr>
          <p:cNvSpPr txBox="1"/>
          <p:nvPr/>
        </p:nvSpPr>
        <p:spPr>
          <a:xfrm>
            <a:off x="5705458" y="8269426"/>
            <a:ext cx="3294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7. Evaluate ICA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Get 1000 MDs and MSEs.  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A630EBC9-6DF5-D145-946C-1D76CBBC418F}"/>
              </a:ext>
            </a:extLst>
          </p:cNvPr>
          <p:cNvSpPr txBox="1"/>
          <p:nvPr/>
        </p:nvSpPr>
        <p:spPr>
          <a:xfrm>
            <a:off x="9167330" y="8546425"/>
            <a:ext cx="3294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 err="1">
                <a:solidFill>
                  <a:schemeClr val="accent5"/>
                </a:solidFill>
              </a:rPr>
              <a:t>BoxPlot</a:t>
            </a:r>
            <a:endParaRPr lang="en-AU" sz="1800" dirty="0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EBBE173F-A89F-B14C-8709-A45DD29CC586}"/>
                  </a:ext>
                </a:extLst>
              </p:cNvPr>
              <p:cNvSpPr/>
              <p:nvPr/>
            </p:nvSpPr>
            <p:spPr>
              <a:xfrm>
                <a:off x="3381509" y="7068097"/>
                <a:ext cx="506869" cy="40818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000" b="1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000" b="1" i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</m:acc>
                    </m:oMath>
                  </m:oMathPara>
                </a14:m>
                <a:endParaRPr lang="en-AU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EBBE173F-A89F-B14C-8709-A45DD29CC5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1509" y="7068097"/>
                <a:ext cx="506869" cy="40818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7370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37" grpId="0" animBg="1"/>
      <p:bldP spid="41" grpId="0"/>
      <p:bldP spid="42" grpId="0"/>
      <p:bldP spid="63" grpId="0"/>
      <p:bldP spid="64" grpId="0"/>
      <p:bldP spid="6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4A8E4C87-49C3-A449-B32C-81CD43B98D54}"/>
              </a:ext>
            </a:extLst>
          </p:cNvPr>
          <p:cNvSpPr/>
          <p:nvPr/>
        </p:nvSpPr>
        <p:spPr>
          <a:xfrm>
            <a:off x="6707786" y="5639202"/>
            <a:ext cx="535225" cy="529245"/>
          </a:xfrm>
          <a:prstGeom prst="ellips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5FA0C3B-ABA6-9F46-9C82-407D5B5B0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200" dirty="0"/>
              <a:t>Experiment Design</a:t>
            </a:r>
            <a:br>
              <a:rPr lang="en-AU" dirty="0"/>
            </a:br>
            <a:r>
              <a:rPr lang="en-AU" sz="2400" dirty="0"/>
              <a:t>Definition of test characteristics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0FACB2C-5E3F-2146-B869-1085B30EFA7F}"/>
              </a:ext>
            </a:extLst>
          </p:cNvPr>
          <p:cNvSpPr txBox="1"/>
          <p:nvPr/>
        </p:nvSpPr>
        <p:spPr>
          <a:xfrm>
            <a:off x="504000" y="2146926"/>
            <a:ext cx="11660992" cy="98488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2000" dirty="0"/>
              <a:t>1.) Focus on </a:t>
            </a:r>
            <a:r>
              <a:rPr lang="en-AU" sz="2000" dirty="0">
                <a:solidFill>
                  <a:schemeClr val="accent5"/>
                </a:solidFill>
              </a:rPr>
              <a:t>Sample Size</a:t>
            </a:r>
          </a:p>
          <a:p>
            <a:endParaRPr lang="en-AU" sz="2000" dirty="0">
              <a:solidFill>
                <a:schemeClr val="accent5"/>
              </a:solidFill>
            </a:endParaRPr>
          </a:p>
          <a:p>
            <a:pPr>
              <a:buClr>
                <a:srgbClr val="005C9C"/>
              </a:buClr>
            </a:pPr>
            <a:r>
              <a:rPr lang="en-AU" sz="1800" dirty="0"/>
              <a:t> Initialize standard signals with different Sample Sizes: 1000, 2500, 5000, 10000, 15000 evaluate on 1000runs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1F523BF-FD69-1845-A255-4002FE082E38}"/>
              </a:ext>
            </a:extLst>
          </p:cNvPr>
          <p:cNvSpPr txBox="1"/>
          <p:nvPr/>
        </p:nvSpPr>
        <p:spPr>
          <a:xfrm>
            <a:off x="503287" y="5681041"/>
            <a:ext cx="6167329" cy="98488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2000" dirty="0"/>
              <a:t>2.) Focus on </a:t>
            </a:r>
            <a:r>
              <a:rPr lang="en-AU" sz="2000" dirty="0">
                <a:solidFill>
                  <a:schemeClr val="accent5"/>
                </a:solidFill>
              </a:rPr>
              <a:t>amount of noise – Breakdown Analyses</a:t>
            </a:r>
          </a:p>
          <a:p>
            <a:endParaRPr lang="en-AU" sz="2000" dirty="0">
              <a:solidFill>
                <a:schemeClr val="accent5"/>
              </a:solidFill>
            </a:endParaRPr>
          </a:p>
          <a:p>
            <a:pPr>
              <a:buClr>
                <a:schemeClr val="tx2"/>
              </a:buClr>
            </a:pPr>
            <a:r>
              <a:rPr lang="en-AU" sz="1800" dirty="0"/>
              <a:t>Initialize standard signals with fix Sample Size of 10000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0B2570A-2179-CF4C-B849-E790476032EA}"/>
              </a:ext>
            </a:extLst>
          </p:cNvPr>
          <p:cNvGrpSpPr/>
          <p:nvPr/>
        </p:nvGrpSpPr>
        <p:grpSpPr>
          <a:xfrm>
            <a:off x="3686154" y="2110005"/>
            <a:ext cx="515733" cy="516258"/>
            <a:chOff x="659924" y="3293810"/>
            <a:chExt cx="515733" cy="516258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F8A672A-AC44-7F44-8783-4A64C1554A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659924" y="3293810"/>
              <a:ext cx="515733" cy="5162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C266F828-67CA-694C-982E-5BC4F9C1D6BD}"/>
                </a:ext>
              </a:extLst>
            </p:cNvPr>
            <p:cNvSpPr txBox="1"/>
            <p:nvPr/>
          </p:nvSpPr>
          <p:spPr>
            <a:xfrm>
              <a:off x="770833" y="3413439"/>
              <a:ext cx="2939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bg1"/>
                  </a:solidFill>
                </a:rPr>
                <a:t>N</a:t>
              </a:r>
            </a:p>
          </p:txBody>
        </p:sp>
      </p:grpSp>
      <p:sp>
        <p:nvSpPr>
          <p:cNvPr id="20" name="Abgerundetes Rechteck">
            <a:extLst>
              <a:ext uri="{FF2B5EF4-FFF2-40B4-BE49-F238E27FC236}">
                <a16:creationId xmlns:a16="http://schemas.microsoft.com/office/drawing/2014/main" id="{13FACBDC-3C33-434D-8363-8F54503A160C}"/>
              </a:ext>
            </a:extLst>
          </p:cNvPr>
          <p:cNvSpPr/>
          <p:nvPr/>
        </p:nvSpPr>
        <p:spPr>
          <a:xfrm>
            <a:off x="667668" y="3322298"/>
            <a:ext cx="4720244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</a:t>
            </a:r>
            <a:r>
              <a:rPr lang="en-AU" sz="1800" dirty="0"/>
              <a:t>: No Noise, No Outlier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0E5FAD4C-1207-F04C-A05D-4FBC29E05243}"/>
              </a:ext>
            </a:extLst>
          </p:cNvPr>
          <p:cNvGrpSpPr/>
          <p:nvPr/>
        </p:nvGrpSpPr>
        <p:grpSpPr>
          <a:xfrm>
            <a:off x="3983496" y="3540606"/>
            <a:ext cx="580222" cy="321914"/>
            <a:chOff x="6721755" y="6393106"/>
            <a:chExt cx="2316488" cy="860867"/>
          </a:xfrm>
        </p:grpSpPr>
        <p:pic>
          <p:nvPicPr>
            <p:cNvPr id="22" name="Picture 12">
              <a:extLst>
                <a:ext uri="{FF2B5EF4-FFF2-40B4-BE49-F238E27FC236}">
                  <a16:creationId xmlns:a16="http://schemas.microsoft.com/office/drawing/2014/main" id="{9CB0C8C9-3808-7E44-85AF-F0E2242370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23" name="Straight Arrow Connector 14">
              <a:extLst>
                <a:ext uri="{FF2B5EF4-FFF2-40B4-BE49-F238E27FC236}">
                  <a16:creationId xmlns:a16="http://schemas.microsoft.com/office/drawing/2014/main" id="{27C23187-6344-1E4D-8E95-9AAB8C5992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17">
              <a:extLst>
                <a:ext uri="{FF2B5EF4-FFF2-40B4-BE49-F238E27FC236}">
                  <a16:creationId xmlns:a16="http://schemas.microsoft.com/office/drawing/2014/main" id="{AC58D483-2382-6544-A099-2EBC227C354A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CEE3EEF1-3208-C342-9AA5-984C03B0F91D}"/>
              </a:ext>
            </a:extLst>
          </p:cNvPr>
          <p:cNvGrpSpPr/>
          <p:nvPr/>
        </p:nvGrpSpPr>
        <p:grpSpPr>
          <a:xfrm>
            <a:off x="4667102" y="3443439"/>
            <a:ext cx="515732" cy="516248"/>
            <a:chOff x="10831401" y="5109092"/>
            <a:chExt cx="584358" cy="577438"/>
          </a:xfrm>
        </p:grpSpPr>
        <p:cxnSp>
          <p:nvCxnSpPr>
            <p:cNvPr id="26" name="Straight Connector 32">
              <a:extLst>
                <a:ext uri="{FF2B5EF4-FFF2-40B4-BE49-F238E27FC236}">
                  <a16:creationId xmlns:a16="http://schemas.microsoft.com/office/drawing/2014/main" id="{B004DE36-CADA-984B-9A9D-C7CB42C57C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36">
              <a:extLst>
                <a:ext uri="{FF2B5EF4-FFF2-40B4-BE49-F238E27FC236}">
                  <a16:creationId xmlns:a16="http://schemas.microsoft.com/office/drawing/2014/main" id="{93766CDC-4AE8-E346-8E6D-B2990C5121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1AC897B-DEAB-6646-A7C0-4EDCCDA3BAA8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29" name="Straight Connector 54">
              <a:extLst>
                <a:ext uri="{FF2B5EF4-FFF2-40B4-BE49-F238E27FC236}">
                  <a16:creationId xmlns:a16="http://schemas.microsoft.com/office/drawing/2014/main" id="{2AA0B480-FF09-9C4F-8550-1B86A6B5B6A4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Kreuz 29">
            <a:extLst>
              <a:ext uri="{FF2B5EF4-FFF2-40B4-BE49-F238E27FC236}">
                <a16:creationId xmlns:a16="http://schemas.microsoft.com/office/drawing/2014/main" id="{6568197C-7D51-BD48-A570-D5926EE91899}"/>
              </a:ext>
            </a:extLst>
          </p:cNvPr>
          <p:cNvSpPr>
            <a:spLocks noChangeAspect="1"/>
          </p:cNvSpPr>
          <p:nvPr/>
        </p:nvSpPr>
        <p:spPr>
          <a:xfrm rot="2700000">
            <a:off x="4015546" y="3389234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1" name="Kreuz 30">
            <a:extLst>
              <a:ext uri="{FF2B5EF4-FFF2-40B4-BE49-F238E27FC236}">
                <a16:creationId xmlns:a16="http://schemas.microsoft.com/office/drawing/2014/main" id="{E356BB9D-B3E5-FF40-A464-06F46CDCDC6F}"/>
              </a:ext>
            </a:extLst>
          </p:cNvPr>
          <p:cNvSpPr>
            <a:spLocks noChangeAspect="1"/>
          </p:cNvSpPr>
          <p:nvPr/>
        </p:nvSpPr>
        <p:spPr>
          <a:xfrm rot="2700000">
            <a:off x="4651895" y="3399685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2" name="Abgerundetes Rechteck">
            <a:extLst>
              <a:ext uri="{FF2B5EF4-FFF2-40B4-BE49-F238E27FC236}">
                <a16:creationId xmlns:a16="http://schemas.microsoft.com/office/drawing/2014/main" id="{5B1478F0-794C-5F4E-A596-A7C0F811EDEA}"/>
              </a:ext>
            </a:extLst>
          </p:cNvPr>
          <p:cNvSpPr/>
          <p:nvPr/>
        </p:nvSpPr>
        <p:spPr>
          <a:xfrm>
            <a:off x="667668" y="4309837"/>
            <a:ext cx="4720244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III</a:t>
            </a:r>
            <a:r>
              <a:rPr lang="en-AU" sz="1800" dirty="0"/>
              <a:t>: No Noise, </a:t>
            </a:r>
          </a:p>
          <a:p>
            <a:pPr>
              <a:buClr>
                <a:srgbClr val="005C9C"/>
              </a:buClr>
            </a:pPr>
            <a:r>
              <a:rPr lang="en-AU" sz="1800" dirty="0"/>
              <a:t>              0.1% Outlier(std = 100)</a:t>
            </a:r>
          </a:p>
        </p:txBody>
      </p: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CD725A3-E6D8-F442-BC07-775F091DBB86}"/>
              </a:ext>
            </a:extLst>
          </p:cNvPr>
          <p:cNvGrpSpPr/>
          <p:nvPr/>
        </p:nvGrpSpPr>
        <p:grpSpPr>
          <a:xfrm>
            <a:off x="4000930" y="4515814"/>
            <a:ext cx="580222" cy="321914"/>
            <a:chOff x="6721755" y="6393106"/>
            <a:chExt cx="2316488" cy="860867"/>
          </a:xfrm>
        </p:grpSpPr>
        <p:pic>
          <p:nvPicPr>
            <p:cNvPr id="34" name="Picture 12">
              <a:extLst>
                <a:ext uri="{FF2B5EF4-FFF2-40B4-BE49-F238E27FC236}">
                  <a16:creationId xmlns:a16="http://schemas.microsoft.com/office/drawing/2014/main" id="{15B3F343-B000-0746-851D-3D7512786B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35" name="Straight Arrow Connector 14">
              <a:extLst>
                <a:ext uri="{FF2B5EF4-FFF2-40B4-BE49-F238E27FC236}">
                  <a16:creationId xmlns:a16="http://schemas.microsoft.com/office/drawing/2014/main" id="{405C933D-A96B-3A42-8748-AAB1CF052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17">
              <a:extLst>
                <a:ext uri="{FF2B5EF4-FFF2-40B4-BE49-F238E27FC236}">
                  <a16:creationId xmlns:a16="http://schemas.microsoft.com/office/drawing/2014/main" id="{6DDD0239-C063-B94D-B7B8-FBBCA7C4F44F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52399CCB-4D43-7349-B8C2-F49F29E72FD7}"/>
              </a:ext>
            </a:extLst>
          </p:cNvPr>
          <p:cNvGrpSpPr/>
          <p:nvPr/>
        </p:nvGrpSpPr>
        <p:grpSpPr>
          <a:xfrm>
            <a:off x="4684536" y="4418647"/>
            <a:ext cx="515732" cy="516248"/>
            <a:chOff x="10831401" y="5109092"/>
            <a:chExt cx="584358" cy="577438"/>
          </a:xfrm>
        </p:grpSpPr>
        <p:cxnSp>
          <p:nvCxnSpPr>
            <p:cNvPr id="38" name="Straight Connector 32">
              <a:extLst>
                <a:ext uri="{FF2B5EF4-FFF2-40B4-BE49-F238E27FC236}">
                  <a16:creationId xmlns:a16="http://schemas.microsoft.com/office/drawing/2014/main" id="{D7D43C49-90AC-C84A-90EE-889981F03D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9" name="Picture 36">
              <a:extLst>
                <a:ext uri="{FF2B5EF4-FFF2-40B4-BE49-F238E27FC236}">
                  <a16:creationId xmlns:a16="http://schemas.microsoft.com/office/drawing/2014/main" id="{BB6CB916-F735-B043-9B36-5D62F80225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E006F8D-45EC-124D-B9B5-245941645F5E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41" name="Straight Connector 54">
              <a:extLst>
                <a:ext uri="{FF2B5EF4-FFF2-40B4-BE49-F238E27FC236}">
                  <a16:creationId xmlns:a16="http://schemas.microsoft.com/office/drawing/2014/main" id="{A2960A03-EEF9-FA44-8980-6805E92B8538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Kreuz 42">
            <a:extLst>
              <a:ext uri="{FF2B5EF4-FFF2-40B4-BE49-F238E27FC236}">
                <a16:creationId xmlns:a16="http://schemas.microsoft.com/office/drawing/2014/main" id="{38775483-BF94-F441-8240-3B7FFEFBE9E9}"/>
              </a:ext>
            </a:extLst>
          </p:cNvPr>
          <p:cNvSpPr>
            <a:spLocks noChangeAspect="1"/>
          </p:cNvSpPr>
          <p:nvPr/>
        </p:nvSpPr>
        <p:spPr>
          <a:xfrm rot="2700000">
            <a:off x="4022465" y="4366065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4" name="Abgerundetes Rechteck">
            <a:extLst>
              <a:ext uri="{FF2B5EF4-FFF2-40B4-BE49-F238E27FC236}">
                <a16:creationId xmlns:a16="http://schemas.microsoft.com/office/drawing/2014/main" id="{9C5F8D47-6878-3040-B67C-579BB7D19819}"/>
              </a:ext>
            </a:extLst>
          </p:cNvPr>
          <p:cNvSpPr/>
          <p:nvPr/>
        </p:nvSpPr>
        <p:spPr>
          <a:xfrm>
            <a:off x="6879505" y="3327539"/>
            <a:ext cx="5126912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II</a:t>
            </a:r>
            <a:r>
              <a:rPr lang="en-AU" sz="1800" dirty="0"/>
              <a:t>: 40dB SNR, No Outlier</a:t>
            </a:r>
          </a:p>
        </p:txBody>
      </p: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1A8C5271-A630-3F4F-9274-FB13DF84DEF6}"/>
              </a:ext>
            </a:extLst>
          </p:cNvPr>
          <p:cNvGrpSpPr/>
          <p:nvPr/>
        </p:nvGrpSpPr>
        <p:grpSpPr>
          <a:xfrm>
            <a:off x="10411630" y="3495832"/>
            <a:ext cx="580222" cy="321914"/>
            <a:chOff x="6721755" y="6393106"/>
            <a:chExt cx="2316488" cy="860867"/>
          </a:xfrm>
        </p:grpSpPr>
        <p:pic>
          <p:nvPicPr>
            <p:cNvPr id="51" name="Picture 12">
              <a:extLst>
                <a:ext uri="{FF2B5EF4-FFF2-40B4-BE49-F238E27FC236}">
                  <a16:creationId xmlns:a16="http://schemas.microsoft.com/office/drawing/2014/main" id="{B144CC58-013B-274C-97A9-BC787AF80F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52" name="Straight Arrow Connector 14">
              <a:extLst>
                <a:ext uri="{FF2B5EF4-FFF2-40B4-BE49-F238E27FC236}">
                  <a16:creationId xmlns:a16="http://schemas.microsoft.com/office/drawing/2014/main" id="{3BEAF659-3EC3-C040-9C83-2C1DA36E73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17">
              <a:extLst>
                <a:ext uri="{FF2B5EF4-FFF2-40B4-BE49-F238E27FC236}">
                  <a16:creationId xmlns:a16="http://schemas.microsoft.com/office/drawing/2014/main" id="{0DD39ADF-BACF-7D43-B42B-8187ED279104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A7B66FCC-D21C-854B-ACFE-3872465D97E7}"/>
              </a:ext>
            </a:extLst>
          </p:cNvPr>
          <p:cNvGrpSpPr/>
          <p:nvPr/>
        </p:nvGrpSpPr>
        <p:grpSpPr>
          <a:xfrm>
            <a:off x="11095236" y="3398665"/>
            <a:ext cx="515732" cy="516248"/>
            <a:chOff x="10831401" y="5109092"/>
            <a:chExt cx="584358" cy="577438"/>
          </a:xfrm>
        </p:grpSpPr>
        <p:cxnSp>
          <p:nvCxnSpPr>
            <p:cNvPr id="56" name="Straight Connector 32">
              <a:extLst>
                <a:ext uri="{FF2B5EF4-FFF2-40B4-BE49-F238E27FC236}">
                  <a16:creationId xmlns:a16="http://schemas.microsoft.com/office/drawing/2014/main" id="{7AF0FCB3-6A86-D64F-963E-2B6FCBC8BF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Picture 36">
              <a:extLst>
                <a:ext uri="{FF2B5EF4-FFF2-40B4-BE49-F238E27FC236}">
                  <a16:creationId xmlns:a16="http://schemas.microsoft.com/office/drawing/2014/main" id="{7964043F-D893-B247-A54F-28E9ABAF7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854B5F6-A2B5-E946-9B1A-F58598647C80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59" name="Straight Connector 54">
              <a:extLst>
                <a:ext uri="{FF2B5EF4-FFF2-40B4-BE49-F238E27FC236}">
                  <a16:creationId xmlns:a16="http://schemas.microsoft.com/office/drawing/2014/main" id="{16022C3C-548F-F148-9258-2030912761A2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Kreuz 60">
            <a:extLst>
              <a:ext uri="{FF2B5EF4-FFF2-40B4-BE49-F238E27FC236}">
                <a16:creationId xmlns:a16="http://schemas.microsoft.com/office/drawing/2014/main" id="{EB6B1D96-B241-5C42-86C4-E450AA9C6D4E}"/>
              </a:ext>
            </a:extLst>
          </p:cNvPr>
          <p:cNvSpPr>
            <a:spLocks noChangeAspect="1"/>
          </p:cNvSpPr>
          <p:nvPr/>
        </p:nvSpPr>
        <p:spPr>
          <a:xfrm rot="2700000">
            <a:off x="11048007" y="3373930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2" name="Abgerundetes Rechteck">
            <a:extLst>
              <a:ext uri="{FF2B5EF4-FFF2-40B4-BE49-F238E27FC236}">
                <a16:creationId xmlns:a16="http://schemas.microsoft.com/office/drawing/2014/main" id="{EA1C3059-8BF7-BD46-A935-2582206AE205}"/>
              </a:ext>
            </a:extLst>
          </p:cNvPr>
          <p:cNvSpPr/>
          <p:nvPr/>
        </p:nvSpPr>
        <p:spPr>
          <a:xfrm>
            <a:off x="6879504" y="4314084"/>
            <a:ext cx="5126913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IV</a:t>
            </a:r>
            <a:r>
              <a:rPr lang="en-AU" sz="1800" dirty="0"/>
              <a:t>: 40dB SNR, </a:t>
            </a:r>
          </a:p>
          <a:p>
            <a:pPr>
              <a:buClr>
                <a:srgbClr val="005C9C"/>
              </a:buClr>
            </a:pPr>
            <a:r>
              <a:rPr lang="en-AU" sz="1800" dirty="0"/>
              <a:t>              0.1% Outlier (std = 100)</a:t>
            </a:r>
          </a:p>
        </p:txBody>
      </p: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E401C3B2-ADE7-9A45-98FB-A85DCDB4A13D}"/>
              </a:ext>
            </a:extLst>
          </p:cNvPr>
          <p:cNvGrpSpPr/>
          <p:nvPr/>
        </p:nvGrpSpPr>
        <p:grpSpPr>
          <a:xfrm>
            <a:off x="10429294" y="4515814"/>
            <a:ext cx="580222" cy="321914"/>
            <a:chOff x="6721755" y="6393106"/>
            <a:chExt cx="2316488" cy="860867"/>
          </a:xfrm>
        </p:grpSpPr>
        <p:pic>
          <p:nvPicPr>
            <p:cNvPr id="64" name="Picture 12">
              <a:extLst>
                <a:ext uri="{FF2B5EF4-FFF2-40B4-BE49-F238E27FC236}">
                  <a16:creationId xmlns:a16="http://schemas.microsoft.com/office/drawing/2014/main" id="{7DD70124-39D0-E443-9921-4442CD0FB6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65" name="Straight Arrow Connector 14">
              <a:extLst>
                <a:ext uri="{FF2B5EF4-FFF2-40B4-BE49-F238E27FC236}">
                  <a16:creationId xmlns:a16="http://schemas.microsoft.com/office/drawing/2014/main" id="{85BE33CC-82FB-D348-8969-B95F00A26C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17">
              <a:extLst>
                <a:ext uri="{FF2B5EF4-FFF2-40B4-BE49-F238E27FC236}">
                  <a16:creationId xmlns:a16="http://schemas.microsoft.com/office/drawing/2014/main" id="{F5D8324D-9700-9A41-A21B-5795D3ACFE0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uppieren 66">
            <a:extLst>
              <a:ext uri="{FF2B5EF4-FFF2-40B4-BE49-F238E27FC236}">
                <a16:creationId xmlns:a16="http://schemas.microsoft.com/office/drawing/2014/main" id="{9110EC61-7B17-AA40-8678-A429942115B7}"/>
              </a:ext>
            </a:extLst>
          </p:cNvPr>
          <p:cNvGrpSpPr/>
          <p:nvPr/>
        </p:nvGrpSpPr>
        <p:grpSpPr>
          <a:xfrm>
            <a:off x="11190136" y="4382343"/>
            <a:ext cx="515732" cy="516248"/>
            <a:chOff x="10831401" y="5109092"/>
            <a:chExt cx="584358" cy="577438"/>
          </a:xfrm>
        </p:grpSpPr>
        <p:cxnSp>
          <p:nvCxnSpPr>
            <p:cNvPr id="68" name="Straight Connector 32">
              <a:extLst>
                <a:ext uri="{FF2B5EF4-FFF2-40B4-BE49-F238E27FC236}">
                  <a16:creationId xmlns:a16="http://schemas.microsoft.com/office/drawing/2014/main" id="{878BB177-CCB8-C64C-890A-0C4D46D10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9" name="Picture 36">
              <a:extLst>
                <a:ext uri="{FF2B5EF4-FFF2-40B4-BE49-F238E27FC236}">
                  <a16:creationId xmlns:a16="http://schemas.microsoft.com/office/drawing/2014/main" id="{2882E624-EA47-2145-A39F-109D8BD16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A0CC710-8AF9-6040-B992-9D46A74305CB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71" name="Straight Connector 54">
              <a:extLst>
                <a:ext uri="{FF2B5EF4-FFF2-40B4-BE49-F238E27FC236}">
                  <a16:creationId xmlns:a16="http://schemas.microsoft.com/office/drawing/2014/main" id="{59CA5262-5FA3-694D-B0EB-D23D5DB9DF31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Gewitterblitz 3">
            <a:extLst>
              <a:ext uri="{FF2B5EF4-FFF2-40B4-BE49-F238E27FC236}">
                <a16:creationId xmlns:a16="http://schemas.microsoft.com/office/drawing/2014/main" id="{D51B6A06-E920-FC4A-BE96-A6E650C286B7}"/>
              </a:ext>
            </a:extLst>
          </p:cNvPr>
          <p:cNvSpPr/>
          <p:nvPr/>
        </p:nvSpPr>
        <p:spPr>
          <a:xfrm>
            <a:off x="6879504" y="5723495"/>
            <a:ext cx="191787" cy="360658"/>
          </a:xfrm>
          <a:prstGeom prst="lightningBol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74" name="Abgerundetes Rechteck">
            <a:extLst>
              <a:ext uri="{FF2B5EF4-FFF2-40B4-BE49-F238E27FC236}">
                <a16:creationId xmlns:a16="http://schemas.microsoft.com/office/drawing/2014/main" id="{2659FBC2-41E0-E74D-95AA-440E3285D714}"/>
              </a:ext>
            </a:extLst>
          </p:cNvPr>
          <p:cNvSpPr/>
          <p:nvPr/>
        </p:nvSpPr>
        <p:spPr>
          <a:xfrm>
            <a:off x="666955" y="7008423"/>
            <a:ext cx="5599679" cy="72628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chemeClr val="tx2"/>
              </a:buClr>
            </a:pPr>
            <a:r>
              <a:rPr lang="en-AU" sz="1800" b="1" dirty="0"/>
              <a:t>Type V</a:t>
            </a:r>
            <a:r>
              <a:rPr lang="en-AU" sz="1800" dirty="0"/>
              <a:t>: increase noise, SNR: 40 dB,</a:t>
            </a:r>
          </a:p>
          <a:p>
            <a:pPr>
              <a:buClr>
                <a:schemeClr val="tx2"/>
              </a:buClr>
            </a:pPr>
            <a:r>
              <a:rPr lang="en-AU" sz="1800" dirty="0"/>
              <a:t>       30 dB, 20 dB, 10 dB, 6 dB, 3 dB</a:t>
            </a:r>
          </a:p>
        </p:txBody>
      </p: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5707E014-3177-D44D-A395-ABFCF416C605}"/>
              </a:ext>
            </a:extLst>
          </p:cNvPr>
          <p:cNvGrpSpPr/>
          <p:nvPr/>
        </p:nvGrpSpPr>
        <p:grpSpPr>
          <a:xfrm>
            <a:off x="4563718" y="7224514"/>
            <a:ext cx="580222" cy="321914"/>
            <a:chOff x="6721755" y="6393106"/>
            <a:chExt cx="2316488" cy="860867"/>
          </a:xfrm>
        </p:grpSpPr>
        <p:pic>
          <p:nvPicPr>
            <p:cNvPr id="87" name="Picture 12">
              <a:extLst>
                <a:ext uri="{FF2B5EF4-FFF2-40B4-BE49-F238E27FC236}">
                  <a16:creationId xmlns:a16="http://schemas.microsoft.com/office/drawing/2014/main" id="{7AADA641-D148-5744-BEB7-4B76EB5955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88" name="Straight Arrow Connector 14">
              <a:extLst>
                <a:ext uri="{FF2B5EF4-FFF2-40B4-BE49-F238E27FC236}">
                  <a16:creationId xmlns:a16="http://schemas.microsoft.com/office/drawing/2014/main" id="{2A4A79A6-3E6F-5D44-8FFC-EA36DA1D67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17">
              <a:extLst>
                <a:ext uri="{FF2B5EF4-FFF2-40B4-BE49-F238E27FC236}">
                  <a16:creationId xmlns:a16="http://schemas.microsoft.com/office/drawing/2014/main" id="{8E0FDBDE-4781-3E48-B151-FD9D6358943C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uppieren 89">
            <a:extLst>
              <a:ext uri="{FF2B5EF4-FFF2-40B4-BE49-F238E27FC236}">
                <a16:creationId xmlns:a16="http://schemas.microsoft.com/office/drawing/2014/main" id="{2716415E-61E5-4B47-ABE7-FAB422BD5C94}"/>
              </a:ext>
            </a:extLst>
          </p:cNvPr>
          <p:cNvGrpSpPr/>
          <p:nvPr/>
        </p:nvGrpSpPr>
        <p:grpSpPr>
          <a:xfrm>
            <a:off x="5229555" y="7113743"/>
            <a:ext cx="580223" cy="468000"/>
            <a:chOff x="6721755" y="6393106"/>
            <a:chExt cx="2316488" cy="860867"/>
          </a:xfrm>
        </p:grpSpPr>
        <p:pic>
          <p:nvPicPr>
            <p:cNvPr id="91" name="Picture 12">
              <a:extLst>
                <a:ext uri="{FF2B5EF4-FFF2-40B4-BE49-F238E27FC236}">
                  <a16:creationId xmlns:a16="http://schemas.microsoft.com/office/drawing/2014/main" id="{7426C90E-38F2-594D-82F1-8B13AA1761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92" name="Straight Arrow Connector 14">
              <a:extLst>
                <a:ext uri="{FF2B5EF4-FFF2-40B4-BE49-F238E27FC236}">
                  <a16:creationId xmlns:a16="http://schemas.microsoft.com/office/drawing/2014/main" id="{F73FB142-B30D-8343-BFA6-C4E32110F9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17">
              <a:extLst>
                <a:ext uri="{FF2B5EF4-FFF2-40B4-BE49-F238E27FC236}">
                  <a16:creationId xmlns:a16="http://schemas.microsoft.com/office/drawing/2014/main" id="{12B0C0FF-1299-D14D-A7B8-4F1BA411990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433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4" grpId="0" animBg="1"/>
      <p:bldP spid="7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Interpreting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Minimum </a:t>
            </a:r>
            <a:r>
              <a:rPr lang="de-DE" sz="2400" dirty="0" err="1"/>
              <a:t>Distance</a:t>
            </a:r>
            <a:endParaRPr lang="de-DE" sz="2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feld 34">
            <a:extLst>
              <a:ext uri="{FF2B5EF4-FFF2-40B4-BE49-F238E27FC236}">
                <a16:creationId xmlns:a16="http://schemas.microsoft.com/office/drawing/2014/main" id="{C4DA37B0-9463-6B4F-9073-E1D3A159AB8E}"/>
              </a:ext>
            </a:extLst>
          </p:cNvPr>
          <p:cNvSpPr txBox="1"/>
          <p:nvPr/>
        </p:nvSpPr>
        <p:spPr>
          <a:xfrm>
            <a:off x="9856833" y="6194831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MD = 0.6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561FC44-91FB-FE44-BAF1-DE6C6EDEAE43}"/>
              </a:ext>
            </a:extLst>
          </p:cNvPr>
          <p:cNvSpPr txBox="1"/>
          <p:nvPr/>
        </p:nvSpPr>
        <p:spPr>
          <a:xfrm>
            <a:off x="9856833" y="3871744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MD = 0.4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/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20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2000" i="0" smtClean="0">
                          <a:latin typeface="Cambria Math" panose="02040503050406030204" pitchFamily="18" charset="0"/>
                        </a:rPr>
                        <m:t>=0.2</m:t>
                      </m:r>
                    </m:oMath>
                  </m:oMathPara>
                </a14:m>
                <a:endParaRPr lang="en-AU" sz="2000" dirty="0"/>
              </a:p>
            </p:txBody>
          </p:sp>
        </mc:Choice>
        <mc:Fallback xmlns="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Grafik 14">
            <a:extLst>
              <a:ext uri="{FF2B5EF4-FFF2-40B4-BE49-F238E27FC236}">
                <a16:creationId xmlns:a16="http://schemas.microsoft.com/office/drawing/2014/main" id="{5CFEB3FD-2F12-3148-AFD0-AD4AAE3A0C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2501" y="2405312"/>
            <a:ext cx="2475582" cy="441909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E49C0763-7F27-E942-A17F-4AAEEB752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8648" y="2405312"/>
            <a:ext cx="2483727" cy="450224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C99F80-5D84-A540-9543-3FE8260519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6405" y="2405312"/>
            <a:ext cx="2722117" cy="45022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/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blipFill>
                <a:blip r:embed="rId9"/>
                <a:stretch>
                  <a:fillRect t="-3125" r="-5747" b="-3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/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AU" sz="254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AU" sz="254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540" b="1" i="0" smtClean="0">
                                  <a:latin typeface="Cambria Math" panose="02040503050406030204" pitchFamily="18" charset="0"/>
                                </a:rPr>
                                <m:t>𝐖</m:t>
                              </m:r>
                            </m:e>
                          </m:acc>
                        </m:e>
                        <m:sup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blipFill>
                <a:blip r:embed="rId10"/>
                <a:stretch>
                  <a:fillRect t="-18182" r="-4425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hteck 3">
            <a:extLst>
              <a:ext uri="{FF2B5EF4-FFF2-40B4-BE49-F238E27FC236}">
                <a16:creationId xmlns:a16="http://schemas.microsoft.com/office/drawing/2014/main" id="{7BB681C3-C422-1E46-9381-AD7989D9F6A4}"/>
              </a:ext>
            </a:extLst>
          </p:cNvPr>
          <p:cNvSpPr/>
          <p:nvPr/>
        </p:nvSpPr>
        <p:spPr>
          <a:xfrm>
            <a:off x="685800" y="3314700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B2EB5F7-E300-9F46-AF02-97FF117BE157}"/>
              </a:ext>
            </a:extLst>
          </p:cNvPr>
          <p:cNvSpPr/>
          <p:nvPr/>
        </p:nvSpPr>
        <p:spPr>
          <a:xfrm>
            <a:off x="738984" y="4514851"/>
            <a:ext cx="2971800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47437D3-F2AD-724B-B702-0DDF226B9ECA}"/>
              </a:ext>
            </a:extLst>
          </p:cNvPr>
          <p:cNvSpPr/>
          <p:nvPr/>
        </p:nvSpPr>
        <p:spPr>
          <a:xfrm>
            <a:off x="786405" y="5689773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4D26381-23D9-9943-9CC5-1F0520B0F313}"/>
              </a:ext>
            </a:extLst>
          </p:cNvPr>
          <p:cNvSpPr/>
          <p:nvPr/>
        </p:nvSpPr>
        <p:spPr>
          <a:xfrm>
            <a:off x="4914900" y="338565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10D537F0-B3A9-E64C-A99F-2610904C13DD}"/>
              </a:ext>
            </a:extLst>
          </p:cNvPr>
          <p:cNvSpPr/>
          <p:nvPr/>
        </p:nvSpPr>
        <p:spPr>
          <a:xfrm>
            <a:off x="9129876" y="3326192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D17A703-2CAF-334F-B82E-DF98BE5B42B3}"/>
              </a:ext>
            </a:extLst>
          </p:cNvPr>
          <p:cNvSpPr/>
          <p:nvPr/>
        </p:nvSpPr>
        <p:spPr>
          <a:xfrm>
            <a:off x="4936248" y="218837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D134B76-2847-3D43-B017-8A87CF0251C7}"/>
              </a:ext>
            </a:extLst>
          </p:cNvPr>
          <p:cNvSpPr/>
          <p:nvPr/>
        </p:nvSpPr>
        <p:spPr>
          <a:xfrm>
            <a:off x="4844611" y="453337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8E6BA0E-CF16-D344-AE8B-ACEA2F01B0C9}"/>
              </a:ext>
            </a:extLst>
          </p:cNvPr>
          <p:cNvSpPr/>
          <p:nvPr/>
        </p:nvSpPr>
        <p:spPr>
          <a:xfrm>
            <a:off x="5088648" y="568993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C86CFD1-4F62-6E42-9C8B-6FF923BD95B9}"/>
              </a:ext>
            </a:extLst>
          </p:cNvPr>
          <p:cNvSpPr/>
          <p:nvPr/>
        </p:nvSpPr>
        <p:spPr>
          <a:xfrm>
            <a:off x="591166" y="682441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385C0D1-A7E7-F640-A735-88C7269A62AC}"/>
              </a:ext>
            </a:extLst>
          </p:cNvPr>
          <p:cNvSpPr/>
          <p:nvPr/>
        </p:nvSpPr>
        <p:spPr>
          <a:xfrm>
            <a:off x="8858013" y="562081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31EA12A8-65CF-C54C-8FC9-DE3F970DBCE5}"/>
              </a:ext>
            </a:extLst>
          </p:cNvPr>
          <p:cNvSpPr/>
          <p:nvPr/>
        </p:nvSpPr>
        <p:spPr>
          <a:xfrm>
            <a:off x="9129876" y="448741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/>
              <p:nvPr/>
            </p:nvSpPr>
            <p:spPr>
              <a:xfrm>
                <a:off x="786405" y="7643029"/>
                <a:ext cx="6444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b="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en-AU" sz="1800" dirty="0"/>
                  <a:t> : Good results, small spikes, some sign changes</a:t>
                </a: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405" y="7643029"/>
                <a:ext cx="6444713" cy="369332"/>
              </a:xfrm>
              <a:prstGeom prst="rect">
                <a:avLst/>
              </a:prstGeom>
              <a:blipFill>
                <a:blip r:embed="rId11"/>
                <a:stretch>
                  <a:fillRect l="-393" t="-6667" b="-2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686931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Interpreting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Minimum </a:t>
            </a:r>
            <a:r>
              <a:rPr lang="de-DE" sz="2400" dirty="0" err="1"/>
              <a:t>Distance</a:t>
            </a:r>
            <a:endParaRPr lang="de-DE" sz="2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feld 34">
            <a:extLst>
              <a:ext uri="{FF2B5EF4-FFF2-40B4-BE49-F238E27FC236}">
                <a16:creationId xmlns:a16="http://schemas.microsoft.com/office/drawing/2014/main" id="{C4DA37B0-9463-6B4F-9073-E1D3A159AB8E}"/>
              </a:ext>
            </a:extLst>
          </p:cNvPr>
          <p:cNvSpPr txBox="1"/>
          <p:nvPr/>
        </p:nvSpPr>
        <p:spPr>
          <a:xfrm>
            <a:off x="9856833" y="6194831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/>
              <a:t>MD = 0.6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561FC44-91FB-FE44-BAF1-DE6C6EDEAE43}"/>
              </a:ext>
            </a:extLst>
          </p:cNvPr>
          <p:cNvSpPr txBox="1"/>
          <p:nvPr/>
        </p:nvSpPr>
        <p:spPr>
          <a:xfrm>
            <a:off x="9856833" y="3871744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/>
              <a:t>MD = 0.4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/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20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2000" i="0" smtClean="0">
                          <a:latin typeface="Cambria Math" panose="02040503050406030204" pitchFamily="18" charset="0"/>
                        </a:rPr>
                        <m:t>=0.4</m:t>
                      </m:r>
                    </m:oMath>
                  </m:oMathPara>
                </a14:m>
                <a:endParaRPr lang="en-AU" sz="2000"/>
              </a:p>
            </p:txBody>
          </p:sp>
        </mc:Choice>
        <mc:Fallback xmlns="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Grafik 18">
            <a:extLst>
              <a:ext uri="{FF2B5EF4-FFF2-40B4-BE49-F238E27FC236}">
                <a16:creationId xmlns:a16="http://schemas.microsoft.com/office/drawing/2014/main" id="{E49C0763-7F27-E942-A17F-4AAEEB752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8648" y="2405312"/>
            <a:ext cx="2483727" cy="450224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C99F80-5D84-A540-9543-3FE826051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405" y="2405312"/>
            <a:ext cx="2722117" cy="45022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/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blipFill>
                <a:blip r:embed="rId7"/>
                <a:stretch>
                  <a:fillRect t="-3125" r="-5747" b="-3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/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1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AU" sz="254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AU" sz="254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540" b="1" i="0" smtClean="0">
                                  <a:latin typeface="Cambria Math" panose="02040503050406030204" pitchFamily="18" charset="0"/>
                                </a:rPr>
                                <m:t>𝐖</m:t>
                              </m:r>
                            </m:e>
                          </m:acc>
                        </m:e>
                        <m:sup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blipFill>
                <a:blip r:embed="rId8"/>
                <a:stretch>
                  <a:fillRect t="-18182" r="-4425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hteck 3">
            <a:extLst>
              <a:ext uri="{FF2B5EF4-FFF2-40B4-BE49-F238E27FC236}">
                <a16:creationId xmlns:a16="http://schemas.microsoft.com/office/drawing/2014/main" id="{7BB681C3-C422-1E46-9381-AD7989D9F6A4}"/>
              </a:ext>
            </a:extLst>
          </p:cNvPr>
          <p:cNvSpPr/>
          <p:nvPr/>
        </p:nvSpPr>
        <p:spPr>
          <a:xfrm>
            <a:off x="685800" y="3314700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B2EB5F7-E300-9F46-AF02-97FF117BE157}"/>
              </a:ext>
            </a:extLst>
          </p:cNvPr>
          <p:cNvSpPr/>
          <p:nvPr/>
        </p:nvSpPr>
        <p:spPr>
          <a:xfrm>
            <a:off x="738984" y="4514851"/>
            <a:ext cx="2971800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47437D3-F2AD-724B-B702-0DDF226B9ECA}"/>
              </a:ext>
            </a:extLst>
          </p:cNvPr>
          <p:cNvSpPr/>
          <p:nvPr/>
        </p:nvSpPr>
        <p:spPr>
          <a:xfrm>
            <a:off x="786405" y="5689773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4D26381-23D9-9943-9CC5-1F0520B0F313}"/>
              </a:ext>
            </a:extLst>
          </p:cNvPr>
          <p:cNvSpPr/>
          <p:nvPr/>
        </p:nvSpPr>
        <p:spPr>
          <a:xfrm>
            <a:off x="4914900" y="338565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10D537F0-B3A9-E64C-A99F-2610904C13DD}"/>
              </a:ext>
            </a:extLst>
          </p:cNvPr>
          <p:cNvSpPr/>
          <p:nvPr/>
        </p:nvSpPr>
        <p:spPr>
          <a:xfrm>
            <a:off x="9129876" y="3326192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D17A703-2CAF-334F-B82E-DF98BE5B42B3}"/>
              </a:ext>
            </a:extLst>
          </p:cNvPr>
          <p:cNvSpPr/>
          <p:nvPr/>
        </p:nvSpPr>
        <p:spPr>
          <a:xfrm>
            <a:off x="4936248" y="218837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D134B76-2847-3D43-B017-8A87CF0251C7}"/>
              </a:ext>
            </a:extLst>
          </p:cNvPr>
          <p:cNvSpPr/>
          <p:nvPr/>
        </p:nvSpPr>
        <p:spPr>
          <a:xfrm>
            <a:off x="4844611" y="453337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8E6BA0E-CF16-D344-AE8B-ACEA2F01B0C9}"/>
              </a:ext>
            </a:extLst>
          </p:cNvPr>
          <p:cNvSpPr/>
          <p:nvPr/>
        </p:nvSpPr>
        <p:spPr>
          <a:xfrm>
            <a:off x="5088648" y="568993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C86CFD1-4F62-6E42-9C8B-6FF923BD95B9}"/>
              </a:ext>
            </a:extLst>
          </p:cNvPr>
          <p:cNvSpPr/>
          <p:nvPr/>
        </p:nvSpPr>
        <p:spPr>
          <a:xfrm>
            <a:off x="591166" y="682441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385C0D1-A7E7-F640-A735-88C7269A62AC}"/>
              </a:ext>
            </a:extLst>
          </p:cNvPr>
          <p:cNvSpPr/>
          <p:nvPr/>
        </p:nvSpPr>
        <p:spPr>
          <a:xfrm>
            <a:off x="8858013" y="562081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31EA12A8-65CF-C54C-8FC9-DE3F970DBCE5}"/>
              </a:ext>
            </a:extLst>
          </p:cNvPr>
          <p:cNvSpPr/>
          <p:nvPr/>
        </p:nvSpPr>
        <p:spPr>
          <a:xfrm>
            <a:off x="9129876" y="448741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/>
              <p:nvPr/>
            </p:nvSpPr>
            <p:spPr>
              <a:xfrm>
                <a:off x="786405" y="7643029"/>
                <a:ext cx="644471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b="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en-AU" sz="1800" dirty="0"/>
                  <a:t> : Good results, small spikes, some sign changes</a:t>
                </a:r>
              </a:p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i="0" smtClean="0">
                        <a:latin typeface="Cambria Math" panose="02040503050406030204" pitchFamily="18" charset="0"/>
                      </a:rPr>
                      <m:t>=0.4 </m:t>
                    </m:r>
                  </m:oMath>
                </a14:m>
                <a:r>
                  <a:rPr lang="en-AU" sz="1800" dirty="0"/>
                  <a:t>: signals are recognizable, bigger spikes</a:t>
                </a: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405" y="7643029"/>
                <a:ext cx="6444713" cy="646331"/>
              </a:xfrm>
              <a:prstGeom prst="rect">
                <a:avLst/>
              </a:prstGeom>
              <a:blipFill>
                <a:blip r:embed="rId9"/>
                <a:stretch>
                  <a:fillRect l="-393" t="-3846" b="-134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Grafik 35">
            <a:extLst>
              <a:ext uri="{FF2B5EF4-FFF2-40B4-BE49-F238E27FC236}">
                <a16:creationId xmlns:a16="http://schemas.microsoft.com/office/drawing/2014/main" id="{B3C3D393-4675-9544-A123-0CFD6CB9EE7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68011" y="2316958"/>
            <a:ext cx="3058702" cy="4502248"/>
          </a:xfrm>
          <a:prstGeom prst="rect">
            <a:avLst/>
          </a:prstGeom>
        </p:spPr>
      </p:pic>
      <p:sp>
        <p:nvSpPr>
          <p:cNvPr id="37" name="Rechteck 36">
            <a:extLst>
              <a:ext uri="{FF2B5EF4-FFF2-40B4-BE49-F238E27FC236}">
                <a16:creationId xmlns:a16="http://schemas.microsoft.com/office/drawing/2014/main" id="{D9B6356B-A23B-794E-981E-FB5A21DCD5B0}"/>
              </a:ext>
            </a:extLst>
          </p:cNvPr>
          <p:cNvSpPr/>
          <p:nvPr/>
        </p:nvSpPr>
        <p:spPr>
          <a:xfrm>
            <a:off x="9144000" y="3210040"/>
            <a:ext cx="3110076" cy="284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B49CB20A-40C6-4E4B-9167-75B5586B8A27}"/>
              </a:ext>
            </a:extLst>
          </p:cNvPr>
          <p:cNvSpPr/>
          <p:nvPr/>
        </p:nvSpPr>
        <p:spPr>
          <a:xfrm>
            <a:off x="9168011" y="4405358"/>
            <a:ext cx="3110076" cy="284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EEDE1584-E900-AB4C-B807-136142373911}"/>
              </a:ext>
            </a:extLst>
          </p:cNvPr>
          <p:cNvSpPr/>
          <p:nvPr/>
        </p:nvSpPr>
        <p:spPr>
          <a:xfrm>
            <a:off x="9003423" y="5600676"/>
            <a:ext cx="3298675" cy="3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69177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Interpreting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Minimum </a:t>
            </a:r>
            <a:r>
              <a:rPr lang="de-DE" sz="2400" dirty="0" err="1"/>
              <a:t>Distance</a:t>
            </a:r>
            <a:endParaRPr lang="de-DE" sz="2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/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20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2000" i="0" smtClean="0">
                          <a:latin typeface="Cambria Math" panose="02040503050406030204" pitchFamily="18" charset="0"/>
                        </a:rPr>
                        <m:t>=0.6</m:t>
                      </m:r>
                    </m:oMath>
                  </m:oMathPara>
                </a14:m>
                <a:endParaRPr lang="en-AU" sz="2000"/>
              </a:p>
            </p:txBody>
          </p:sp>
        </mc:Choice>
        <mc:Fallback xmlns="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Grafik 18">
            <a:extLst>
              <a:ext uri="{FF2B5EF4-FFF2-40B4-BE49-F238E27FC236}">
                <a16:creationId xmlns:a16="http://schemas.microsoft.com/office/drawing/2014/main" id="{E49C0763-7F27-E942-A17F-4AAEEB752C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8648" y="2405312"/>
            <a:ext cx="2483727" cy="450224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C99F80-5D84-A540-9543-3FE8260519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405" y="2405312"/>
            <a:ext cx="2722117" cy="45022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/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en-AU" sz="2540" b="1" i="1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blipFill>
                <a:blip r:embed="rId8"/>
                <a:stretch>
                  <a:fillRect t="-3125" r="-5747" b="-3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/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1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AU" sz="254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AU" sz="254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540" b="1" i="0" smtClean="0">
                                  <a:latin typeface="Cambria Math" panose="02040503050406030204" pitchFamily="18" charset="0"/>
                                </a:rPr>
                                <m:t>𝐖</m:t>
                              </m:r>
                            </m:e>
                          </m:acc>
                        </m:e>
                        <m:sup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blipFill>
                <a:blip r:embed="rId9"/>
                <a:stretch>
                  <a:fillRect t="-18182" r="-4425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hteck 3">
            <a:extLst>
              <a:ext uri="{FF2B5EF4-FFF2-40B4-BE49-F238E27FC236}">
                <a16:creationId xmlns:a16="http://schemas.microsoft.com/office/drawing/2014/main" id="{7BB681C3-C422-1E46-9381-AD7989D9F6A4}"/>
              </a:ext>
            </a:extLst>
          </p:cNvPr>
          <p:cNvSpPr/>
          <p:nvPr/>
        </p:nvSpPr>
        <p:spPr>
          <a:xfrm>
            <a:off x="685800" y="3314700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B2EB5F7-E300-9F46-AF02-97FF117BE157}"/>
              </a:ext>
            </a:extLst>
          </p:cNvPr>
          <p:cNvSpPr/>
          <p:nvPr/>
        </p:nvSpPr>
        <p:spPr>
          <a:xfrm>
            <a:off x="738984" y="4514851"/>
            <a:ext cx="2971800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47437D3-F2AD-724B-B702-0DDF226B9ECA}"/>
              </a:ext>
            </a:extLst>
          </p:cNvPr>
          <p:cNvSpPr/>
          <p:nvPr/>
        </p:nvSpPr>
        <p:spPr>
          <a:xfrm>
            <a:off x="786405" y="5689773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4D26381-23D9-9943-9CC5-1F0520B0F313}"/>
              </a:ext>
            </a:extLst>
          </p:cNvPr>
          <p:cNvSpPr/>
          <p:nvPr/>
        </p:nvSpPr>
        <p:spPr>
          <a:xfrm>
            <a:off x="4914900" y="338565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10D537F0-B3A9-E64C-A99F-2610904C13DD}"/>
              </a:ext>
            </a:extLst>
          </p:cNvPr>
          <p:cNvSpPr/>
          <p:nvPr/>
        </p:nvSpPr>
        <p:spPr>
          <a:xfrm>
            <a:off x="9129876" y="3326192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D17A703-2CAF-334F-B82E-DF98BE5B42B3}"/>
              </a:ext>
            </a:extLst>
          </p:cNvPr>
          <p:cNvSpPr/>
          <p:nvPr/>
        </p:nvSpPr>
        <p:spPr>
          <a:xfrm>
            <a:off x="4936248" y="218837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D134B76-2847-3D43-B017-8A87CF0251C7}"/>
              </a:ext>
            </a:extLst>
          </p:cNvPr>
          <p:cNvSpPr/>
          <p:nvPr/>
        </p:nvSpPr>
        <p:spPr>
          <a:xfrm>
            <a:off x="4844611" y="453337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8E6BA0E-CF16-D344-AE8B-ACEA2F01B0C9}"/>
              </a:ext>
            </a:extLst>
          </p:cNvPr>
          <p:cNvSpPr/>
          <p:nvPr/>
        </p:nvSpPr>
        <p:spPr>
          <a:xfrm>
            <a:off x="5088648" y="568993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C86CFD1-4F62-6E42-9C8B-6FF923BD95B9}"/>
              </a:ext>
            </a:extLst>
          </p:cNvPr>
          <p:cNvSpPr/>
          <p:nvPr/>
        </p:nvSpPr>
        <p:spPr>
          <a:xfrm>
            <a:off x="591166" y="682441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385C0D1-A7E7-F640-A735-88C7269A62AC}"/>
              </a:ext>
            </a:extLst>
          </p:cNvPr>
          <p:cNvSpPr/>
          <p:nvPr/>
        </p:nvSpPr>
        <p:spPr>
          <a:xfrm>
            <a:off x="8858013" y="562081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31EA12A8-65CF-C54C-8FC9-DE3F970DBCE5}"/>
              </a:ext>
            </a:extLst>
          </p:cNvPr>
          <p:cNvSpPr/>
          <p:nvPr/>
        </p:nvSpPr>
        <p:spPr>
          <a:xfrm>
            <a:off x="9129876" y="448741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/>
              <p:nvPr/>
            </p:nvSpPr>
            <p:spPr>
              <a:xfrm>
                <a:off x="786405" y="7643029"/>
                <a:ext cx="654730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b="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en-AU" sz="1800" dirty="0"/>
                  <a:t> : Good results, small spikes, some sign changes</a:t>
                </a:r>
              </a:p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i="0" smtClean="0">
                        <a:latin typeface="Cambria Math" panose="02040503050406030204" pitchFamily="18" charset="0"/>
                      </a:rPr>
                      <m:t>=0.4 </m:t>
                    </m:r>
                  </m:oMath>
                </a14:m>
                <a:r>
                  <a:rPr lang="en-AU" sz="1800" dirty="0"/>
                  <a:t>: signals are recognizable, bigger spikes</a:t>
                </a:r>
              </a:p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i="0" smtClean="0">
                        <a:latin typeface="Cambria Math" panose="02040503050406030204" pitchFamily="18" charset="0"/>
                      </a:rPr>
                      <m:t>=0.6 </m:t>
                    </m:r>
                  </m:oMath>
                </a14:m>
                <a:r>
                  <a:rPr lang="en-AU" sz="1800" dirty="0"/>
                  <a:t>: not all signal reconstructed, bigger spikes</a:t>
                </a: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405" y="7643029"/>
                <a:ext cx="6547305" cy="923330"/>
              </a:xfrm>
              <a:prstGeom prst="rect">
                <a:avLst/>
              </a:prstGeom>
              <a:blipFill>
                <a:blip r:embed="rId10"/>
                <a:stretch>
                  <a:fillRect l="-387" t="-2703" b="-94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Rechteck 36">
            <a:extLst>
              <a:ext uri="{FF2B5EF4-FFF2-40B4-BE49-F238E27FC236}">
                <a16:creationId xmlns:a16="http://schemas.microsoft.com/office/drawing/2014/main" id="{D9B6356B-A23B-794E-981E-FB5A21DCD5B0}"/>
              </a:ext>
            </a:extLst>
          </p:cNvPr>
          <p:cNvSpPr/>
          <p:nvPr/>
        </p:nvSpPr>
        <p:spPr>
          <a:xfrm>
            <a:off x="9144000" y="3210040"/>
            <a:ext cx="3110076" cy="284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72FA049-65A6-684F-8ECE-18283ACBB1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66625" y="2379376"/>
            <a:ext cx="2648423" cy="4473251"/>
          </a:xfrm>
          <a:prstGeom prst="rect">
            <a:avLst/>
          </a:prstGeom>
        </p:spPr>
      </p:pic>
      <p:sp>
        <p:nvSpPr>
          <p:cNvPr id="41" name="Rechteck 40">
            <a:extLst>
              <a:ext uri="{FF2B5EF4-FFF2-40B4-BE49-F238E27FC236}">
                <a16:creationId xmlns:a16="http://schemas.microsoft.com/office/drawing/2014/main" id="{A5561D64-4AF6-C348-BDAA-C39A63DE3FD8}"/>
              </a:ext>
            </a:extLst>
          </p:cNvPr>
          <p:cNvSpPr/>
          <p:nvPr/>
        </p:nvSpPr>
        <p:spPr>
          <a:xfrm>
            <a:off x="9127663" y="566702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4A33DA1F-51B0-944C-B322-C9F864D0E0E4}"/>
              </a:ext>
            </a:extLst>
          </p:cNvPr>
          <p:cNvSpPr/>
          <p:nvPr/>
        </p:nvSpPr>
        <p:spPr>
          <a:xfrm>
            <a:off x="9043395" y="4474596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8700F7EA-2241-9640-B179-16766238B9BF}"/>
              </a:ext>
            </a:extLst>
          </p:cNvPr>
          <p:cNvSpPr/>
          <p:nvPr/>
        </p:nvSpPr>
        <p:spPr>
          <a:xfrm>
            <a:off x="9033354" y="3325436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26855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Type 1  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elle 9">
                <a:extLst>
                  <a:ext uri="{FF2B5EF4-FFF2-40B4-BE49-F238E27FC236}">
                    <a16:creationId xmlns:a16="http://schemas.microsoft.com/office/drawing/2014/main" id="{262EA24B-52C1-9A42-BF3D-364D33F76736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994087" y="2692510"/>
              <a:ext cx="4499754" cy="294538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11631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88205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623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Type 1</a:t>
                          </a:r>
                        </a:p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(ideal)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 err="1">
                              <a:solidFill>
                                <a:schemeClr val="accent5"/>
                              </a:solidFill>
                            </a:rPr>
                            <a:t>PowerICA</a:t>
                          </a:r>
                          <a:endParaRPr lang="de-DE" sz="1600" dirty="0">
                            <a:solidFill>
                              <a:schemeClr val="accent5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0.21±0.001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0.0039±0.0002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Jade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0.21±0.03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0.0077±0.002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CoroICA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0.06±0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0.0009±0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Radical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0.03±0.006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0.0001±4.86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elle 9">
                <a:extLst>
                  <a:ext uri="{FF2B5EF4-FFF2-40B4-BE49-F238E27FC236}">
                    <a16:creationId xmlns:a16="http://schemas.microsoft.com/office/drawing/2014/main" id="{262EA24B-52C1-9A42-BF3D-364D33F7673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65278049"/>
                  </p:ext>
                </p:extLst>
              </p:nvPr>
            </p:nvGraphicFramePr>
            <p:xfrm>
              <a:off x="6994087" y="2692510"/>
              <a:ext cx="4499754" cy="294538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11631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88205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Type 1</a:t>
                          </a:r>
                        </a:p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(ideal)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57353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 err="1">
                              <a:solidFill>
                                <a:schemeClr val="accent5"/>
                              </a:solidFill>
                            </a:rPr>
                            <a:t>PowerICA</a:t>
                          </a:r>
                          <a:endParaRPr lang="de-DE" sz="1600" dirty="0">
                            <a:solidFill>
                              <a:schemeClr val="accent5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17431" t="-115217" r="-110092" b="-2978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99160" t="-115217" r="-840" b="-2978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573532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Jade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17431" t="-220000" r="-110092" b="-20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99160" t="-220000" r="-840" b="-2044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CoroICA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17431" t="-320000" r="-110092" b="-10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99160" t="-320000" r="-840" b="-1044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Radical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17431" t="-410870" r="-110092" b="-21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99160" t="-410870" r="-840" b="-21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Textfeld 9">
            <a:extLst>
              <a:ext uri="{FF2B5EF4-FFF2-40B4-BE49-F238E27FC236}">
                <a16:creationId xmlns:a16="http://schemas.microsoft.com/office/drawing/2014/main" id="{5FE8D548-03A7-E342-BD28-AD61668A4A66}"/>
              </a:ext>
            </a:extLst>
          </p:cNvPr>
          <p:cNvSpPr txBox="1"/>
          <p:nvPr/>
        </p:nvSpPr>
        <p:spPr>
          <a:xfrm>
            <a:off x="8245372" y="2215354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Sample Size 10000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62E9E69E-8A49-C64B-B663-15A9567A91EA}"/>
              </a:ext>
            </a:extLst>
          </p:cNvPr>
          <p:cNvGrpSpPr/>
          <p:nvPr/>
        </p:nvGrpSpPr>
        <p:grpSpPr>
          <a:xfrm>
            <a:off x="504000" y="2263093"/>
            <a:ext cx="5831961" cy="4728697"/>
            <a:chOff x="190137" y="2140905"/>
            <a:chExt cx="5831961" cy="4728697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EBD51417-33DF-1B47-B210-60B0B20ECE8A}"/>
                </a:ext>
              </a:extLst>
            </p:cNvPr>
            <p:cNvSpPr txBox="1"/>
            <p:nvPr/>
          </p:nvSpPr>
          <p:spPr>
            <a:xfrm>
              <a:off x="1508797" y="2140905"/>
              <a:ext cx="4463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 err="1">
                  <a:solidFill>
                    <a:schemeClr val="accent5"/>
                  </a:solidFill>
                </a:rPr>
                <a:t>PowerICA</a:t>
              </a:r>
              <a:r>
                <a:rPr lang="en-AU" sz="1800" dirty="0">
                  <a:solidFill>
                    <a:schemeClr val="accent5"/>
                  </a:solidFill>
                </a:rPr>
                <a:t> </a:t>
              </a:r>
              <a:r>
                <a:rPr lang="en-AU" sz="1800" dirty="0"/>
                <a:t>– Type 1: No Noise, No Outlier</a:t>
              </a:r>
            </a:p>
          </p:txBody>
        </p: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EFBE4847-9E17-6B4B-AA6A-97D0EFA8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4218" y="2613701"/>
              <a:ext cx="5157880" cy="1754326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5F915D50-149A-E241-AB41-64062DF21D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56445" y="4491288"/>
              <a:ext cx="5165653" cy="1770388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5D6B8488-9CE8-4141-868C-C02F5BD02C4B}"/>
                </a:ext>
              </a:extLst>
            </p:cNvPr>
            <p:cNvSpPr txBox="1"/>
            <p:nvPr/>
          </p:nvSpPr>
          <p:spPr>
            <a:xfrm>
              <a:off x="2699325" y="6500270"/>
              <a:ext cx="147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Sample Size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9FC81B1A-EAD8-1649-B2FD-57DCEDCBDE94}"/>
                </a:ext>
              </a:extLst>
            </p:cNvPr>
            <p:cNvSpPr txBox="1"/>
            <p:nvPr/>
          </p:nvSpPr>
          <p:spPr>
            <a:xfrm>
              <a:off x="1034134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66848972-67FA-E14F-BB4E-FC121797D871}"/>
                </a:ext>
              </a:extLst>
            </p:cNvPr>
            <p:cNvSpPr txBox="1"/>
            <p:nvPr/>
          </p:nvSpPr>
          <p:spPr>
            <a:xfrm>
              <a:off x="2062296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2500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1518089-6C30-1949-8385-7CE01C2CD2FD}"/>
                </a:ext>
              </a:extLst>
            </p:cNvPr>
            <p:cNvSpPr txBox="1"/>
            <p:nvPr/>
          </p:nvSpPr>
          <p:spPr>
            <a:xfrm>
              <a:off x="3090458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5000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62048939-D492-1E4C-8081-E2ACEC5956D7}"/>
                </a:ext>
              </a:extLst>
            </p:cNvPr>
            <p:cNvSpPr txBox="1"/>
            <p:nvPr/>
          </p:nvSpPr>
          <p:spPr>
            <a:xfrm>
              <a:off x="4118620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10000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5442B19F-E64A-3D41-BDF3-39C4E8199623}"/>
                </a:ext>
              </a:extLst>
            </p:cNvPr>
            <p:cNvSpPr txBox="1"/>
            <p:nvPr/>
          </p:nvSpPr>
          <p:spPr>
            <a:xfrm>
              <a:off x="5146781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15000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CB6D28BE-8BA8-264B-9FED-DA1AAECCE506}"/>
                </a:ext>
              </a:extLst>
            </p:cNvPr>
            <p:cNvSpPr txBox="1"/>
            <p:nvPr/>
          </p:nvSpPr>
          <p:spPr>
            <a:xfrm>
              <a:off x="440022" y="591553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0.0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94D5308F-8705-9943-AAF7-AE2756EE5664}"/>
                </a:ext>
              </a:extLst>
            </p:cNvPr>
            <p:cNvSpPr txBox="1"/>
            <p:nvPr/>
          </p:nvSpPr>
          <p:spPr>
            <a:xfrm>
              <a:off x="439633" y="536878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0.1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D101DD48-62B8-4340-B0E3-D773608DE394}"/>
                </a:ext>
              </a:extLst>
            </p:cNvPr>
            <p:cNvSpPr txBox="1"/>
            <p:nvPr/>
          </p:nvSpPr>
          <p:spPr>
            <a:xfrm>
              <a:off x="437386" y="472726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19904B5-B13C-EC4D-B9CF-D563E22BF932}"/>
                </a:ext>
              </a:extLst>
            </p:cNvPr>
            <p:cNvSpPr txBox="1"/>
            <p:nvPr/>
          </p:nvSpPr>
          <p:spPr>
            <a:xfrm>
              <a:off x="437386" y="3629363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C9C821E5-5BFE-F744-B715-1F5E6BF90CF5}"/>
                </a:ext>
              </a:extLst>
            </p:cNvPr>
            <p:cNvSpPr txBox="1"/>
            <p:nvPr/>
          </p:nvSpPr>
          <p:spPr>
            <a:xfrm>
              <a:off x="436997" y="308261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0.4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444644F5-5F2E-3F4D-9960-3CB42882D4BC}"/>
                </a:ext>
              </a:extLst>
            </p:cNvPr>
            <p:cNvSpPr txBox="1"/>
            <p:nvPr/>
          </p:nvSpPr>
          <p:spPr>
            <a:xfrm>
              <a:off x="422234" y="253920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0.6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A87188D8-4827-F548-9DAE-ECC4583B7782}"/>
                </a:ext>
              </a:extLst>
            </p:cNvPr>
            <p:cNvSpPr txBox="1"/>
            <p:nvPr/>
          </p:nvSpPr>
          <p:spPr>
            <a:xfrm rot="16200000">
              <a:off x="102933" y="3080412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MD</a:t>
              </a: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B0FBB6E5-0EDB-E14F-BA67-70E7C251E78A}"/>
                </a:ext>
              </a:extLst>
            </p:cNvPr>
            <p:cNvSpPr txBox="1"/>
            <p:nvPr/>
          </p:nvSpPr>
          <p:spPr>
            <a:xfrm rot="16200000">
              <a:off x="32402" y="5096911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MSE</a:t>
              </a:r>
            </a:p>
          </p:txBody>
        </p:sp>
      </p:grpSp>
      <p:sp>
        <p:nvSpPr>
          <p:cNvPr id="29" name="Textfeld 28">
            <a:extLst>
              <a:ext uri="{FF2B5EF4-FFF2-40B4-BE49-F238E27FC236}">
                <a16:creationId xmlns:a16="http://schemas.microsoft.com/office/drawing/2014/main" id="{0A8CC35F-FD85-A948-82D9-23AEDB2DA1E0}"/>
              </a:ext>
            </a:extLst>
          </p:cNvPr>
          <p:cNvSpPr txBox="1"/>
          <p:nvPr/>
        </p:nvSpPr>
        <p:spPr>
          <a:xfrm>
            <a:off x="697279" y="7463135"/>
            <a:ext cx="5747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Pros: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All Algorithms are able to reconstruct the source signals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2127EF8D-0C0D-6B45-903F-9B530D7345C7}"/>
                  </a:ext>
                </a:extLst>
              </p:cNvPr>
              <p:cNvSpPr txBox="1"/>
              <p:nvPr/>
            </p:nvSpPr>
            <p:spPr>
              <a:xfrm>
                <a:off x="7058926" y="7463135"/>
                <a:ext cx="5045395" cy="1552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800" dirty="0">
                    <a:solidFill>
                      <a:srgbClr val="005C9C"/>
                    </a:solidFill>
                  </a:rPr>
                  <a:t>Cons: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Radical: Long runtime </a:t>
                </a:r>
                <a14:m>
                  <m:oMath xmlns:m="http://schemas.openxmlformats.org/officeDocument/2006/math">
                    <m:groupChr>
                      <m:groupChrPr>
                        <m:chr m:val="→"/>
                        <m:pos m:val="top"/>
                        <m:ctrlPr>
                          <a:rPr lang="en-AU" sz="1800" i="1" dirty="0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AU" sz="1800" dirty="0"/>
                  <a:t> unusable for real time processing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 err="1"/>
                  <a:t>CoroICA</a:t>
                </a:r>
                <a:r>
                  <a:rPr lang="en-AU" sz="1800" dirty="0"/>
                  <a:t>: Only good results for tested signals by Hyperparameter tuning </a:t>
                </a:r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2127EF8D-0C0D-6B45-903F-9B530D7345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926" y="7463135"/>
                <a:ext cx="5045395" cy="1552669"/>
              </a:xfrm>
              <a:prstGeom prst="rect">
                <a:avLst/>
              </a:prstGeom>
              <a:blipFill>
                <a:blip r:embed="rId8"/>
                <a:stretch>
                  <a:fillRect l="-752" t="-1626" r="-2005" b="-569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8844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Type 1 - 4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882EF42D-DEEE-1C44-993F-3F941AC329E8}"/>
                  </a:ext>
                </a:extLst>
              </p:cNvPr>
              <p:cNvSpPr txBox="1"/>
              <p:nvPr/>
            </p:nvSpPr>
            <p:spPr>
              <a:xfrm>
                <a:off x="559470" y="6988785"/>
                <a:ext cx="5747622" cy="12756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Sample Size of min. n = 5000 is necessary 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endParaRPr lang="en-AU" sz="18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For 40dB SNR  </a:t>
                </a:r>
                <a14:m>
                  <m:oMath xmlns:m="http://schemas.openxmlformats.org/officeDocument/2006/math">
                    <m:groupChr>
                      <m:groupChrPr>
                        <m:chr m:val="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AU" sz="1800" dirty="0"/>
                  <a:t> variance increases slightly, more outliers</a:t>
                </a:r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882EF42D-DEEE-1C44-993F-3F941AC329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470" y="6988785"/>
                <a:ext cx="5747622" cy="1275670"/>
              </a:xfrm>
              <a:prstGeom prst="rect">
                <a:avLst/>
              </a:prstGeom>
              <a:blipFill>
                <a:blip r:embed="rId3"/>
                <a:stretch>
                  <a:fillRect l="-883" t="-1980" b="-693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7039932" y="2516225"/>
              <a:ext cx="4499753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459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0.21±0.001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0.0039±0.0002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0.18±0.006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de-DE" sz="16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r>
                                <a:rPr lang="de-DE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0.0034</m:t>
                              </m:r>
                            </m:oMath>
                          </a14:m>
                          <a:endParaRPr lang="de-DE" sz="16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± 0.0004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0.36±0.1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0.35±0.1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81321095"/>
                  </p:ext>
                </p:extLst>
              </p:nvPr>
            </p:nvGraphicFramePr>
            <p:xfrm>
              <a:off x="7039932" y="2516225"/>
              <a:ext cx="4499753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20370" t="-120000" r="-110185" b="-36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01695" t="-120000" r="-847" b="-3622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20370" t="-152308" r="-110185" b="-15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01695" t="-152308" r="-847" b="-15076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20370" t="-356522" r="-110185" b="-1130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01695" t="-356522" r="-847" b="-1130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0370" t="-456522" r="-110185" b="-130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201695" t="-456522" r="-847" b="-130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9" name="Textfeld 28">
            <a:extLst>
              <a:ext uri="{FF2B5EF4-FFF2-40B4-BE49-F238E27FC236}">
                <a16:creationId xmlns:a16="http://schemas.microsoft.com/office/drawing/2014/main" id="{BE5E817E-C7F6-9149-8019-EB34178B1DA8}"/>
              </a:ext>
            </a:extLst>
          </p:cNvPr>
          <p:cNvSpPr txBox="1"/>
          <p:nvPr/>
        </p:nvSpPr>
        <p:spPr>
          <a:xfrm>
            <a:off x="6552938" y="6988785"/>
            <a:ext cx="5747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Even 0.1% Outlier causes failure for every algorithm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Hop at 10000: Drawback of the MD – metric is not perfect</a:t>
            </a:r>
          </a:p>
        </p:txBody>
      </p:sp>
      <p:sp>
        <p:nvSpPr>
          <p:cNvPr id="30" name="Abgerundetes Rechteck">
            <a:extLst>
              <a:ext uri="{FF2B5EF4-FFF2-40B4-BE49-F238E27FC236}">
                <a16:creationId xmlns:a16="http://schemas.microsoft.com/office/drawing/2014/main" id="{F1D2D0B3-D769-C744-A66F-0AABF3388A82}"/>
              </a:ext>
            </a:extLst>
          </p:cNvPr>
          <p:cNvSpPr/>
          <p:nvPr/>
        </p:nvSpPr>
        <p:spPr>
          <a:xfrm>
            <a:off x="436997" y="8391038"/>
            <a:ext cx="11863563" cy="607787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r>
              <a:rPr lang="en-AU" sz="1800" dirty="0">
                <a:solidFill>
                  <a:schemeClr val="accent5"/>
                </a:solidFill>
              </a:rPr>
              <a:t>Next Step: </a:t>
            </a:r>
          </a:p>
          <a:p>
            <a:pPr algn="ctr">
              <a:buClr>
                <a:srgbClr val="005C9C"/>
              </a:buClr>
            </a:pPr>
            <a:r>
              <a:rPr lang="en-AU" sz="1800" dirty="0"/>
              <a:t>Breakdown Analyses – How much noise does it take to cause a breakdown?   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B134F93-C456-904C-BEED-AC8EACB80273}"/>
              </a:ext>
            </a:extLst>
          </p:cNvPr>
          <p:cNvSpPr txBox="1"/>
          <p:nvPr/>
        </p:nvSpPr>
        <p:spPr>
          <a:xfrm>
            <a:off x="8387469" y="2075422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Sample Size 10000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C714347-7464-EB46-B3E0-A08238A2E7F6}"/>
              </a:ext>
            </a:extLst>
          </p:cNvPr>
          <p:cNvGrpSpPr/>
          <p:nvPr/>
        </p:nvGrpSpPr>
        <p:grpSpPr>
          <a:xfrm>
            <a:off x="501040" y="2260088"/>
            <a:ext cx="5831961" cy="4728697"/>
            <a:chOff x="190137" y="2140905"/>
            <a:chExt cx="5831961" cy="4728697"/>
          </a:xfrm>
        </p:grpSpPr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47BD0BD9-161A-194D-9AD3-F8B382530B0F}"/>
                </a:ext>
              </a:extLst>
            </p:cNvPr>
            <p:cNvSpPr txBox="1"/>
            <p:nvPr/>
          </p:nvSpPr>
          <p:spPr>
            <a:xfrm>
              <a:off x="1508797" y="2140905"/>
              <a:ext cx="4463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 err="1">
                  <a:solidFill>
                    <a:schemeClr val="accent5"/>
                  </a:solidFill>
                </a:rPr>
                <a:t>PowerICA</a:t>
              </a:r>
              <a:r>
                <a:rPr lang="en-AU" sz="1800" dirty="0">
                  <a:solidFill>
                    <a:schemeClr val="accent5"/>
                  </a:solidFill>
                </a:rPr>
                <a:t> </a:t>
              </a:r>
              <a:r>
                <a:rPr lang="en-AU" sz="1800" dirty="0"/>
                <a:t>– Type 1: No Noise, No Outlier</a:t>
              </a: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18AFCAA6-47F1-1E4B-A40D-838EA0CF1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64218" y="2613701"/>
              <a:ext cx="5157880" cy="1754326"/>
            </a:xfrm>
            <a:prstGeom prst="rect">
              <a:avLst/>
            </a:prstGeom>
          </p:spPr>
        </p:pic>
        <p:pic>
          <p:nvPicPr>
            <p:cNvPr id="35" name="Grafik 34">
              <a:extLst>
                <a:ext uri="{FF2B5EF4-FFF2-40B4-BE49-F238E27FC236}">
                  <a16:creationId xmlns:a16="http://schemas.microsoft.com/office/drawing/2014/main" id="{AEF8232E-6271-9F47-921C-55ACCB405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56445" y="4491288"/>
              <a:ext cx="5165653" cy="1770388"/>
            </a:xfrm>
            <a:prstGeom prst="rect">
              <a:avLst/>
            </a:prstGeom>
          </p:spPr>
        </p:pic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A6291A8B-D6DF-2A41-96B4-E4A4D2841ADB}"/>
                </a:ext>
              </a:extLst>
            </p:cNvPr>
            <p:cNvSpPr txBox="1"/>
            <p:nvPr/>
          </p:nvSpPr>
          <p:spPr>
            <a:xfrm>
              <a:off x="2699325" y="6500270"/>
              <a:ext cx="147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Sample Size</a:t>
              </a:r>
            </a:p>
          </p:txBody>
        </p: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F3857109-C2BF-EE43-B7C7-801048D79CFE}"/>
                </a:ext>
              </a:extLst>
            </p:cNvPr>
            <p:cNvSpPr txBox="1"/>
            <p:nvPr/>
          </p:nvSpPr>
          <p:spPr>
            <a:xfrm>
              <a:off x="1034134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</a:t>
              </a:r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F44B7C62-194B-7F4E-9C59-7BA8445AAA84}"/>
                </a:ext>
              </a:extLst>
            </p:cNvPr>
            <p:cNvSpPr txBox="1"/>
            <p:nvPr/>
          </p:nvSpPr>
          <p:spPr>
            <a:xfrm>
              <a:off x="2062296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2500</a:t>
              </a:r>
            </a:p>
          </p:txBody>
        </p: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EEA8DA4B-9990-CF47-B0BA-6D8777541723}"/>
                </a:ext>
              </a:extLst>
            </p:cNvPr>
            <p:cNvSpPr txBox="1"/>
            <p:nvPr/>
          </p:nvSpPr>
          <p:spPr>
            <a:xfrm>
              <a:off x="3090458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5000</a:t>
              </a:r>
            </a:p>
          </p:txBody>
        </p: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9405FD28-7721-5D40-AB09-91B9E68EA434}"/>
                </a:ext>
              </a:extLst>
            </p:cNvPr>
            <p:cNvSpPr txBox="1"/>
            <p:nvPr/>
          </p:nvSpPr>
          <p:spPr>
            <a:xfrm>
              <a:off x="4118620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10000</a:t>
              </a: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0EB9635C-4838-AB46-8F0B-E728AFCF79D6}"/>
                </a:ext>
              </a:extLst>
            </p:cNvPr>
            <p:cNvSpPr txBox="1"/>
            <p:nvPr/>
          </p:nvSpPr>
          <p:spPr>
            <a:xfrm>
              <a:off x="5146781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15000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CF6F3BB0-F51B-C744-A8BF-8B689B87C28E}"/>
                </a:ext>
              </a:extLst>
            </p:cNvPr>
            <p:cNvSpPr txBox="1"/>
            <p:nvPr/>
          </p:nvSpPr>
          <p:spPr>
            <a:xfrm>
              <a:off x="440022" y="591553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0.0</a:t>
              </a: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27BC4E30-E2DF-274E-92E1-511825D0C710}"/>
                </a:ext>
              </a:extLst>
            </p:cNvPr>
            <p:cNvSpPr txBox="1"/>
            <p:nvPr/>
          </p:nvSpPr>
          <p:spPr>
            <a:xfrm>
              <a:off x="439633" y="536878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0.1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E640CD70-BAC2-FC41-820C-0065F56DFEAF}"/>
                </a:ext>
              </a:extLst>
            </p:cNvPr>
            <p:cNvSpPr txBox="1"/>
            <p:nvPr/>
          </p:nvSpPr>
          <p:spPr>
            <a:xfrm>
              <a:off x="437386" y="472726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1F5707A6-CCC9-AF4E-AADF-A3051D7F5FEE}"/>
                </a:ext>
              </a:extLst>
            </p:cNvPr>
            <p:cNvSpPr txBox="1"/>
            <p:nvPr/>
          </p:nvSpPr>
          <p:spPr>
            <a:xfrm>
              <a:off x="437386" y="3629363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2FDBE87A-57BC-1443-9492-429EF9AD7D6E}"/>
                </a:ext>
              </a:extLst>
            </p:cNvPr>
            <p:cNvSpPr txBox="1"/>
            <p:nvPr/>
          </p:nvSpPr>
          <p:spPr>
            <a:xfrm>
              <a:off x="436997" y="308261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0.4</a:t>
              </a:r>
            </a:p>
          </p:txBody>
        </p: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C854328B-09F1-4A43-89BD-460FAFB675FB}"/>
                </a:ext>
              </a:extLst>
            </p:cNvPr>
            <p:cNvSpPr txBox="1"/>
            <p:nvPr/>
          </p:nvSpPr>
          <p:spPr>
            <a:xfrm>
              <a:off x="422234" y="253920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0.6</a:t>
              </a:r>
            </a:p>
          </p:txBody>
        </p: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04AA28CB-81D3-5644-867C-8780E4B479CE}"/>
                </a:ext>
              </a:extLst>
            </p:cNvPr>
            <p:cNvSpPr txBox="1"/>
            <p:nvPr/>
          </p:nvSpPr>
          <p:spPr>
            <a:xfrm rot="16200000">
              <a:off x="102933" y="3080412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MD</a:t>
              </a: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48940D90-2801-3D44-A479-760A85D6021A}"/>
                </a:ext>
              </a:extLst>
            </p:cNvPr>
            <p:cNvSpPr txBox="1"/>
            <p:nvPr/>
          </p:nvSpPr>
          <p:spPr>
            <a:xfrm rot="16200000">
              <a:off x="32402" y="5096911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324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9" grpId="0"/>
      <p:bldP spid="3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Type 5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82EF42D-DEEE-1C44-993F-3F941AC329E8}"/>
              </a:ext>
            </a:extLst>
          </p:cNvPr>
          <p:cNvSpPr txBox="1"/>
          <p:nvPr/>
        </p:nvSpPr>
        <p:spPr>
          <a:xfrm>
            <a:off x="6662720" y="5176895"/>
            <a:ext cx="545534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Robust Covariance Estimation in Whitening: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Could not prevent breakdown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Occasionally causes breakdown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 dirty="0"/>
          </a:p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Robust objective Function in higher Order statistics: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Could not prevent breakdown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Occasionally causes breakdown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7135DCD4-30C7-4845-9156-EA664F5EA39D}"/>
              </a:ext>
            </a:extLst>
          </p:cNvPr>
          <p:cNvSpPr txBox="1"/>
          <p:nvPr/>
        </p:nvSpPr>
        <p:spPr>
          <a:xfrm>
            <a:off x="6400800" y="4334502"/>
            <a:ext cx="6351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2000" b="1" dirty="0">
                <a:solidFill>
                  <a:schemeClr val="accent5"/>
                </a:solidFill>
              </a:rPr>
              <a:t>Did our robustness plugins improve the results 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280F3FDE-8C22-3A4D-825A-427A1EE3E3FE}"/>
                  </a:ext>
                </a:extLst>
              </p:cNvPr>
              <p:cNvSpPr txBox="1"/>
              <p:nvPr/>
            </p:nvSpPr>
            <p:spPr>
              <a:xfrm>
                <a:off x="6662720" y="2973091"/>
                <a:ext cx="39821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800" dirty="0">
                    <a:solidFill>
                      <a:srgbClr val="005C9C"/>
                    </a:solidFill>
                  </a:rPr>
                  <a:t>Type 5: 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Noise &lt; 20dB SNR </a:t>
                </a:r>
                <a14:m>
                  <m:oMath xmlns:m="http://schemas.openxmlformats.org/officeDocument/2006/math">
                    <m:r>
                      <a:rPr lang="en-AU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 breakdown </a:t>
                </a:r>
              </a:p>
            </p:txBody>
          </p:sp>
        </mc:Choice>
        <mc:Fallback xmlns="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280F3FDE-8C22-3A4D-825A-427A1EE3E3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2720" y="2973091"/>
                <a:ext cx="3982180" cy="646331"/>
              </a:xfrm>
              <a:prstGeom prst="rect">
                <a:avLst/>
              </a:prstGeom>
              <a:blipFill>
                <a:blip r:embed="rId5"/>
                <a:stretch>
                  <a:fillRect l="-1270" t="-5769" r="-317" b="-1153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91DA138-B27A-4443-B5F3-55106860B342}"/>
              </a:ext>
            </a:extLst>
          </p:cNvPr>
          <p:cNvGrpSpPr/>
          <p:nvPr/>
        </p:nvGrpSpPr>
        <p:grpSpPr>
          <a:xfrm>
            <a:off x="296186" y="2366361"/>
            <a:ext cx="5812011" cy="4874090"/>
            <a:chOff x="296186" y="2366361"/>
            <a:chExt cx="5812011" cy="4874090"/>
          </a:xfrm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B57CE72C-357F-1441-B580-E8265CE115B5}"/>
                </a:ext>
              </a:extLst>
            </p:cNvPr>
            <p:cNvSpPr txBox="1"/>
            <p:nvPr/>
          </p:nvSpPr>
          <p:spPr>
            <a:xfrm>
              <a:off x="1195505" y="2366361"/>
              <a:ext cx="49126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>
                  <a:solidFill>
                    <a:schemeClr val="accent5"/>
                  </a:solidFill>
                </a:rPr>
                <a:t>Power ICA </a:t>
              </a:r>
              <a:r>
                <a:rPr lang="en-AU" sz="1800" dirty="0"/>
                <a:t>– Type 5: 3-40dB Noise, No Outlier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49832D88-8A3F-EB4B-BEBB-A9693F259EA0}"/>
                </a:ext>
              </a:extLst>
            </p:cNvPr>
            <p:cNvSpPr txBox="1"/>
            <p:nvPr/>
          </p:nvSpPr>
          <p:spPr>
            <a:xfrm>
              <a:off x="2395004" y="6871119"/>
              <a:ext cx="2300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SNR (additive noise)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F3BABD34-F188-CE4C-8CE4-7693585D1A05}"/>
                </a:ext>
              </a:extLst>
            </p:cNvPr>
            <p:cNvSpPr txBox="1"/>
            <p:nvPr/>
          </p:nvSpPr>
          <p:spPr>
            <a:xfrm>
              <a:off x="1303033" y="6476319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3.0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79CB47A1-9A1E-D843-ACDA-D5F3E51E2958}"/>
                </a:ext>
              </a:extLst>
            </p:cNvPr>
            <p:cNvSpPr txBox="1"/>
            <p:nvPr/>
          </p:nvSpPr>
          <p:spPr>
            <a:xfrm>
              <a:off x="2040369" y="6476319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6.0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CCB69F20-D297-8949-B0A3-5D5313B62D4E}"/>
                </a:ext>
              </a:extLst>
            </p:cNvPr>
            <p:cNvSpPr txBox="1"/>
            <p:nvPr/>
          </p:nvSpPr>
          <p:spPr>
            <a:xfrm>
              <a:off x="4508857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30.0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38018C89-56D0-9F4D-90A0-65B2C102390F}"/>
                </a:ext>
              </a:extLst>
            </p:cNvPr>
            <p:cNvSpPr txBox="1"/>
            <p:nvPr/>
          </p:nvSpPr>
          <p:spPr>
            <a:xfrm>
              <a:off x="5374433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40.0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DB6A1F0A-B3E5-BC45-9789-995F0D69C164}"/>
                </a:ext>
              </a:extLst>
            </p:cNvPr>
            <p:cNvSpPr txBox="1"/>
            <p:nvPr/>
          </p:nvSpPr>
          <p:spPr>
            <a:xfrm>
              <a:off x="628564" y="400338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0.2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7B6EE5DA-D350-8F49-AED6-8E51F3149F5D}"/>
                </a:ext>
              </a:extLst>
            </p:cNvPr>
            <p:cNvSpPr txBox="1"/>
            <p:nvPr/>
          </p:nvSpPr>
          <p:spPr>
            <a:xfrm>
              <a:off x="628564" y="3657437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0.4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BE4261B2-FA7F-C544-A288-3EA6FE88F816}"/>
                </a:ext>
              </a:extLst>
            </p:cNvPr>
            <p:cNvSpPr txBox="1"/>
            <p:nvPr/>
          </p:nvSpPr>
          <p:spPr>
            <a:xfrm>
              <a:off x="628564" y="296554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0.8</a:t>
              </a: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44AB8DF3-4E2E-1A47-AEA3-6D0D6ED50976}"/>
                </a:ext>
              </a:extLst>
            </p:cNvPr>
            <p:cNvSpPr txBox="1"/>
            <p:nvPr/>
          </p:nvSpPr>
          <p:spPr>
            <a:xfrm rot="16200000">
              <a:off x="208982" y="3380449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MD</a:t>
              </a:r>
            </a:p>
          </p:txBody>
        </p: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95B081D4-17F2-9B4E-8E6B-E0B83AF8F942}"/>
                </a:ext>
              </a:extLst>
            </p:cNvPr>
            <p:cNvSpPr txBox="1"/>
            <p:nvPr/>
          </p:nvSpPr>
          <p:spPr>
            <a:xfrm rot="16200000">
              <a:off x="138450" y="5396948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MSE</a:t>
              </a:r>
            </a:p>
          </p:txBody>
        </p:sp>
        <p:pic>
          <p:nvPicPr>
            <p:cNvPr id="35" name="Grafik 34">
              <a:extLst>
                <a:ext uri="{FF2B5EF4-FFF2-40B4-BE49-F238E27FC236}">
                  <a16:creationId xmlns:a16="http://schemas.microsoft.com/office/drawing/2014/main" id="{7DCFBCE9-64B0-8346-94BB-2F405DC91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47591" y="2868940"/>
              <a:ext cx="4931958" cy="1665617"/>
            </a:xfrm>
            <a:prstGeom prst="rect">
              <a:avLst/>
            </a:prstGeom>
          </p:spPr>
        </p:pic>
        <p:pic>
          <p:nvPicPr>
            <p:cNvPr id="36" name="Grafik 35">
              <a:extLst>
                <a:ext uri="{FF2B5EF4-FFF2-40B4-BE49-F238E27FC236}">
                  <a16:creationId xmlns:a16="http://schemas.microsoft.com/office/drawing/2014/main" id="{83240AE7-7FFF-1748-8C1F-5BED74458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77092" y="4748805"/>
              <a:ext cx="4931105" cy="1665618"/>
            </a:xfrm>
            <a:prstGeom prst="rect">
              <a:avLst/>
            </a:prstGeom>
          </p:spPr>
        </p:pic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C35BB6AD-CF15-D14E-9039-B5B0AD6BDB97}"/>
                </a:ext>
              </a:extLst>
            </p:cNvPr>
            <p:cNvSpPr txBox="1"/>
            <p:nvPr/>
          </p:nvSpPr>
          <p:spPr>
            <a:xfrm>
              <a:off x="2777705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10.0</a:t>
              </a:r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78EB22F1-02C1-B747-A755-0277B6E12556}"/>
                </a:ext>
              </a:extLst>
            </p:cNvPr>
            <p:cNvSpPr txBox="1"/>
            <p:nvPr/>
          </p:nvSpPr>
          <p:spPr>
            <a:xfrm>
              <a:off x="3643281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20.0</a:t>
              </a:r>
            </a:p>
          </p:txBody>
        </p: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7C8A934F-0817-5948-A614-BF6972078AAC}"/>
                </a:ext>
              </a:extLst>
            </p:cNvPr>
            <p:cNvSpPr txBox="1"/>
            <p:nvPr/>
          </p:nvSpPr>
          <p:spPr>
            <a:xfrm>
              <a:off x="628564" y="331149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0.6</a:t>
              </a:r>
            </a:p>
          </p:txBody>
        </p: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CB9BD521-0370-024B-B3B4-FE48AE484450}"/>
                </a:ext>
              </a:extLst>
            </p:cNvPr>
            <p:cNvSpPr txBox="1"/>
            <p:nvPr/>
          </p:nvSpPr>
          <p:spPr>
            <a:xfrm>
              <a:off x="628564" y="610463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0.0</a:t>
              </a: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2DCD371C-ED09-E64D-9E3D-53F01432D6BC}"/>
                </a:ext>
              </a:extLst>
            </p:cNvPr>
            <p:cNvSpPr txBox="1"/>
            <p:nvPr/>
          </p:nvSpPr>
          <p:spPr>
            <a:xfrm>
              <a:off x="628564" y="566615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0.2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B3EE8E4D-EF4D-4E42-B05D-C6AC8D05A00E}"/>
                </a:ext>
              </a:extLst>
            </p:cNvPr>
            <p:cNvSpPr txBox="1"/>
            <p:nvPr/>
          </p:nvSpPr>
          <p:spPr>
            <a:xfrm>
              <a:off x="628564" y="478919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0.6</a:t>
              </a: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FFB9240C-25AA-E44A-9C13-434A6B5FBD78}"/>
                </a:ext>
              </a:extLst>
            </p:cNvPr>
            <p:cNvSpPr txBox="1"/>
            <p:nvPr/>
          </p:nvSpPr>
          <p:spPr>
            <a:xfrm>
              <a:off x="628564" y="522767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0.4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Abgerundetes Rechteck">
                <a:extLst>
                  <a:ext uri="{FF2B5EF4-FFF2-40B4-BE49-F238E27FC236}">
                    <a16:creationId xmlns:a16="http://schemas.microsoft.com/office/drawing/2014/main" id="{24F03AE1-24E4-3F4A-AE74-31F8E1E02724}"/>
                  </a:ext>
                </a:extLst>
              </p:cNvPr>
              <p:cNvSpPr/>
              <p:nvPr/>
            </p:nvSpPr>
            <p:spPr>
              <a:xfrm>
                <a:off x="296184" y="7733869"/>
                <a:ext cx="12168531" cy="1022258"/>
              </a:xfrm>
              <a:prstGeom prst="roundRect">
                <a:avLst>
                  <a:gd name="adj" fmla="val 9798"/>
                </a:avLst>
              </a:prstGeom>
              <a:solidFill>
                <a:srgbClr val="FFFFFF"/>
              </a:solidFill>
              <a:ln w="25400">
                <a:solidFill>
                  <a:schemeClr val="accent1"/>
                </a:solidFill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lIns="45719" rIns="45719" anchor="ctr"/>
              <a:lstStyle/>
              <a:p>
                <a:pPr algn="ctr">
                  <a:buClr>
                    <a:srgbClr val="005C9C"/>
                  </a:buClr>
                </a:pPr>
                <a:r>
                  <a:rPr lang="en-AU" sz="1800" b="1" dirty="0">
                    <a:solidFill>
                      <a:schemeClr val="accent5"/>
                    </a:solidFill>
                  </a:rPr>
                  <a:t>Intermediate conclusion:</a:t>
                </a:r>
              </a:p>
              <a:p>
                <a:pPr algn="ctr">
                  <a:buClr>
                    <a:srgbClr val="005C9C"/>
                  </a:buClr>
                </a:pPr>
                <a:r>
                  <a:rPr lang="en-AU" sz="1800" dirty="0"/>
                  <a:t>Pre-processing of the data essential! </a:t>
                </a:r>
                <a14:m>
                  <m:oMath xmlns:m="http://schemas.openxmlformats.org/officeDocument/2006/math">
                    <m:r>
                      <a:rPr lang="en-AU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Outlier removal + smoothing </a:t>
                </a:r>
              </a:p>
              <a:p>
                <a:pPr algn="ctr">
                  <a:buClr>
                    <a:srgbClr val="005C9C"/>
                  </a:buClr>
                </a:pPr>
                <a:r>
                  <a:rPr lang="en-AU" sz="1800" dirty="0"/>
                  <a:t>We need new approaches to improve the performance</a:t>
                </a:r>
              </a:p>
            </p:txBody>
          </p:sp>
        </mc:Choice>
        <mc:Fallback xmlns="">
          <p:sp>
            <p:nvSpPr>
              <p:cNvPr id="44" name="Abgerundetes Rechteck">
                <a:extLst>
                  <a:ext uri="{FF2B5EF4-FFF2-40B4-BE49-F238E27FC236}">
                    <a16:creationId xmlns:a16="http://schemas.microsoft.com/office/drawing/2014/main" id="{24F03AE1-24E4-3F4A-AE74-31F8E1E027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184" y="7733869"/>
                <a:ext cx="12168531" cy="1022258"/>
              </a:xfrm>
              <a:prstGeom prst="roundRect">
                <a:avLst>
                  <a:gd name="adj" fmla="val 9798"/>
                </a:avLst>
              </a:prstGeom>
              <a:blipFill>
                <a:blip r:embed="rId8"/>
                <a:stretch>
                  <a:fillRect/>
                </a:stretch>
              </a:blipFill>
              <a:ln w="25400">
                <a:solidFill>
                  <a:schemeClr val="accent1"/>
                </a:solidFill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90946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4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435297"/>
            <a:ext cx="12114720" cy="64804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 approach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Graph Blind Source Separation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Abgerundetes Rechteck"/>
          <p:cNvSpPr/>
          <p:nvPr/>
        </p:nvSpPr>
        <p:spPr>
          <a:xfrm>
            <a:off x="8757285" y="6950075"/>
            <a:ext cx="3684270" cy="184721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sz="3200" dirty="0"/>
              <a:t>Motivation</a:t>
            </a:r>
            <a:br>
              <a:rPr sz="3200" dirty="0"/>
            </a:br>
            <a:r>
              <a:rPr sz="2400" dirty="0"/>
              <a:t>Challenge of Working with EEG Data</a:t>
            </a:r>
          </a:p>
        </p:txBody>
      </p:sp>
      <p:pic>
        <p:nvPicPr>
          <p:cNvPr id="147" name="brain_intro.png" descr="brain_intr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10" y="2711328"/>
            <a:ext cx="4206231" cy="32362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8" name="Linie"/>
          <p:cNvSpPr/>
          <p:nvPr/>
        </p:nvSpPr>
        <p:spPr>
          <a:xfrm>
            <a:off x="4472101" y="3231325"/>
            <a:ext cx="4644593" cy="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pic>
        <p:nvPicPr>
          <p:cNvPr id="149" name="Bild" descr="Bild"/>
          <p:cNvPicPr>
            <a:picLocks noChangeAspect="1"/>
          </p:cNvPicPr>
          <p:nvPr/>
        </p:nvPicPr>
        <p:blipFill>
          <a:blip r:embed="rId4"/>
          <a:srcRect l="63667" t="9926" r="661" b="67186"/>
          <a:stretch>
            <a:fillRect/>
          </a:stretch>
        </p:blipFill>
        <p:spPr>
          <a:xfrm>
            <a:off x="8757920" y="2599055"/>
            <a:ext cx="3684270" cy="126492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0" name="What do we get in experiments?"/>
          <p:cNvSpPr txBox="1"/>
          <p:nvPr/>
        </p:nvSpPr>
        <p:spPr>
          <a:xfrm>
            <a:off x="417894" y="6223886"/>
            <a:ext cx="3732571" cy="37523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dirty="0"/>
              <a:t>What do we get in experiments?</a:t>
            </a:r>
          </a:p>
        </p:txBody>
      </p:sp>
      <p:pic>
        <p:nvPicPr>
          <p:cNvPr id="151" name="8vpNK0RkvtJ3km9rQluiOhn-yrq6bMn0j0efc7ObNfhVvpeAA4UHqiFQ8YZuopBTj3RQWiDA70VpF12p7-_kEu0_kPJezU6Z5Sn40FXMW9B4u-hwiDsBE78S8E5eGIq83JJCQ7P24sc.png" descr="8vpNK0RkvtJ3km9rQluiOhn-yrq6bMn0j0efc7ObNfhVvpeAA4UHqiFQ8YZuopBTj3RQWiDA70VpF12p7-_kEu0_kPJezU6Z5Sn40FXMW9B4u-hwiDsBE78S8E5eGIq83JJCQ7P24sc.png"/>
          <p:cNvPicPr>
            <a:picLocks noChangeAspect="1"/>
          </p:cNvPicPr>
          <p:nvPr/>
        </p:nvPicPr>
        <p:blipFill>
          <a:blip r:embed="rId5"/>
          <a:srcRect l="12601" t="27144" r="33410" b="41883"/>
          <a:stretch>
            <a:fillRect/>
          </a:stretch>
        </p:blipFill>
        <p:spPr>
          <a:xfrm>
            <a:off x="801296" y="6860672"/>
            <a:ext cx="6684020" cy="195079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2" name="“"/>
          <p:cNvSpPr txBox="1"/>
          <p:nvPr/>
        </p:nvSpPr>
        <p:spPr>
          <a:xfrm>
            <a:off x="10474896" y="6526934"/>
            <a:ext cx="463623" cy="130072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8500">
                <a:solidFill>
                  <a:srgbClr val="A7A7A7"/>
                </a:solidFill>
              </a:defRPr>
            </a:lvl1pPr>
          </a:lstStyle>
          <a:p>
            <a:r>
              <a:t>“</a:t>
            </a:r>
          </a:p>
        </p:txBody>
      </p:sp>
      <p:sp>
        <p:nvSpPr>
          <p:cNvPr id="153" name="Working with EEG data is…"/>
          <p:cNvSpPr txBox="1"/>
          <p:nvPr/>
        </p:nvSpPr>
        <p:spPr>
          <a:xfrm>
            <a:off x="8982345" y="7293567"/>
            <a:ext cx="3288705" cy="1150763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algn="ctr">
              <a:defRPr sz="1800"/>
            </a:pPr>
            <a:r>
              <a:t>Working with EEG data is </a:t>
            </a:r>
          </a:p>
          <a:p>
            <a:pPr algn="ctr">
              <a:defRPr sz="1800"/>
            </a:pPr>
            <a:r>
              <a:t>therefore</a:t>
            </a:r>
            <a:br/>
            <a:r>
              <a:t>the process of source separation</a:t>
            </a:r>
          </a:p>
        </p:txBody>
      </p:sp>
      <p:sp>
        <p:nvSpPr>
          <p:cNvPr id="154" name="EEG Channels"/>
          <p:cNvSpPr txBox="1"/>
          <p:nvPr/>
        </p:nvSpPr>
        <p:spPr>
          <a:xfrm rot="16200000">
            <a:off x="-200818" y="7656833"/>
            <a:ext cx="1636023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dirty="0"/>
              <a:t> 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EEG</a:t>
            </a:r>
            <a:r>
              <a:rPr dirty="0"/>
              <a:t> Channels</a:t>
            </a:r>
          </a:p>
        </p:txBody>
      </p:sp>
      <p:sp>
        <p:nvSpPr>
          <p:cNvPr id="155" name="time t in seconds"/>
          <p:cNvSpPr txBox="1"/>
          <p:nvPr/>
        </p:nvSpPr>
        <p:spPr>
          <a:xfrm>
            <a:off x="3489424" y="8791461"/>
            <a:ext cx="1823574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>
                <a:latin typeface="Arial" panose="020B0604020202020204" pitchFamily="34" charset="0"/>
                <a:cs typeface="Arial" panose="020B0604020202020204" pitchFamily="34" charset="0"/>
              </a:rPr>
              <a:t>time t in seconds</a:t>
            </a:r>
          </a:p>
        </p:txBody>
      </p:sp>
      <p:sp>
        <p:nvSpPr>
          <p:cNvPr id="156" name="Kreis"/>
          <p:cNvSpPr/>
          <p:nvPr/>
        </p:nvSpPr>
        <p:spPr>
          <a:xfrm>
            <a:off x="2619342" y="2448340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Kreis"/>
          <p:cNvSpPr/>
          <p:nvPr/>
        </p:nvSpPr>
        <p:spPr>
          <a:xfrm>
            <a:off x="846422" y="3383339"/>
            <a:ext cx="565907" cy="565908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Kreis"/>
          <p:cNvSpPr/>
          <p:nvPr/>
        </p:nvSpPr>
        <p:spPr>
          <a:xfrm>
            <a:off x="7568254" y="823162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Kreis"/>
          <p:cNvSpPr/>
          <p:nvPr/>
        </p:nvSpPr>
        <p:spPr>
          <a:xfrm>
            <a:off x="7568254" y="775921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Kreis"/>
          <p:cNvSpPr/>
          <p:nvPr/>
        </p:nvSpPr>
        <p:spPr>
          <a:xfrm>
            <a:off x="7568254" y="730201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Kreis"/>
          <p:cNvSpPr/>
          <p:nvPr/>
        </p:nvSpPr>
        <p:spPr>
          <a:xfrm>
            <a:off x="7568254" y="679010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Linie"/>
          <p:cNvSpPr/>
          <p:nvPr/>
        </p:nvSpPr>
        <p:spPr>
          <a:xfrm flipH="1" flipV="1">
            <a:off x="3912628" y="3376873"/>
            <a:ext cx="2194645" cy="3098676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3" name="Linie"/>
          <p:cNvSpPr/>
          <p:nvPr/>
        </p:nvSpPr>
        <p:spPr>
          <a:xfrm flipH="1" flipV="1">
            <a:off x="4418554" y="3237266"/>
            <a:ext cx="3730093" cy="34995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4" name="Kreis"/>
          <p:cNvSpPr/>
          <p:nvPr/>
        </p:nvSpPr>
        <p:spPr>
          <a:xfrm>
            <a:off x="3879182" y="2986820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5" name="What we wish to have?"/>
          <p:cNvSpPr txBox="1"/>
          <p:nvPr/>
        </p:nvSpPr>
        <p:spPr>
          <a:xfrm>
            <a:off x="9089297" y="2057584"/>
            <a:ext cx="3232280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t>What we wish to have?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dirty="0"/>
              <a:t>Electroencephalogram (EEG) Concept</a:t>
            </a:r>
          </a:p>
        </p:txBody>
      </p:sp>
      <p:sp>
        <p:nvSpPr>
          <p:cNvPr id="167" name="Kreis"/>
          <p:cNvSpPr/>
          <p:nvPr/>
        </p:nvSpPr>
        <p:spPr>
          <a:xfrm>
            <a:off x="4280502" y="3723420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8" name="Rechteck"/>
          <p:cNvSpPr/>
          <p:nvPr/>
        </p:nvSpPr>
        <p:spPr>
          <a:xfrm>
            <a:off x="6107372" y="3593146"/>
            <a:ext cx="2057196" cy="2903382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9" name="Bild" descr="Bild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6169240" y="3637330"/>
            <a:ext cx="1921028" cy="28466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0" name="Inhaltsplatzhalter 2"/>
          <p:cNvSpPr txBox="1">
            <a:spLocks noGrp="1"/>
          </p:cNvSpPr>
          <p:nvPr>
            <p:ph type="body" sz="quarter" idx="1"/>
          </p:nvPr>
        </p:nvSpPr>
        <p:spPr>
          <a:xfrm>
            <a:off x="8722560" y="3947160"/>
            <a:ext cx="3718995" cy="25330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sz="1800" dirty="0"/>
              <a:t>We are observing the "oscillating slow fields" of neurons in the upper layers of the cerebral cortex</a:t>
            </a:r>
            <a:r>
              <a:rPr lang="de-DE" sz="1800" dirty="0"/>
              <a:t>.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sz="1800" dirty="0"/>
              <a:t>These changes in electrical potential lead a neuron to be more likely or less likely to fire action potentials and are important in encoding information in the brain.</a:t>
            </a:r>
          </a:p>
        </p:txBody>
      </p:sp>
      <p:sp>
        <p:nvSpPr>
          <p:cNvPr id="29" name="Inhaltsplatzhalter 2">
            <a:extLst>
              <a:ext uri="{FF2B5EF4-FFF2-40B4-BE49-F238E27FC236}">
                <a16:creationId xmlns:a16="http://schemas.microsoft.com/office/drawing/2014/main" id="{F170B9EC-04F4-774C-98E9-2EF78C731B4B}"/>
              </a:ext>
            </a:extLst>
          </p:cNvPr>
          <p:cNvSpPr txBox="1">
            <a:spLocks/>
          </p:cNvSpPr>
          <p:nvPr/>
        </p:nvSpPr>
        <p:spPr>
          <a:xfrm>
            <a:off x="6817895" y="6281847"/>
            <a:ext cx="1677715" cy="2588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336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2"/>
              </a:buClr>
              <a:buNone/>
            </a:pPr>
            <a:r>
              <a:rPr lang="de-DE" sz="1400" dirty="0"/>
              <a:t>[NY Times, 2020]</a:t>
            </a:r>
          </a:p>
        </p:txBody>
      </p:sp>
      <p:sp>
        <p:nvSpPr>
          <p:cNvPr id="30" name="Inhaltsplatzhalter 2">
            <a:extLst>
              <a:ext uri="{FF2B5EF4-FFF2-40B4-BE49-F238E27FC236}">
                <a16:creationId xmlns:a16="http://schemas.microsoft.com/office/drawing/2014/main" id="{EFC8661B-80FD-8F47-93E9-E9DBA9F9167B}"/>
              </a:ext>
            </a:extLst>
          </p:cNvPr>
          <p:cNvSpPr txBox="1">
            <a:spLocks/>
          </p:cNvSpPr>
          <p:nvPr/>
        </p:nvSpPr>
        <p:spPr>
          <a:xfrm>
            <a:off x="11092377" y="3606159"/>
            <a:ext cx="1677715" cy="2588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336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2"/>
              </a:buClr>
              <a:buNone/>
            </a:pPr>
            <a:r>
              <a:rPr lang="de-DE" sz="1400" dirty="0"/>
              <a:t>[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BackyardBrains</a:t>
            </a:r>
            <a:r>
              <a:rPr lang="de-DE" sz="14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5994622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50" grpId="0" animBg="1"/>
      <p:bldP spid="152" grpId="0" animBg="1"/>
      <p:bldP spid="153" grpId="0" animBg="1"/>
      <p:bldP spid="154" grpId="0" animBg="1"/>
      <p:bldP spid="155" grpId="0" animBg="1"/>
      <p:bldP spid="158" grpId="0" animBg="1"/>
      <p:bldP spid="159" grpId="0" animBg="1"/>
      <p:bldP spid="160" grpId="0" animBg="1"/>
      <p:bldP spid="16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6">
            <a:extLst>
              <a:ext uri="{FF2B5EF4-FFF2-40B4-BE49-F238E27FC236}">
                <a16:creationId xmlns:a16="http://schemas.microsoft.com/office/drawing/2014/main" id="{2D4FC905-A10B-4599-8C8A-1330834D6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832" y="5611336"/>
            <a:ext cx="2316487" cy="2316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328480"/>
            <a:ext cx="11793600" cy="6587280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de-DE" sz="1800" dirty="0" err="1"/>
              <a:t>Significant</a:t>
            </a:r>
            <a:r>
              <a:rPr lang="de-DE" sz="1800" dirty="0"/>
              <a:t> </a:t>
            </a:r>
            <a:r>
              <a:rPr lang="de-DE" sz="1800" dirty="0" err="1"/>
              <a:t>performance</a:t>
            </a:r>
            <a:r>
              <a:rPr lang="de-DE" sz="1800" dirty="0"/>
              <a:t> </a:t>
            </a:r>
            <a:r>
              <a:rPr lang="de-DE" sz="1800" dirty="0" err="1"/>
              <a:t>loss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sample </a:t>
            </a:r>
            <a:r>
              <a:rPr lang="de-DE" sz="1800" dirty="0" err="1"/>
              <a:t>sizes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 </a:t>
            </a:r>
            <a:r>
              <a:rPr lang="de-DE" sz="1800" b="1" dirty="0"/>
              <a:t>N &lt;&lt; 5000</a:t>
            </a:r>
          </a:p>
          <a:p>
            <a:pPr>
              <a:buFont typeface="+mj-lt"/>
              <a:buAutoNum type="arabicPeriod"/>
            </a:pPr>
            <a:endParaRPr lang="de-DE" sz="1800" b="1" dirty="0"/>
          </a:p>
          <a:p>
            <a:pPr>
              <a:buFont typeface="+mj-lt"/>
              <a:buAutoNum type="arabicPeriod"/>
            </a:pPr>
            <a:r>
              <a:rPr lang="de-DE" sz="1800" dirty="0" err="1"/>
              <a:t>Unable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recover</a:t>
            </a:r>
            <a:r>
              <a:rPr lang="de-DE" sz="1800" dirty="0"/>
              <a:t> </a:t>
            </a:r>
            <a:r>
              <a:rPr lang="de-DE" sz="1800" dirty="0" err="1"/>
              <a:t>more</a:t>
            </a:r>
            <a:r>
              <a:rPr lang="de-DE" sz="1800" dirty="0"/>
              <a:t> </a:t>
            </a:r>
            <a:r>
              <a:rPr lang="de-DE" sz="1800" dirty="0" err="1"/>
              <a:t>than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b="1" dirty="0" err="1"/>
              <a:t>Gaussian</a:t>
            </a:r>
            <a:r>
              <a:rPr lang="de-DE" sz="1800" b="1" dirty="0"/>
              <a:t> </a:t>
            </a:r>
            <a:r>
              <a:rPr lang="de-DE" sz="1800" b="1" dirty="0" err="1"/>
              <a:t>signal</a:t>
            </a:r>
            <a:endParaRPr lang="de-DE" sz="1800" b="1" dirty="0"/>
          </a:p>
          <a:p>
            <a:pPr>
              <a:buFont typeface="+mj-lt"/>
              <a:buAutoNum type="arabicPeriod"/>
            </a:pPr>
            <a:endParaRPr lang="de-DE" sz="1800" b="1" dirty="0"/>
          </a:p>
          <a:p>
            <a:pPr>
              <a:buFont typeface="+mj-lt"/>
              <a:buAutoNum type="arabicPeriod"/>
            </a:pP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b="1" dirty="0"/>
              <a:t>SNR ≤ 20dB </a:t>
            </a:r>
            <a:r>
              <a:rPr lang="de-DE" sz="1800" dirty="0"/>
              <a:t>high </a:t>
            </a:r>
            <a:r>
              <a:rPr lang="de-DE" sz="1800" dirty="0" err="1"/>
              <a:t>variance</a:t>
            </a:r>
            <a:r>
              <a:rPr lang="de-DE" sz="1800" dirty="0"/>
              <a:t> in </a:t>
            </a:r>
            <a:r>
              <a:rPr lang="de-DE" sz="1800" dirty="0" err="1"/>
              <a:t>performance</a:t>
            </a:r>
            <a:r>
              <a:rPr lang="de-DE" sz="1800" dirty="0"/>
              <a:t> </a:t>
            </a:r>
          </a:p>
          <a:p>
            <a:pPr lvl="2"/>
            <a:r>
              <a:rPr lang="de-DE" sz="1800" dirty="0" err="1"/>
              <a:t>Failures</a:t>
            </a:r>
            <a:r>
              <a:rPr lang="de-DE" sz="1800" dirty="0"/>
              <a:t> </a:t>
            </a:r>
            <a:r>
              <a:rPr lang="de-DE" sz="1800" dirty="0" err="1"/>
              <a:t>become</a:t>
            </a:r>
            <a:r>
              <a:rPr lang="de-DE" sz="1800" dirty="0"/>
              <a:t> </a:t>
            </a:r>
            <a:r>
              <a:rPr lang="de-DE" sz="1800" dirty="0" err="1"/>
              <a:t>increasingly</a:t>
            </a:r>
            <a:r>
              <a:rPr lang="de-DE" sz="1800" dirty="0"/>
              <a:t> </a:t>
            </a:r>
            <a:r>
              <a:rPr lang="de-DE" sz="1800" dirty="0" err="1"/>
              <a:t>likely</a:t>
            </a:r>
            <a:r>
              <a:rPr lang="de-DE" sz="1800" dirty="0"/>
              <a:t> </a:t>
            </a:r>
          </a:p>
          <a:p>
            <a:pPr lvl="2"/>
            <a:endParaRPr lang="de-DE" sz="1800" dirty="0"/>
          </a:p>
          <a:p>
            <a:pPr>
              <a:buFont typeface="+mj-lt"/>
              <a:buAutoNum type="arabicPeriod"/>
            </a:pPr>
            <a:r>
              <a:rPr lang="de-DE" sz="1800" dirty="0" err="1"/>
              <a:t>Inherently</a:t>
            </a:r>
            <a:r>
              <a:rPr lang="de-DE" sz="1800" dirty="0"/>
              <a:t> </a:t>
            </a:r>
            <a:r>
              <a:rPr lang="de-DE" sz="1800" dirty="0" err="1"/>
              <a:t>unrobust</a:t>
            </a:r>
            <a:r>
              <a:rPr lang="de-DE" sz="1800" dirty="0"/>
              <a:t> </a:t>
            </a:r>
            <a:r>
              <a:rPr lang="de-DE" sz="1800" dirty="0" err="1"/>
              <a:t>against</a:t>
            </a:r>
            <a:r>
              <a:rPr lang="de-DE" sz="1800" dirty="0"/>
              <a:t> </a:t>
            </a:r>
            <a:r>
              <a:rPr lang="de-DE" sz="1800" dirty="0" err="1"/>
              <a:t>outliers</a:t>
            </a:r>
            <a:endParaRPr lang="de-DE" sz="1800" dirty="0"/>
          </a:p>
          <a:p>
            <a:pPr lvl="2"/>
            <a:r>
              <a:rPr lang="de-DE" sz="1800" dirty="0"/>
              <a:t> A </a:t>
            </a:r>
            <a:r>
              <a:rPr lang="de-DE" sz="1800" b="1" dirty="0" err="1"/>
              <a:t>single</a:t>
            </a:r>
            <a:r>
              <a:rPr lang="de-DE" sz="1800" b="1" dirty="0"/>
              <a:t> </a:t>
            </a:r>
            <a:r>
              <a:rPr lang="de-DE" sz="1800" b="1" dirty="0" err="1"/>
              <a:t>outlier</a:t>
            </a:r>
            <a:r>
              <a:rPr lang="de-DE" sz="1800" b="1" dirty="0"/>
              <a:t> </a:t>
            </a:r>
            <a:r>
              <a:rPr lang="de-DE" sz="1800" dirty="0"/>
              <a:t>will </a:t>
            </a:r>
            <a:r>
              <a:rPr lang="de-DE" sz="1800" dirty="0" err="1"/>
              <a:t>lead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failure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method</a:t>
            </a:r>
            <a:endParaRPr lang="de-DE" sz="18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92C137C-43B7-4E9D-A0B3-07CD7CD6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Shortcomings</a:t>
            </a:r>
            <a:endParaRPr lang="fr-FR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D72379D-1DC2-4BFE-BA03-38E66A28B5C2}"/>
              </a:ext>
            </a:extLst>
          </p:cNvPr>
          <p:cNvSpPr txBox="1"/>
          <p:nvPr/>
        </p:nvSpPr>
        <p:spPr>
          <a:xfrm>
            <a:off x="7078615" y="7258500"/>
            <a:ext cx="1747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/>
              <a:t>3. SNR ≤ 20dB</a:t>
            </a:r>
            <a:endParaRPr lang="fr-FR" sz="18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65B8CAB-153A-427B-BC9F-A3E6254FBCDE}"/>
              </a:ext>
            </a:extLst>
          </p:cNvPr>
          <p:cNvSpPr txBox="1"/>
          <p:nvPr/>
        </p:nvSpPr>
        <p:spPr>
          <a:xfrm>
            <a:off x="4465278" y="7230749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/>
              <a:t>2. </a:t>
            </a:r>
            <a:r>
              <a:rPr lang="de-DE" sz="1800" b="1" dirty="0" err="1"/>
              <a:t>Gaussian</a:t>
            </a:r>
            <a:endParaRPr lang="fr-FR" sz="18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DA17BD0-0701-4184-9950-C909C7FD0BFE}"/>
              </a:ext>
            </a:extLst>
          </p:cNvPr>
          <p:cNvSpPr txBox="1"/>
          <p:nvPr/>
        </p:nvSpPr>
        <p:spPr>
          <a:xfrm>
            <a:off x="10174220" y="7258500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/>
              <a:t>4. </a:t>
            </a:r>
            <a:r>
              <a:rPr lang="de-DE" sz="1800" b="1" dirty="0" err="1"/>
              <a:t>Outlier</a:t>
            </a:r>
            <a:endParaRPr lang="fr-FR" sz="18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DE3AA83-7F3F-4749-A14C-C6ACA76E5859}"/>
              </a:ext>
            </a:extLst>
          </p:cNvPr>
          <p:cNvSpPr txBox="1"/>
          <p:nvPr/>
        </p:nvSpPr>
        <p:spPr>
          <a:xfrm>
            <a:off x="1724377" y="7230348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/>
              <a:t>1. Samples</a:t>
            </a:r>
            <a:endParaRPr lang="fr-FR" sz="1800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F040554-58F8-408A-8390-C85612842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524" y="6196398"/>
            <a:ext cx="1028630" cy="1029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68D706-E354-4CF8-8C95-1350ABC99B54}"/>
              </a:ext>
            </a:extLst>
          </p:cNvPr>
          <p:cNvSpPr txBox="1"/>
          <p:nvPr/>
        </p:nvSpPr>
        <p:spPr>
          <a:xfrm>
            <a:off x="2273324" y="6507730"/>
            <a:ext cx="332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</a:t>
            </a:r>
            <a:endParaRPr lang="fr-FR" sz="1800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DA0BF7-DDCF-42D0-8545-D50B109EBBD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5" t="34391" r="34624" b="33042"/>
          <a:stretch/>
        </p:blipFill>
        <p:spPr>
          <a:xfrm>
            <a:off x="6721755" y="6393106"/>
            <a:ext cx="2316488" cy="860867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AF2BE98-5292-41A3-9EC8-F6873669126E}"/>
              </a:ext>
            </a:extLst>
          </p:cNvPr>
          <p:cNvCxnSpPr>
            <a:cxnSpLocks/>
          </p:cNvCxnSpPr>
          <p:nvPr/>
        </p:nvCxnSpPr>
        <p:spPr>
          <a:xfrm flipV="1">
            <a:off x="8421370" y="6393106"/>
            <a:ext cx="0" cy="704238"/>
          </a:xfrm>
          <a:prstGeom prst="straightConnector1">
            <a:avLst/>
          </a:prstGeom>
          <a:ln w="19050">
            <a:solidFill>
              <a:srgbClr val="005C9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3F756E-9C9E-4379-95D6-666874AF62F0}"/>
              </a:ext>
            </a:extLst>
          </p:cNvPr>
          <p:cNvCxnSpPr>
            <a:cxnSpLocks/>
          </p:cNvCxnSpPr>
          <p:nvPr/>
        </p:nvCxnSpPr>
        <p:spPr>
          <a:xfrm>
            <a:off x="8008620" y="6400913"/>
            <a:ext cx="432000" cy="0"/>
          </a:xfrm>
          <a:prstGeom prst="line">
            <a:avLst/>
          </a:prstGeom>
          <a:ln w="19050">
            <a:solidFill>
              <a:srgbClr val="005C9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2BEDF5-1CFA-4102-A75D-2E3F552BCFC5}"/>
              </a:ext>
            </a:extLst>
          </p:cNvPr>
          <p:cNvCxnSpPr>
            <a:cxnSpLocks/>
          </p:cNvCxnSpPr>
          <p:nvPr/>
        </p:nvCxnSpPr>
        <p:spPr>
          <a:xfrm flipV="1">
            <a:off x="10022090" y="6633411"/>
            <a:ext cx="1635511" cy="592665"/>
          </a:xfrm>
          <a:prstGeom prst="line">
            <a:avLst/>
          </a:prstGeom>
          <a:ln w="19050">
            <a:solidFill>
              <a:srgbClr val="00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F54766A7-4AD1-4B67-8667-8903EADE1A5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21" t="14164" r="29858" b="44522"/>
          <a:stretch/>
        </p:blipFill>
        <p:spPr>
          <a:xfrm rot="2429873">
            <a:off x="9692937" y="5893470"/>
            <a:ext cx="1738359" cy="939687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7E2DF316-24B4-4D77-90B8-12B55CD1B607}"/>
              </a:ext>
            </a:extLst>
          </p:cNvPr>
          <p:cNvSpPr/>
          <p:nvPr/>
        </p:nvSpPr>
        <p:spPr>
          <a:xfrm>
            <a:off x="10126200" y="5412928"/>
            <a:ext cx="180000" cy="180000"/>
          </a:xfrm>
          <a:prstGeom prst="ellipse">
            <a:avLst/>
          </a:prstGeom>
          <a:noFill/>
          <a:ln w="9525"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5DA639D-DA52-4A4A-A223-DF9BDB154E64}"/>
              </a:ext>
            </a:extLst>
          </p:cNvPr>
          <p:cNvCxnSpPr>
            <a:cxnSpLocks/>
          </p:cNvCxnSpPr>
          <p:nvPr/>
        </p:nvCxnSpPr>
        <p:spPr>
          <a:xfrm>
            <a:off x="10216104" y="5602442"/>
            <a:ext cx="0" cy="1561381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>
            <a:extLst>
              <a:ext uri="{FF2B5EF4-FFF2-40B4-BE49-F238E27FC236}">
                <a16:creationId xmlns:a16="http://schemas.microsoft.com/office/drawing/2014/main" id="{31E783BB-9B14-42A3-8672-C617E1AF237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87888" y="2900243"/>
            <a:ext cx="1868403" cy="193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18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/>
      <p:bldP spid="51" grpId="0"/>
      <p:bldP spid="52" grpId="0"/>
      <p:bldP spid="4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3999" y="2242800"/>
            <a:ext cx="11996609" cy="6587280"/>
          </a:xfrm>
        </p:spPr>
        <p:txBody>
          <a:bodyPr/>
          <a:lstStyle/>
          <a:p>
            <a:r>
              <a:rPr lang="de-DE" sz="1800" dirty="0"/>
              <a:t>In 2010: Blind Source Separation(BSS) </a:t>
            </a:r>
            <a:r>
              <a:rPr lang="de-DE" sz="1800" dirty="0" err="1"/>
              <a:t>using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r>
              <a:rPr lang="de-DE" sz="1800" dirty="0"/>
              <a:t> </a:t>
            </a:r>
            <a:r>
              <a:rPr lang="de-DE" sz="1800" dirty="0" err="1"/>
              <a:t>theory</a:t>
            </a:r>
            <a:r>
              <a:rPr lang="de-DE" sz="1800" b="1" dirty="0"/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Blöchl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2010] </a:t>
            </a:r>
            <a:endParaRPr lang="de-DE" sz="1800" dirty="0"/>
          </a:p>
          <a:p>
            <a:r>
              <a:rPr lang="de-DE" sz="1800" dirty="0"/>
              <a:t>In 2020: First </a:t>
            </a:r>
            <a:r>
              <a:rPr lang="de-DE" sz="1800" dirty="0" err="1"/>
              <a:t>approaches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combine</a:t>
            </a:r>
            <a:r>
              <a:rPr lang="de-DE" sz="1800" dirty="0"/>
              <a:t> non-</a:t>
            </a:r>
            <a:r>
              <a:rPr lang="de-DE" sz="1800" dirty="0" err="1"/>
              <a:t>Gaussianity</a:t>
            </a:r>
            <a:r>
              <a:rPr lang="de-DE" sz="1800" dirty="0"/>
              <a:t> </a:t>
            </a:r>
            <a:r>
              <a:rPr lang="de-DE" sz="1800" dirty="0" err="1"/>
              <a:t>based</a:t>
            </a:r>
            <a:r>
              <a:rPr lang="de-DE" sz="1800" dirty="0"/>
              <a:t> BSS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r>
              <a:rPr lang="de-DE" sz="1800" dirty="0"/>
              <a:t> </a:t>
            </a:r>
            <a:r>
              <a:rPr lang="de-DE" sz="1800" dirty="0" err="1"/>
              <a:t>based</a:t>
            </a:r>
            <a:r>
              <a:rPr lang="de-DE" sz="1800" dirty="0"/>
              <a:t> BSS (Jari Miettinen et al.) </a:t>
            </a:r>
            <a:r>
              <a:rPr lang="en-US" sz="1800" dirty="0"/>
              <a:t>[Miettinen, 2020]</a:t>
            </a:r>
            <a:r>
              <a:rPr lang="en-US" sz="1800" b="1" dirty="0"/>
              <a:t> </a:t>
            </a:r>
            <a:endParaRPr lang="de-DE" sz="1800" b="1" dirty="0"/>
          </a:p>
          <a:p>
            <a:pPr marL="0" indent="0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sz="2000" b="1" u="sng" dirty="0" err="1"/>
              <a:t>What</a:t>
            </a:r>
            <a:r>
              <a:rPr lang="de-DE" sz="2000" b="1" u="sng" dirty="0"/>
              <a:t> </a:t>
            </a:r>
            <a:r>
              <a:rPr lang="de-DE" sz="2000" b="1" u="sng" dirty="0" err="1"/>
              <a:t>is</a:t>
            </a:r>
            <a:r>
              <a:rPr lang="de-DE" sz="2000" b="1" u="sng" dirty="0"/>
              <a:t> </a:t>
            </a:r>
            <a:r>
              <a:rPr lang="de-DE" sz="2000" b="1" u="sng" dirty="0" err="1"/>
              <a:t>the</a:t>
            </a:r>
            <a:r>
              <a:rPr lang="de-DE" sz="2000" b="1" u="sng" dirty="0"/>
              <a:t> </a:t>
            </a:r>
            <a:r>
              <a:rPr lang="de-DE" sz="2000" b="1" u="sng" dirty="0" err="1"/>
              <a:t>idea</a:t>
            </a:r>
            <a:r>
              <a:rPr lang="de-DE" sz="2000" b="1" u="sng" dirty="0"/>
              <a:t>?</a:t>
            </a:r>
          </a:p>
          <a:p>
            <a:r>
              <a:rPr lang="de-DE" sz="1800" dirty="0"/>
              <a:t>Design a </a:t>
            </a:r>
            <a:r>
              <a:rPr lang="de-DE" sz="1800" dirty="0" err="1"/>
              <a:t>method</a:t>
            </a:r>
            <a:r>
              <a:rPr lang="de-DE" sz="1800" dirty="0"/>
              <a:t> </a:t>
            </a:r>
            <a:r>
              <a:rPr lang="de-DE" sz="1800" dirty="0" err="1"/>
              <a:t>that</a:t>
            </a:r>
            <a:r>
              <a:rPr lang="de-DE" sz="1800" dirty="0"/>
              <a:t> </a:t>
            </a:r>
            <a:r>
              <a:rPr lang="de-DE" sz="1800" dirty="0" err="1"/>
              <a:t>uses</a:t>
            </a:r>
            <a:r>
              <a:rPr lang="de-DE" sz="1800" dirty="0"/>
              <a:t>:</a:t>
            </a:r>
          </a:p>
          <a:p>
            <a:pPr marL="767715" lvl="1" indent="-514350">
              <a:buFont typeface="+mj-lt"/>
              <a:buAutoNum type="alphaLcParenR"/>
            </a:pPr>
            <a:r>
              <a:rPr lang="de-DE" sz="1800" dirty="0">
                <a:solidFill>
                  <a:schemeClr val="accent5"/>
                </a:solidFill>
              </a:rPr>
              <a:t>Non-</a:t>
            </a:r>
            <a:r>
              <a:rPr lang="de-DE" sz="1800" dirty="0" err="1">
                <a:solidFill>
                  <a:schemeClr val="accent5"/>
                </a:solidFill>
              </a:rPr>
              <a:t>Gaussianity</a:t>
            </a:r>
            <a:r>
              <a:rPr lang="de-DE" sz="1800" dirty="0"/>
              <a:t> </a:t>
            </a:r>
            <a:r>
              <a:rPr lang="de-DE" sz="1800" dirty="0" err="1"/>
              <a:t>measure</a:t>
            </a:r>
            <a:r>
              <a:rPr lang="de-DE" sz="1800" dirty="0"/>
              <a:t> (classic ICA)</a:t>
            </a:r>
            <a:endParaRPr lang="de-DE" sz="1800" dirty="0">
              <a:solidFill>
                <a:schemeClr val="accent5"/>
              </a:solidFill>
            </a:endParaRPr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DD9668-3C62-4957-9E8F-6B42345E5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Recent</a:t>
            </a:r>
            <a:r>
              <a:rPr lang="de-DE" sz="3200" dirty="0"/>
              <a:t> </a:t>
            </a:r>
            <a:r>
              <a:rPr lang="de-DE" sz="3200" dirty="0" err="1"/>
              <a:t>Developments</a:t>
            </a:r>
            <a:endParaRPr lang="fr-FR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E5044E5-F45A-40CA-885C-55FB7EF7B13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06" t="19592" r="28180" b="23265"/>
          <a:stretch/>
        </p:blipFill>
        <p:spPr>
          <a:xfrm>
            <a:off x="5183830" y="5536441"/>
            <a:ext cx="2498481" cy="21113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E54596-BC62-490B-963B-5318AEBC25C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3" t="2537" r="25256" b="2062"/>
          <a:stretch/>
        </p:blipFill>
        <p:spPr>
          <a:xfrm rot="2333554">
            <a:off x="7601776" y="4602784"/>
            <a:ext cx="768633" cy="110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49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3999" y="2242800"/>
            <a:ext cx="11996609" cy="6587280"/>
          </a:xfrm>
        </p:spPr>
        <p:txBody>
          <a:bodyPr/>
          <a:lstStyle/>
          <a:p>
            <a:r>
              <a:rPr lang="de-DE" sz="1800" dirty="0"/>
              <a:t>In 2010: Blind Source Separation(BSS) </a:t>
            </a:r>
            <a:r>
              <a:rPr lang="de-DE" sz="1800" dirty="0" err="1"/>
              <a:t>using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r>
              <a:rPr lang="de-DE" sz="1800" dirty="0"/>
              <a:t> </a:t>
            </a:r>
            <a:r>
              <a:rPr lang="de-DE" sz="1800" dirty="0" err="1"/>
              <a:t>theory</a:t>
            </a:r>
            <a:r>
              <a:rPr lang="de-DE" sz="1800" b="1" dirty="0"/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Blöchl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2010] </a:t>
            </a:r>
            <a:endParaRPr lang="de-DE" sz="1800" dirty="0"/>
          </a:p>
          <a:p>
            <a:r>
              <a:rPr lang="de-DE" sz="1800" dirty="0"/>
              <a:t>In 2020: First </a:t>
            </a:r>
            <a:r>
              <a:rPr lang="de-DE" sz="1800" dirty="0" err="1"/>
              <a:t>approaches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combine</a:t>
            </a:r>
            <a:r>
              <a:rPr lang="de-DE" sz="1800" dirty="0"/>
              <a:t> non-</a:t>
            </a:r>
            <a:r>
              <a:rPr lang="de-DE" sz="1800" dirty="0" err="1"/>
              <a:t>Gaussianity</a:t>
            </a:r>
            <a:r>
              <a:rPr lang="de-DE" sz="1800" dirty="0"/>
              <a:t> </a:t>
            </a:r>
            <a:r>
              <a:rPr lang="de-DE" sz="1800" dirty="0" err="1"/>
              <a:t>based</a:t>
            </a:r>
            <a:r>
              <a:rPr lang="de-DE" sz="1800" dirty="0"/>
              <a:t> BSS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r>
              <a:rPr lang="de-DE" sz="1800" dirty="0"/>
              <a:t> </a:t>
            </a:r>
            <a:r>
              <a:rPr lang="de-DE" sz="1800" dirty="0" err="1"/>
              <a:t>based</a:t>
            </a:r>
            <a:r>
              <a:rPr lang="de-DE" sz="1800" dirty="0"/>
              <a:t> BSS (Jari Miettinen et al.) </a:t>
            </a:r>
            <a:r>
              <a:rPr lang="en-US" sz="1800" dirty="0"/>
              <a:t>[Miettinen, 2020]</a:t>
            </a:r>
            <a:r>
              <a:rPr lang="en-US" sz="1800" b="1" dirty="0"/>
              <a:t> </a:t>
            </a:r>
            <a:endParaRPr lang="de-DE" sz="1800" b="1" dirty="0"/>
          </a:p>
          <a:p>
            <a:pPr marL="0" indent="0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sz="2000" b="1" u="sng" dirty="0" err="1"/>
              <a:t>What</a:t>
            </a:r>
            <a:r>
              <a:rPr lang="de-DE" sz="2000" b="1" u="sng" dirty="0"/>
              <a:t> </a:t>
            </a:r>
            <a:r>
              <a:rPr lang="de-DE" sz="2000" b="1" u="sng" dirty="0" err="1"/>
              <a:t>is</a:t>
            </a:r>
            <a:r>
              <a:rPr lang="de-DE" sz="2000" b="1" u="sng" dirty="0"/>
              <a:t> </a:t>
            </a:r>
            <a:r>
              <a:rPr lang="de-DE" sz="2000" b="1" u="sng" dirty="0" err="1"/>
              <a:t>the</a:t>
            </a:r>
            <a:r>
              <a:rPr lang="de-DE" sz="2000" b="1" u="sng" dirty="0"/>
              <a:t> </a:t>
            </a:r>
            <a:r>
              <a:rPr lang="de-DE" sz="2000" b="1" u="sng" dirty="0" err="1"/>
              <a:t>idea</a:t>
            </a:r>
            <a:r>
              <a:rPr lang="de-DE" sz="2000" b="1" u="sng" dirty="0"/>
              <a:t>?</a:t>
            </a:r>
          </a:p>
          <a:p>
            <a:r>
              <a:rPr lang="de-DE" sz="1800" dirty="0"/>
              <a:t>Design a </a:t>
            </a:r>
            <a:r>
              <a:rPr lang="de-DE" sz="1800" dirty="0" err="1"/>
              <a:t>method</a:t>
            </a:r>
            <a:r>
              <a:rPr lang="de-DE" sz="1800" dirty="0"/>
              <a:t> </a:t>
            </a:r>
            <a:r>
              <a:rPr lang="de-DE" sz="1800" dirty="0" err="1"/>
              <a:t>that</a:t>
            </a:r>
            <a:r>
              <a:rPr lang="de-DE" sz="1800" dirty="0"/>
              <a:t> </a:t>
            </a:r>
            <a:r>
              <a:rPr lang="de-DE" sz="1800" dirty="0" err="1"/>
              <a:t>uses</a:t>
            </a:r>
            <a:r>
              <a:rPr lang="de-DE" sz="1800" dirty="0"/>
              <a:t>:</a:t>
            </a:r>
          </a:p>
          <a:p>
            <a:pPr marL="767715" lvl="1" indent="-514350">
              <a:buFont typeface="+mj-lt"/>
              <a:buAutoNum type="alphaLcParenR"/>
            </a:pPr>
            <a:r>
              <a:rPr lang="de-DE" sz="1800" dirty="0">
                <a:solidFill>
                  <a:schemeClr val="accent5"/>
                </a:solidFill>
              </a:rPr>
              <a:t>Non-</a:t>
            </a:r>
            <a:r>
              <a:rPr lang="de-DE" sz="1800" dirty="0" err="1">
                <a:solidFill>
                  <a:schemeClr val="accent5"/>
                </a:solidFill>
              </a:rPr>
              <a:t>Gaussianity</a:t>
            </a:r>
            <a:r>
              <a:rPr lang="de-DE" sz="1800" dirty="0"/>
              <a:t> </a:t>
            </a:r>
            <a:r>
              <a:rPr lang="de-DE" sz="1800" dirty="0" err="1"/>
              <a:t>measure</a:t>
            </a:r>
            <a:r>
              <a:rPr lang="de-DE" sz="1800" dirty="0"/>
              <a:t> (classic ICA)</a:t>
            </a:r>
          </a:p>
          <a:p>
            <a:pPr marL="767715" lvl="1" indent="-514350">
              <a:buFont typeface="+mj-lt"/>
              <a:buAutoNum type="alphaLcParenR"/>
            </a:pPr>
            <a:r>
              <a:rPr lang="de-DE" sz="1800" dirty="0"/>
              <a:t>Information </a:t>
            </a:r>
            <a:r>
              <a:rPr lang="de-DE" sz="1800" dirty="0" err="1"/>
              <a:t>about</a:t>
            </a:r>
            <a:r>
              <a:rPr lang="de-DE" sz="1800" dirty="0"/>
              <a:t> </a:t>
            </a:r>
            <a:r>
              <a:rPr lang="de-DE" sz="1800" dirty="0" err="1">
                <a:solidFill>
                  <a:schemeClr val="accent5"/>
                </a:solidFill>
              </a:rPr>
              <a:t>underlying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graph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structure</a:t>
            </a:r>
            <a:endParaRPr lang="de-DE" sz="1800" dirty="0">
              <a:solidFill>
                <a:schemeClr val="accent5"/>
              </a:solidFill>
            </a:endParaRPr>
          </a:p>
          <a:p>
            <a:pPr marL="767715" lvl="1" indent="-514350">
              <a:buFont typeface="+mj-lt"/>
              <a:buAutoNum type="alphaLcParenR"/>
            </a:pPr>
            <a:endParaRPr lang="de-DE" sz="1800" dirty="0">
              <a:solidFill>
                <a:schemeClr val="accent5"/>
              </a:solidFill>
            </a:endParaRPr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r>
              <a:rPr lang="de-DE" sz="1800" dirty="0"/>
              <a:t>Combine </a:t>
            </a:r>
            <a:r>
              <a:rPr lang="de-DE" sz="1800" dirty="0" err="1"/>
              <a:t>those</a:t>
            </a:r>
            <a:r>
              <a:rPr lang="de-DE" sz="1800" dirty="0"/>
              <a:t> in a </a:t>
            </a:r>
            <a:r>
              <a:rPr lang="de-DE" sz="1800" dirty="0" err="1"/>
              <a:t>way</a:t>
            </a:r>
            <a:r>
              <a:rPr lang="de-DE" sz="1800" dirty="0"/>
              <a:t> </a:t>
            </a:r>
            <a:r>
              <a:rPr lang="de-DE" sz="1800" dirty="0" err="1"/>
              <a:t>that</a:t>
            </a:r>
            <a:r>
              <a:rPr lang="de-DE" sz="1800" dirty="0"/>
              <a:t> </a:t>
            </a:r>
            <a:r>
              <a:rPr lang="de-DE" sz="1800" dirty="0" err="1"/>
              <a:t>they</a:t>
            </a:r>
            <a:r>
              <a:rPr lang="de-DE" sz="1800" dirty="0"/>
              <a:t> </a:t>
            </a:r>
            <a:r>
              <a:rPr lang="de-DE" sz="1800" u="sng" dirty="0" err="1">
                <a:solidFill>
                  <a:schemeClr val="accent5"/>
                </a:solidFill>
              </a:rPr>
              <a:t>complement</a:t>
            </a:r>
            <a:r>
              <a:rPr lang="de-DE" sz="1800" dirty="0"/>
              <a:t> </a:t>
            </a:r>
            <a:r>
              <a:rPr lang="de-DE" sz="1800" dirty="0" err="1"/>
              <a:t>each</a:t>
            </a:r>
            <a:r>
              <a:rPr lang="de-DE" sz="1800" dirty="0"/>
              <a:t> </a:t>
            </a:r>
            <a:r>
              <a:rPr lang="de-DE" sz="1800" dirty="0" err="1"/>
              <a:t>other</a:t>
            </a:r>
            <a:endParaRPr lang="de-DE" sz="18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DD9668-3C62-4957-9E8F-6B42345E5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Recent</a:t>
            </a:r>
            <a:r>
              <a:rPr lang="de-DE" sz="3200" dirty="0"/>
              <a:t> </a:t>
            </a:r>
            <a:r>
              <a:rPr lang="de-DE" sz="3200" dirty="0" err="1"/>
              <a:t>Developments</a:t>
            </a:r>
            <a:endParaRPr lang="fr-FR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80D11E-9E1C-4C96-A420-BE9164C9E61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t="18115" r="28521" b="21649"/>
          <a:stretch/>
        </p:blipFill>
        <p:spPr>
          <a:xfrm>
            <a:off x="7779954" y="5536441"/>
            <a:ext cx="2322959" cy="2111394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260C1EB7-CA31-49C3-BC68-7632A647E1F5}"/>
              </a:ext>
            </a:extLst>
          </p:cNvPr>
          <p:cNvSpPr/>
          <p:nvPr/>
        </p:nvSpPr>
        <p:spPr>
          <a:xfrm>
            <a:off x="5854699" y="6064530"/>
            <a:ext cx="1092201" cy="853440"/>
          </a:xfrm>
          <a:prstGeom prst="right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E5044E5-F45A-40CA-885C-55FB7EF7B13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06" t="19592" r="28180" b="23265"/>
          <a:stretch/>
        </p:blipFill>
        <p:spPr>
          <a:xfrm>
            <a:off x="5183830" y="5536441"/>
            <a:ext cx="2498481" cy="21113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DD8815-A09D-452F-AE4C-BDC163A9175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t="18115" r="28521" b="21649"/>
          <a:stretch/>
        </p:blipFill>
        <p:spPr>
          <a:xfrm>
            <a:off x="5281473" y="5536440"/>
            <a:ext cx="2322959" cy="211139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E031090-74D3-427D-BD6C-DAAD560B515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3" t="2537" r="25256" b="2062"/>
          <a:stretch/>
        </p:blipFill>
        <p:spPr>
          <a:xfrm rot="2333554">
            <a:off x="7601776" y="4602784"/>
            <a:ext cx="768633" cy="110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47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873E-7 -3.28042E-6 L -0.22904 -0.000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58" y="-1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20635E-6 -3.28042E-6 L -0.23003 -0.0006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08" y="-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5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Separation</a:t>
            </a:r>
            <a:br>
              <a:rPr lang="de-DE" sz="3200" dirty="0"/>
            </a:b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Graphs?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58F7B70-8915-4EEB-A20B-CBC644C543F4}"/>
              </a:ext>
            </a:extLst>
          </p:cNvPr>
          <p:cNvGrpSpPr/>
          <p:nvPr/>
        </p:nvGrpSpPr>
        <p:grpSpPr>
          <a:xfrm>
            <a:off x="3771189" y="3185160"/>
            <a:ext cx="5677612" cy="4882319"/>
            <a:chOff x="3771189" y="3185160"/>
            <a:chExt cx="5677612" cy="4882319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DC2B24D-8164-4BAE-84CC-D1FFDEE039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73" t="18029" r="26031" b="20291"/>
            <a:stretch/>
          </p:blipFill>
          <p:spPr>
            <a:xfrm>
              <a:off x="3771189" y="3185160"/>
              <a:ext cx="5677612" cy="4882319"/>
            </a:xfrm>
            <a:prstGeom prst="rect">
              <a:avLst/>
            </a:prstGeom>
          </p:spPr>
        </p:pic>
        <p:pic>
          <p:nvPicPr>
            <p:cNvPr id="2050" name="Picture 2" descr="Question mark Free Icon">
              <a:extLst>
                <a:ext uri="{FF2B5EF4-FFF2-40B4-BE49-F238E27FC236}">
                  <a16:creationId xmlns:a16="http://schemas.microsoft.com/office/drawing/2014/main" id="{DF24833A-4B29-4347-A73A-3A7169840C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6621" y="3830921"/>
              <a:ext cx="2491625" cy="2491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B4388353-0F5D-4BBF-A2A1-145580B59F67}"/>
                    </a:ext>
                  </a:extLst>
                </p14:cNvPr>
                <p14:cNvContentPartPr/>
                <p14:nvPr/>
              </p14:nvContentPartPr>
              <p14:xfrm>
                <a:off x="8379870" y="6000435"/>
                <a:ext cx="19800" cy="4428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B4388353-0F5D-4BBF-A2A1-145580B59F6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8307870" y="5856795"/>
                  <a:ext cx="163440" cy="33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002284B4-BC37-4C56-90A7-6B3611B159F6}"/>
                    </a:ext>
                  </a:extLst>
                </p14:cNvPr>
                <p14:cNvContentPartPr/>
                <p14:nvPr/>
              </p14:nvContentPartPr>
              <p14:xfrm>
                <a:off x="8337750" y="6031395"/>
                <a:ext cx="30960" cy="1548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002284B4-BC37-4C56-90A7-6B3611B159F6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329110" y="6022395"/>
                  <a:ext cx="48600" cy="3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FE64B2EF-46F4-45ED-942C-519BB478F0DC}"/>
                    </a:ext>
                  </a:extLst>
                </p14:cNvPr>
                <p14:cNvContentPartPr/>
                <p14:nvPr/>
              </p14:nvContentPartPr>
              <p14:xfrm>
                <a:off x="8328750" y="5982795"/>
                <a:ext cx="110160" cy="5688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FE64B2EF-46F4-45ED-942C-519BB478F0DC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8319750" y="5973795"/>
                  <a:ext cx="127800" cy="7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9F31B760-8A7E-4DED-8495-43DC8014DB97}"/>
                    </a:ext>
                  </a:extLst>
                </p14:cNvPr>
                <p14:cNvContentPartPr/>
                <p14:nvPr/>
              </p14:nvContentPartPr>
              <p14:xfrm>
                <a:off x="8198070" y="5907195"/>
                <a:ext cx="241560" cy="1929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9F31B760-8A7E-4DED-8495-43DC8014DB97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8189070" y="5898555"/>
                  <a:ext cx="259200" cy="21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07295FBD-2570-4782-B6E9-18A4A92E62F9}"/>
                    </a:ext>
                  </a:extLst>
                </p14:cNvPr>
                <p14:cNvContentPartPr/>
                <p14:nvPr/>
              </p14:nvContentPartPr>
              <p14:xfrm>
                <a:off x="7773990" y="5768595"/>
                <a:ext cx="29880" cy="4788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07295FBD-2570-4782-B6E9-18A4A92E62F9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7764990" y="5759595"/>
                  <a:ext cx="47520" cy="6552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29D374C-6CA7-4841-86BC-9662EA41C277}"/>
                </a:ext>
              </a:extLst>
            </p:cNvPr>
            <p:cNvGrpSpPr/>
            <p:nvPr/>
          </p:nvGrpSpPr>
          <p:grpSpPr>
            <a:xfrm>
              <a:off x="7810095" y="5785155"/>
              <a:ext cx="4320" cy="4320"/>
              <a:chOff x="7810095" y="5785155"/>
              <a:chExt cx="4320" cy="432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5">
                <p14:nvContentPartPr>
                  <p14:cNvPr id="26" name="Ink 25">
                    <a:extLst>
                      <a:ext uri="{FF2B5EF4-FFF2-40B4-BE49-F238E27FC236}">
                        <a16:creationId xmlns:a16="http://schemas.microsoft.com/office/drawing/2014/main" id="{9EE4358E-38FB-429B-BC3E-2B3BD4952E72}"/>
                      </a:ext>
                    </a:extLst>
                  </p14:cNvPr>
                  <p14:cNvContentPartPr/>
                  <p14:nvPr/>
                </p14:nvContentPartPr>
                <p14:xfrm>
                  <a:off x="7810095" y="5789115"/>
                  <a:ext cx="360" cy="360"/>
                </p14:xfrm>
              </p:contentPart>
            </mc:Choice>
            <mc:Fallback xmlns="">
              <p:pic>
                <p:nvPicPr>
                  <p:cNvPr id="26" name="Ink 25">
                    <a:extLst>
                      <a:ext uri="{FF2B5EF4-FFF2-40B4-BE49-F238E27FC236}">
                        <a16:creationId xmlns:a16="http://schemas.microsoft.com/office/drawing/2014/main" id="{9EE4358E-38FB-429B-BC3E-2B3BD4952E72}"/>
                      </a:ext>
                    </a:extLst>
                  </p:cNvPr>
                  <p:cNvPicPr/>
                  <p:nvPr/>
                </p:nvPicPr>
                <p:blipFill>
                  <a:blip r:embed="rId16"/>
                  <a:stretch>
                    <a:fillRect/>
                  </a:stretch>
                </p:blipFill>
                <p:spPr>
                  <a:xfrm>
                    <a:off x="7801455" y="5780115"/>
                    <a:ext cx="18000" cy="18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">
                <p14:nvContentPartPr>
                  <p14:cNvPr id="27" name="Ink 26">
                    <a:extLst>
                      <a:ext uri="{FF2B5EF4-FFF2-40B4-BE49-F238E27FC236}">
                        <a16:creationId xmlns:a16="http://schemas.microsoft.com/office/drawing/2014/main" id="{78A0099A-C969-401A-A334-C86803746E26}"/>
                      </a:ext>
                    </a:extLst>
                  </p14:cNvPr>
                  <p14:cNvContentPartPr/>
                  <p14:nvPr/>
                </p14:nvContentPartPr>
                <p14:xfrm>
                  <a:off x="7814055" y="5789115"/>
                  <a:ext cx="360" cy="360"/>
                </p14:xfrm>
              </p:contentPart>
            </mc:Choice>
            <mc:Fallback xmlns="">
              <p:pic>
                <p:nvPicPr>
                  <p:cNvPr id="27" name="Ink 26">
                    <a:extLst>
                      <a:ext uri="{FF2B5EF4-FFF2-40B4-BE49-F238E27FC236}">
                        <a16:creationId xmlns:a16="http://schemas.microsoft.com/office/drawing/2014/main" id="{78A0099A-C969-401A-A334-C86803746E26}"/>
                      </a:ext>
                    </a:extLst>
                  </p:cNvPr>
                  <p:cNvPicPr/>
                  <p:nvPr/>
                </p:nvPicPr>
                <p:blipFill>
                  <a:blip r:embed="rId16"/>
                  <a:stretch>
                    <a:fillRect/>
                  </a:stretch>
                </p:blipFill>
                <p:spPr>
                  <a:xfrm>
                    <a:off x="7805415" y="5780115"/>
                    <a:ext cx="18000" cy="18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">
                <p14:nvContentPartPr>
                  <p14:cNvPr id="28" name="Ink 27">
                    <a:extLst>
                      <a:ext uri="{FF2B5EF4-FFF2-40B4-BE49-F238E27FC236}">
                        <a16:creationId xmlns:a16="http://schemas.microsoft.com/office/drawing/2014/main" id="{53622058-7B2F-4F9A-8329-FCEF39CFA05B}"/>
                      </a:ext>
                    </a:extLst>
                  </p14:cNvPr>
                  <p14:cNvContentPartPr/>
                  <p14:nvPr/>
                </p14:nvContentPartPr>
                <p14:xfrm>
                  <a:off x="7812255" y="5785155"/>
                  <a:ext cx="360" cy="360"/>
                </p14:xfrm>
              </p:contentPart>
            </mc:Choice>
            <mc:Fallback xmlns="">
              <p:pic>
                <p:nvPicPr>
                  <p:cNvPr id="28" name="Ink 27">
                    <a:extLst>
                      <a:ext uri="{FF2B5EF4-FFF2-40B4-BE49-F238E27FC236}">
                        <a16:creationId xmlns:a16="http://schemas.microsoft.com/office/drawing/2014/main" id="{53622058-7B2F-4F9A-8329-FCEF39CFA05B}"/>
                      </a:ext>
                    </a:extLst>
                  </p:cNvPr>
                  <p:cNvPicPr/>
                  <p:nvPr/>
                </p:nvPicPr>
                <p:blipFill>
                  <a:blip r:embed="rId16"/>
                  <a:stretch>
                    <a:fillRect/>
                  </a:stretch>
                </p:blipFill>
                <p:spPr>
                  <a:xfrm>
                    <a:off x="7803255" y="5776515"/>
                    <a:ext cx="18000" cy="1800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15811171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Inhaltsplatzhalter 2">
            <a:extLst>
              <a:ext uri="{FF2B5EF4-FFF2-40B4-BE49-F238E27FC236}">
                <a16:creationId xmlns:a16="http://schemas.microsoft.com/office/drawing/2014/main" id="{7E283940-EF3F-482C-9384-6ACE6B4E03E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1793600" cy="6587280"/>
          </a:xfrm>
        </p:spPr>
        <p:txBody>
          <a:bodyPr/>
          <a:lstStyle/>
          <a:p>
            <a:r>
              <a:rPr lang="de-DE" sz="1800" dirty="0"/>
              <a:t>Graphs </a:t>
            </a:r>
            <a:r>
              <a:rPr lang="de-DE" sz="1800" dirty="0" err="1"/>
              <a:t>are</a:t>
            </a:r>
            <a:r>
              <a:rPr lang="de-DE" sz="1800" dirty="0"/>
              <a:t> </a:t>
            </a:r>
            <a:r>
              <a:rPr lang="de-DE" sz="1800" dirty="0" err="1"/>
              <a:t>structures</a:t>
            </a:r>
            <a:r>
              <a:rPr lang="de-DE" sz="1800" dirty="0"/>
              <a:t> </a:t>
            </a:r>
            <a:r>
              <a:rPr lang="de-DE" sz="1800" dirty="0" err="1"/>
              <a:t>build</a:t>
            </a:r>
            <a:r>
              <a:rPr lang="de-DE" sz="1800" dirty="0"/>
              <a:t> </a:t>
            </a:r>
            <a:r>
              <a:rPr lang="de-DE" sz="1800" dirty="0" err="1"/>
              <a:t>by</a:t>
            </a:r>
            <a:r>
              <a:rPr lang="de-DE" sz="1800" dirty="0"/>
              <a:t> </a:t>
            </a:r>
            <a:r>
              <a:rPr lang="de-DE" sz="1800" dirty="0" err="1"/>
              <a:t>vertices</a:t>
            </a:r>
            <a:r>
              <a:rPr lang="de-DE" sz="1800" dirty="0"/>
              <a:t> </a:t>
            </a:r>
            <a:r>
              <a:rPr lang="de-DE" sz="1800" dirty="0" err="1"/>
              <a:t>that</a:t>
            </a:r>
            <a:r>
              <a:rPr lang="de-DE" sz="1800" dirty="0"/>
              <a:t> </a:t>
            </a:r>
            <a:r>
              <a:rPr lang="de-DE" sz="1800" dirty="0" err="1"/>
              <a:t>are</a:t>
            </a:r>
            <a:r>
              <a:rPr lang="de-DE" sz="1800" dirty="0"/>
              <a:t> </a:t>
            </a:r>
            <a:r>
              <a:rPr lang="de-DE" sz="1800" dirty="0" err="1"/>
              <a:t>connected</a:t>
            </a:r>
            <a:r>
              <a:rPr lang="de-DE" sz="1800" dirty="0"/>
              <a:t> </a:t>
            </a:r>
            <a:r>
              <a:rPr lang="de-DE" sz="1800" dirty="0" err="1"/>
              <a:t>by</a:t>
            </a:r>
            <a:r>
              <a:rPr lang="de-DE" sz="1800" dirty="0"/>
              <a:t> </a:t>
            </a:r>
            <a:r>
              <a:rPr lang="de-DE" sz="1800" dirty="0" err="1"/>
              <a:t>edges</a:t>
            </a:r>
            <a:endParaRPr lang="de-DE" sz="1800" dirty="0"/>
          </a:p>
          <a:p>
            <a:r>
              <a:rPr lang="de-DE" sz="1800" dirty="0" err="1"/>
              <a:t>Edges</a:t>
            </a:r>
            <a:r>
              <a:rPr lang="de-DE" sz="1800" dirty="0"/>
              <a:t> </a:t>
            </a:r>
            <a:r>
              <a:rPr lang="de-DE" sz="1800" dirty="0" err="1"/>
              <a:t>represent</a:t>
            </a:r>
            <a:r>
              <a:rPr lang="de-DE" sz="1800" dirty="0"/>
              <a:t> </a:t>
            </a:r>
            <a:r>
              <a:rPr lang="de-DE" sz="1800" dirty="0" err="1"/>
              <a:t>proximity</a:t>
            </a:r>
            <a:r>
              <a:rPr lang="de-DE" sz="1800" dirty="0"/>
              <a:t> </a:t>
            </a:r>
            <a:r>
              <a:rPr lang="de-DE" sz="1800" dirty="0" err="1"/>
              <a:t>between</a:t>
            </a:r>
            <a:r>
              <a:rPr lang="de-DE" sz="1800" dirty="0"/>
              <a:t> </a:t>
            </a:r>
            <a:r>
              <a:rPr lang="de-DE" sz="1800" dirty="0" err="1"/>
              <a:t>two</a:t>
            </a:r>
            <a:r>
              <a:rPr lang="de-DE" sz="1800" dirty="0"/>
              <a:t> </a:t>
            </a:r>
            <a:r>
              <a:rPr lang="de-DE" sz="1800" dirty="0" err="1"/>
              <a:t>vertices</a:t>
            </a:r>
            <a:r>
              <a:rPr lang="de-DE" sz="1800" dirty="0"/>
              <a:t> </a:t>
            </a:r>
          </a:p>
          <a:p>
            <a:r>
              <a:rPr lang="de-DE" sz="1800" dirty="0"/>
              <a:t>Graph </a:t>
            </a:r>
            <a:r>
              <a:rPr lang="de-DE" sz="1800" dirty="0" err="1"/>
              <a:t>structure</a:t>
            </a:r>
            <a:r>
              <a:rPr lang="de-DE" sz="1800" dirty="0"/>
              <a:t> </a:t>
            </a:r>
            <a:r>
              <a:rPr lang="de-DE" sz="1800" dirty="0" err="1"/>
              <a:t>can</a:t>
            </a:r>
            <a:r>
              <a:rPr lang="de-DE" sz="1800" dirty="0"/>
              <a:t> </a:t>
            </a:r>
            <a:r>
              <a:rPr lang="de-DE" sz="1800" dirty="0" err="1"/>
              <a:t>be</a:t>
            </a:r>
            <a:r>
              <a:rPr lang="de-DE" sz="1800" dirty="0"/>
              <a:t> </a:t>
            </a:r>
            <a:r>
              <a:rPr lang="de-DE" sz="1800" dirty="0" err="1"/>
              <a:t>stored</a:t>
            </a:r>
            <a:r>
              <a:rPr lang="de-DE" sz="1800" dirty="0"/>
              <a:t> in a </a:t>
            </a:r>
            <a:r>
              <a:rPr lang="de-DE" sz="1800" dirty="0" err="1">
                <a:latin typeface="Arial(Body)"/>
              </a:rPr>
              <a:t>matrix</a:t>
            </a:r>
            <a:r>
              <a:rPr lang="de-DE" sz="1800" dirty="0">
                <a:latin typeface="Arial(Body)"/>
              </a:rPr>
              <a:t> </a:t>
            </a:r>
            <a:r>
              <a:rPr lang="fr-FR" sz="1800" b="0" i="0" dirty="0">
                <a:effectLst/>
                <a:latin typeface="Arial(Body)"/>
              </a:rPr>
              <a:t>⇒</a:t>
            </a:r>
            <a:r>
              <a:rPr lang="de-DE" sz="1800" dirty="0"/>
              <a:t> The </a:t>
            </a:r>
            <a:r>
              <a:rPr lang="de-DE" sz="1800" dirty="0" err="1"/>
              <a:t>adjacency</a:t>
            </a:r>
            <a:r>
              <a:rPr lang="de-DE" sz="1800" dirty="0"/>
              <a:t> </a:t>
            </a:r>
            <a:r>
              <a:rPr lang="de-DE" sz="1800" dirty="0" err="1"/>
              <a:t>matrix</a:t>
            </a:r>
            <a:r>
              <a:rPr lang="de-DE" sz="1800" dirty="0"/>
              <a:t> </a:t>
            </a:r>
            <a:r>
              <a:rPr lang="de-DE" sz="1800" b="1" dirty="0"/>
              <a:t>A </a:t>
            </a:r>
            <a:r>
              <a:rPr lang="en-US" sz="1800" dirty="0"/>
              <a:t>[Djuric, 2018]</a:t>
            </a:r>
            <a:r>
              <a:rPr lang="en-US" sz="1800" b="1" dirty="0"/>
              <a:t> </a:t>
            </a:r>
            <a:endParaRPr lang="de-DE" sz="1800" b="1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r>
              <a:rPr lang="de-DE" sz="1800" dirty="0" err="1"/>
              <a:t>Examples</a:t>
            </a:r>
            <a:r>
              <a:rPr lang="de-DE" sz="1800" dirty="0"/>
              <a:t>: </a:t>
            </a:r>
            <a:r>
              <a:rPr lang="de-DE" sz="1800" dirty="0" err="1"/>
              <a:t>Social</a:t>
            </a:r>
            <a:r>
              <a:rPr lang="de-DE" sz="1800" dirty="0"/>
              <a:t> </a:t>
            </a:r>
            <a:r>
              <a:rPr lang="de-DE" sz="1800" dirty="0" err="1"/>
              <a:t>networks</a:t>
            </a:r>
            <a:r>
              <a:rPr lang="de-DE" sz="1800" dirty="0"/>
              <a:t>, </a:t>
            </a:r>
            <a:r>
              <a:rPr lang="de-DE" sz="1800" dirty="0" err="1"/>
              <a:t>sensor</a:t>
            </a:r>
            <a:r>
              <a:rPr lang="de-DE" sz="1800" dirty="0"/>
              <a:t> </a:t>
            </a:r>
            <a:r>
              <a:rPr lang="de-DE" sz="1800" dirty="0" err="1"/>
              <a:t>networks</a:t>
            </a:r>
            <a:r>
              <a:rPr lang="de-DE" sz="1800" dirty="0"/>
              <a:t>, </a:t>
            </a:r>
            <a:r>
              <a:rPr lang="de-DE" sz="1800" dirty="0" err="1"/>
              <a:t>brain</a:t>
            </a:r>
            <a:r>
              <a:rPr lang="de-DE" sz="1800" dirty="0"/>
              <a:t> </a:t>
            </a:r>
            <a:r>
              <a:rPr lang="de-DE" sz="1800" dirty="0" err="1"/>
              <a:t>networks</a:t>
            </a:r>
            <a:r>
              <a:rPr lang="de-DE" sz="1800" dirty="0"/>
              <a:t>, etc. </a:t>
            </a: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Separation</a:t>
            </a:r>
            <a:br>
              <a:rPr lang="de-DE" sz="3200" dirty="0"/>
            </a:b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Graphs?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E4FFA8-E5EC-42B9-90AF-FDDD8B74F5E5}"/>
              </a:ext>
            </a:extLst>
          </p:cNvPr>
          <p:cNvGrpSpPr/>
          <p:nvPr/>
        </p:nvGrpSpPr>
        <p:grpSpPr>
          <a:xfrm>
            <a:off x="6299932" y="4097547"/>
            <a:ext cx="3276694" cy="2501915"/>
            <a:chOff x="8115565" y="4113603"/>
            <a:chExt cx="3276694" cy="2501915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B860A1A-BAB7-4121-965C-C5E476ED1727}"/>
                </a:ext>
              </a:extLst>
            </p:cNvPr>
            <p:cNvSpPr/>
            <p:nvPr/>
          </p:nvSpPr>
          <p:spPr>
            <a:xfrm>
              <a:off x="8630867" y="4113603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7</a:t>
              </a:r>
              <a:endParaRPr lang="fr-FR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2665F36-833C-4B9A-98ED-43A290229308}"/>
                </a:ext>
              </a:extLst>
            </p:cNvPr>
            <p:cNvSpPr/>
            <p:nvPr/>
          </p:nvSpPr>
          <p:spPr>
            <a:xfrm>
              <a:off x="10591297" y="4162637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2</a:t>
              </a:r>
              <a:endParaRPr lang="fr-FR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98C0EF2-7AAC-48EC-8950-F8AA30CF9951}"/>
                </a:ext>
              </a:extLst>
            </p:cNvPr>
            <p:cNvSpPr/>
            <p:nvPr/>
          </p:nvSpPr>
          <p:spPr>
            <a:xfrm>
              <a:off x="8705425" y="6255518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5</a:t>
              </a:r>
              <a:endParaRPr lang="fr-FR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C12CE5E-E37C-43DC-AE02-124DE93A47B8}"/>
                </a:ext>
              </a:extLst>
            </p:cNvPr>
            <p:cNvSpPr/>
            <p:nvPr/>
          </p:nvSpPr>
          <p:spPr>
            <a:xfrm>
              <a:off x="10518896" y="6198748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4</a:t>
              </a:r>
              <a:endParaRPr lang="fr-FR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42A27B8-6A47-423A-B424-0877D334FF65}"/>
                </a:ext>
              </a:extLst>
            </p:cNvPr>
            <p:cNvSpPr/>
            <p:nvPr/>
          </p:nvSpPr>
          <p:spPr>
            <a:xfrm>
              <a:off x="8115565" y="5151751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6</a:t>
              </a:r>
              <a:endParaRPr lang="fr-FR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1128B42-F32F-488A-9276-65CC10734B84}"/>
                </a:ext>
              </a:extLst>
            </p:cNvPr>
            <p:cNvSpPr/>
            <p:nvPr/>
          </p:nvSpPr>
          <p:spPr>
            <a:xfrm>
              <a:off x="9578176" y="5160097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1</a:t>
              </a:r>
              <a:endParaRPr lang="fr-FR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ACBE90D-8BFB-4B76-9790-D77A3DD86D4E}"/>
                </a:ext>
              </a:extLst>
            </p:cNvPr>
            <p:cNvSpPr/>
            <p:nvPr/>
          </p:nvSpPr>
          <p:spPr>
            <a:xfrm>
              <a:off x="11032259" y="5158937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3</a:t>
              </a:r>
              <a:endParaRPr lang="fr-FR" dirty="0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2A33C144-6BF0-4752-8BCD-8F6016928935}"/>
                </a:ext>
              </a:extLst>
            </p:cNvPr>
            <p:cNvCxnSpPr>
              <a:cxnSpLocks/>
              <a:stCxn id="41" idx="7"/>
              <a:endCxn id="36" idx="3"/>
            </p:cNvCxnSpPr>
            <p:nvPr/>
          </p:nvCxnSpPr>
          <p:spPr>
            <a:xfrm flipV="1">
              <a:off x="9885455" y="4469916"/>
              <a:ext cx="758563" cy="742902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CBCC2F7C-CFDE-463D-AB96-CAC1D119FE52}"/>
                </a:ext>
              </a:extLst>
            </p:cNvPr>
            <p:cNvCxnSpPr>
              <a:cxnSpLocks/>
              <a:stCxn id="41" idx="1"/>
              <a:endCxn id="35" idx="5"/>
            </p:cNvCxnSpPr>
            <p:nvPr/>
          </p:nvCxnSpPr>
          <p:spPr>
            <a:xfrm flipH="1" flipV="1">
              <a:off x="8938146" y="4420882"/>
              <a:ext cx="692751" cy="791936"/>
            </a:xfrm>
            <a:prstGeom prst="straightConnector1">
              <a:avLst/>
            </a:prstGeom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D37BE584-1871-4437-8D8A-A3D45A75B17A}"/>
                </a:ext>
              </a:extLst>
            </p:cNvPr>
            <p:cNvCxnSpPr>
              <a:cxnSpLocks/>
              <a:stCxn id="41" idx="6"/>
              <a:endCxn id="43" idx="2"/>
            </p:cNvCxnSpPr>
            <p:nvPr/>
          </p:nvCxnSpPr>
          <p:spPr>
            <a:xfrm flipV="1">
              <a:off x="9938176" y="5338937"/>
              <a:ext cx="1094083" cy="1160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90DFCBA-4AC9-4EE1-86C1-9B946CF21EB8}"/>
                </a:ext>
              </a:extLst>
            </p:cNvPr>
            <p:cNvCxnSpPr>
              <a:cxnSpLocks/>
              <a:stCxn id="40" idx="6"/>
              <a:endCxn id="41" idx="2"/>
            </p:cNvCxnSpPr>
            <p:nvPr/>
          </p:nvCxnSpPr>
          <p:spPr>
            <a:xfrm>
              <a:off x="8475565" y="5331751"/>
              <a:ext cx="1102611" cy="8346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72E993B8-4799-4619-8F96-A8E458B3C642}"/>
                </a:ext>
              </a:extLst>
            </p:cNvPr>
            <p:cNvCxnSpPr>
              <a:cxnSpLocks/>
              <a:stCxn id="39" idx="1"/>
              <a:endCxn id="41" idx="5"/>
            </p:cNvCxnSpPr>
            <p:nvPr/>
          </p:nvCxnSpPr>
          <p:spPr>
            <a:xfrm flipH="1" flipV="1">
              <a:off x="9885455" y="5467376"/>
              <a:ext cx="686162" cy="784093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7D7A74C7-9342-4357-923A-12C3E979FEC8}"/>
                </a:ext>
              </a:extLst>
            </p:cNvPr>
            <p:cNvCxnSpPr>
              <a:cxnSpLocks/>
              <a:stCxn id="37" idx="7"/>
              <a:endCxn id="41" idx="3"/>
            </p:cNvCxnSpPr>
            <p:nvPr/>
          </p:nvCxnSpPr>
          <p:spPr>
            <a:xfrm flipV="1">
              <a:off x="9012704" y="5467376"/>
              <a:ext cx="618193" cy="840863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D713372C-B1F5-4EF6-B6B3-A32F2C2DD231}"/>
              </a:ext>
            </a:extLst>
          </p:cNvPr>
          <p:cNvSpPr txBox="1"/>
          <p:nvPr/>
        </p:nvSpPr>
        <p:spPr>
          <a:xfrm>
            <a:off x="6415307" y="6742436"/>
            <a:ext cx="3198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Undirected</a:t>
            </a:r>
            <a:r>
              <a:rPr lang="de-DE" sz="1800" dirty="0"/>
              <a:t> </a:t>
            </a:r>
            <a:r>
              <a:rPr lang="de-DE" sz="1800" dirty="0" err="1"/>
              <a:t>unweighted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endParaRPr lang="fr-FR" sz="1800" dirty="0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6FDE943-CDD0-43E7-86D2-CAA977017A68}"/>
              </a:ext>
            </a:extLst>
          </p:cNvPr>
          <p:cNvGrpSpPr/>
          <p:nvPr/>
        </p:nvGrpSpPr>
        <p:grpSpPr>
          <a:xfrm>
            <a:off x="2688393" y="4146581"/>
            <a:ext cx="3148958" cy="2764547"/>
            <a:chOff x="2688393" y="4146581"/>
            <a:chExt cx="3148958" cy="2764547"/>
          </a:xfrm>
        </p:grpSpPr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CF5B5A74-DB37-4F7C-ADB0-F553D702BB72}"/>
                </a:ext>
              </a:extLst>
            </p:cNvPr>
            <p:cNvSpPr/>
            <p:nvPr/>
          </p:nvSpPr>
          <p:spPr>
            <a:xfrm rot="10800000">
              <a:off x="3384162" y="4146581"/>
              <a:ext cx="556634" cy="2753042"/>
            </a:xfrm>
            <a:prstGeom prst="arc">
              <a:avLst>
                <a:gd name="adj1" fmla="val 16271353"/>
                <a:gd name="adj2" fmla="val 5365636"/>
              </a:avLst>
            </a:prstGeom>
            <a:ln w="28575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C4A7AAF-287A-482A-9A8F-0AD99D021767}"/>
                </a:ext>
              </a:extLst>
            </p:cNvPr>
            <p:cNvSpPr txBox="1"/>
            <p:nvPr/>
          </p:nvSpPr>
          <p:spPr>
            <a:xfrm>
              <a:off x="3648008" y="416263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0 1 1 1 1 1 1</a:t>
              </a:r>
              <a:endParaRPr lang="fr-FR" b="1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35D2AAB-1D8E-4E99-9EC9-D6870D406FF7}"/>
                </a:ext>
              </a:extLst>
            </p:cNvPr>
            <p:cNvSpPr txBox="1"/>
            <p:nvPr/>
          </p:nvSpPr>
          <p:spPr>
            <a:xfrm>
              <a:off x="3655439" y="4532976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5F69AAD-0329-425A-8B5A-B7A441A41D4D}"/>
                </a:ext>
              </a:extLst>
            </p:cNvPr>
            <p:cNvSpPr txBox="1"/>
            <p:nvPr/>
          </p:nvSpPr>
          <p:spPr>
            <a:xfrm>
              <a:off x="3656237" y="489519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85B63A9-C6C1-4270-A09A-5012187F0483}"/>
                </a:ext>
              </a:extLst>
            </p:cNvPr>
            <p:cNvSpPr txBox="1"/>
            <p:nvPr/>
          </p:nvSpPr>
          <p:spPr>
            <a:xfrm>
              <a:off x="3662479" y="526678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0BB993A-AF7A-44D0-822E-4A7C3CE70698}"/>
                </a:ext>
              </a:extLst>
            </p:cNvPr>
            <p:cNvSpPr txBox="1"/>
            <p:nvPr/>
          </p:nvSpPr>
          <p:spPr>
            <a:xfrm>
              <a:off x="3662479" y="563837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AEBC93CD-38FD-4D94-941A-902060850ECF}"/>
                </a:ext>
              </a:extLst>
            </p:cNvPr>
            <p:cNvSpPr txBox="1"/>
            <p:nvPr/>
          </p:nvSpPr>
          <p:spPr>
            <a:xfrm>
              <a:off x="3662479" y="5991229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7C82757-C590-4E75-B6FF-AE82D19F2311}"/>
                </a:ext>
              </a:extLst>
            </p:cNvPr>
            <p:cNvSpPr txBox="1"/>
            <p:nvPr/>
          </p:nvSpPr>
          <p:spPr>
            <a:xfrm>
              <a:off x="3662479" y="638155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73" name="Arc 72">
              <a:extLst>
                <a:ext uri="{FF2B5EF4-FFF2-40B4-BE49-F238E27FC236}">
                  <a16:creationId xmlns:a16="http://schemas.microsoft.com/office/drawing/2014/main" id="{1A8B922B-AD27-4DC9-BBFC-5ECFCE983E5D}"/>
                </a:ext>
              </a:extLst>
            </p:cNvPr>
            <p:cNvSpPr/>
            <p:nvPr/>
          </p:nvSpPr>
          <p:spPr>
            <a:xfrm>
              <a:off x="5280717" y="4158086"/>
              <a:ext cx="556634" cy="2753042"/>
            </a:xfrm>
            <a:prstGeom prst="arc">
              <a:avLst>
                <a:gd name="adj1" fmla="val 16271353"/>
                <a:gd name="adj2" fmla="val 5365636"/>
              </a:avLst>
            </a:prstGeom>
            <a:ln w="28575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982675B4-6405-4889-A1C1-1E591CB52888}"/>
                    </a:ext>
                  </a:extLst>
                </p:cNvPr>
                <p:cNvSpPr txBox="1"/>
                <p:nvPr/>
              </p:nvSpPr>
              <p:spPr>
                <a:xfrm>
                  <a:off x="2688393" y="5303839"/>
                  <a:ext cx="697627" cy="4801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de-DE" sz="2400" b="1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𝐀</m:t>
                      </m:r>
                    </m:oMath>
                  </a14:m>
                  <a:r>
                    <a:rPr lang="de-DE" dirty="0"/>
                    <a:t> =</a:t>
                  </a:r>
                  <a:endParaRPr lang="fr-FR" dirty="0"/>
                </a:p>
              </p:txBody>
            </p:sp>
          </mc:Choice>
          <mc:Fallback xmlns=""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982675B4-6405-4889-A1C1-1E591CB5288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88393" y="5303839"/>
                  <a:ext cx="697627" cy="480131"/>
                </a:xfrm>
                <a:prstGeom prst="rect">
                  <a:avLst/>
                </a:prstGeom>
                <a:blipFill>
                  <a:blip r:embed="rId3"/>
                  <a:stretch>
                    <a:fillRect t="-12658" r="-12281" b="-30380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1547186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5" name="Inhaltsplatzhalter 2">
                <a:extLst>
                  <a:ext uri="{FF2B5EF4-FFF2-40B4-BE49-F238E27FC236}">
                    <a16:creationId xmlns:a16="http://schemas.microsoft.com/office/drawing/2014/main" id="{7E283940-EF3F-482C-9384-6ACE6B4E03E0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04000" y="2242800"/>
                <a:ext cx="11793600" cy="6587280"/>
              </a:xfrm>
            </p:spPr>
            <p:txBody>
              <a:bodyPr/>
              <a:lstStyle/>
              <a:p>
                <a:r>
                  <a:rPr lang="de-DE" sz="1800" dirty="0"/>
                  <a:t>Graphs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structures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build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by</a:t>
                </a:r>
                <a:r>
                  <a:rPr lang="de-DE" sz="1800" dirty="0"/>
                  <a:t> </a:t>
                </a:r>
                <a:r>
                  <a:rPr lang="de-DE" sz="1800" dirty="0" err="1"/>
                  <a:t>vertices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that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connected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by</a:t>
                </a:r>
                <a:r>
                  <a:rPr lang="de-DE" sz="1800" dirty="0"/>
                  <a:t> </a:t>
                </a:r>
                <a:r>
                  <a:rPr lang="de-DE" sz="1800" dirty="0" err="1"/>
                  <a:t>edges</a:t>
                </a:r>
                <a:endParaRPr lang="de-DE" sz="1800" dirty="0"/>
              </a:p>
              <a:p>
                <a:r>
                  <a:rPr lang="de-DE" sz="1800" dirty="0"/>
                  <a:t>The Entry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1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1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de-DE" sz="1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de-DE" sz="1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j</m:t>
                        </m:r>
                      </m:sub>
                    </m:sSub>
                    <m:r>
                      <a:rPr lang="de-DE" sz="1800" b="0" i="1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1800" dirty="0" err="1"/>
                  <a:t>represents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edge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status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between</a:t>
                </a:r>
                <a:r>
                  <a:rPr lang="de-DE" sz="1800" dirty="0"/>
                  <a:t> </a:t>
                </a:r>
                <a:r>
                  <a:rPr lang="de-DE" sz="1800" dirty="0" err="1"/>
                  <a:t>node</a:t>
                </a:r>
                <a:r>
                  <a:rPr lang="de-DE" sz="1800" dirty="0"/>
                  <a:t> i and j</a:t>
                </a:r>
              </a:p>
              <a:p>
                <a:endParaRPr lang="de-DE" sz="1800" b="1" dirty="0"/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pPr marL="0" indent="0">
                  <a:buNone/>
                </a:pPr>
                <a:endParaRPr lang="de-DE" sz="1800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45" name="Inhaltsplatzhalter 2">
                <a:extLst>
                  <a:ext uri="{FF2B5EF4-FFF2-40B4-BE49-F238E27FC236}">
                    <a16:creationId xmlns:a16="http://schemas.microsoft.com/office/drawing/2014/main" id="{7E283940-EF3F-482C-9384-6ACE6B4E03E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04000" y="2242800"/>
                <a:ext cx="11793600" cy="6587280"/>
              </a:xfrm>
              <a:blipFill>
                <a:blip r:embed="rId3"/>
                <a:stretch>
                  <a:fillRect l="-1138" t="-120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Separation</a:t>
            </a:r>
            <a:br>
              <a:rPr lang="de-DE" sz="3200" dirty="0"/>
            </a:br>
            <a:r>
              <a:rPr lang="de-DE" sz="2400" b="0" dirty="0" err="1">
                <a:solidFill>
                  <a:schemeClr val="accent5"/>
                </a:solidFill>
              </a:rPr>
              <a:t>What</a:t>
            </a:r>
            <a:r>
              <a:rPr lang="de-DE" sz="2400" b="0" dirty="0">
                <a:solidFill>
                  <a:schemeClr val="accent5"/>
                </a:solidFill>
              </a:rPr>
              <a:t> </a:t>
            </a:r>
            <a:r>
              <a:rPr lang="de-DE" sz="2400" b="0" dirty="0" err="1">
                <a:solidFill>
                  <a:schemeClr val="accent5"/>
                </a:solidFill>
              </a:rPr>
              <a:t>are</a:t>
            </a:r>
            <a:r>
              <a:rPr lang="de-DE" sz="2400" b="0" dirty="0">
                <a:solidFill>
                  <a:schemeClr val="accent5"/>
                </a:solidFill>
              </a:rPr>
              <a:t> Graphs?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12B3E2-537A-468F-A33E-05C39867CFF5}"/>
              </a:ext>
            </a:extLst>
          </p:cNvPr>
          <p:cNvGrpSpPr/>
          <p:nvPr/>
        </p:nvGrpSpPr>
        <p:grpSpPr>
          <a:xfrm>
            <a:off x="6299932" y="4097547"/>
            <a:ext cx="3276694" cy="2501915"/>
            <a:chOff x="8115565" y="4113603"/>
            <a:chExt cx="3276694" cy="250191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DF86627-7ADD-4966-9732-18F64076E04E}"/>
                </a:ext>
              </a:extLst>
            </p:cNvPr>
            <p:cNvSpPr/>
            <p:nvPr/>
          </p:nvSpPr>
          <p:spPr>
            <a:xfrm>
              <a:off x="8630867" y="4113603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7</a:t>
              </a:r>
              <a:endParaRPr lang="fr-FR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CCEB6E4-1100-45FA-97E1-F75DB5B34C20}"/>
                </a:ext>
              </a:extLst>
            </p:cNvPr>
            <p:cNvSpPr/>
            <p:nvPr/>
          </p:nvSpPr>
          <p:spPr>
            <a:xfrm>
              <a:off x="10591297" y="4162637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2</a:t>
              </a:r>
              <a:endParaRPr lang="fr-FR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CCC29D8-D9BA-45E4-99A8-538630D75BA1}"/>
                </a:ext>
              </a:extLst>
            </p:cNvPr>
            <p:cNvSpPr/>
            <p:nvPr/>
          </p:nvSpPr>
          <p:spPr>
            <a:xfrm>
              <a:off x="8705425" y="6255518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5</a:t>
              </a:r>
              <a:endParaRPr lang="fr-FR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BAAEE42-5B7D-410E-8387-4FD1300687AB}"/>
                </a:ext>
              </a:extLst>
            </p:cNvPr>
            <p:cNvSpPr/>
            <p:nvPr/>
          </p:nvSpPr>
          <p:spPr>
            <a:xfrm>
              <a:off x="10518896" y="6198748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4</a:t>
              </a:r>
              <a:endParaRPr lang="fr-FR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7FFF15E-A4E2-4E43-B438-5D3B9F2CF7D7}"/>
                </a:ext>
              </a:extLst>
            </p:cNvPr>
            <p:cNvSpPr/>
            <p:nvPr/>
          </p:nvSpPr>
          <p:spPr>
            <a:xfrm>
              <a:off x="8115565" y="5151751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6</a:t>
              </a:r>
              <a:endParaRPr lang="fr-FR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C7EB5E5-D174-45FA-9C8F-AC0ED7CDDC24}"/>
                </a:ext>
              </a:extLst>
            </p:cNvPr>
            <p:cNvSpPr/>
            <p:nvPr/>
          </p:nvSpPr>
          <p:spPr>
            <a:xfrm>
              <a:off x="9578176" y="5160097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1</a:t>
              </a:r>
              <a:endParaRPr lang="fr-FR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B130CC4-DD3F-4AF4-8DFC-E542F7E3725B}"/>
                </a:ext>
              </a:extLst>
            </p:cNvPr>
            <p:cNvSpPr/>
            <p:nvPr/>
          </p:nvSpPr>
          <p:spPr>
            <a:xfrm>
              <a:off x="11032259" y="5158937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3</a:t>
              </a:r>
              <a:endParaRPr lang="fr-FR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C4CE19-63FD-439E-A31B-495D1042E1E1}"/>
                </a:ext>
              </a:extLst>
            </p:cNvPr>
            <p:cNvCxnSpPr>
              <a:cxnSpLocks/>
              <a:stCxn id="9" idx="7"/>
              <a:endCxn id="5" idx="3"/>
            </p:cNvCxnSpPr>
            <p:nvPr/>
          </p:nvCxnSpPr>
          <p:spPr>
            <a:xfrm flipV="1">
              <a:off x="9885455" y="4469916"/>
              <a:ext cx="758563" cy="742902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47A32FB-B9B5-4F2B-AC99-52DA86207816}"/>
                </a:ext>
              </a:extLst>
            </p:cNvPr>
            <p:cNvCxnSpPr>
              <a:cxnSpLocks/>
              <a:stCxn id="9" idx="1"/>
              <a:endCxn id="4" idx="5"/>
            </p:cNvCxnSpPr>
            <p:nvPr/>
          </p:nvCxnSpPr>
          <p:spPr>
            <a:xfrm flipH="1" flipV="1">
              <a:off x="8938146" y="4420882"/>
              <a:ext cx="692751" cy="791936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9AE9C94-280D-49DA-BEAC-60926E669DBD}"/>
                </a:ext>
              </a:extLst>
            </p:cNvPr>
            <p:cNvCxnSpPr>
              <a:cxnSpLocks/>
              <a:stCxn id="9" idx="6"/>
              <a:endCxn id="11" idx="2"/>
            </p:cNvCxnSpPr>
            <p:nvPr/>
          </p:nvCxnSpPr>
          <p:spPr>
            <a:xfrm flipV="1">
              <a:off x="9938176" y="5338937"/>
              <a:ext cx="1094083" cy="1160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5BC8C17-EED0-4312-A7F2-5EC2B8856682}"/>
                </a:ext>
              </a:extLst>
            </p:cNvPr>
            <p:cNvCxnSpPr>
              <a:cxnSpLocks/>
              <a:stCxn id="8" idx="6"/>
              <a:endCxn id="9" idx="2"/>
            </p:cNvCxnSpPr>
            <p:nvPr/>
          </p:nvCxnSpPr>
          <p:spPr>
            <a:xfrm>
              <a:off x="8475565" y="5331751"/>
              <a:ext cx="1102611" cy="8346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6022AB3D-9E5F-4253-9232-FA52C2ED645E}"/>
                </a:ext>
              </a:extLst>
            </p:cNvPr>
            <p:cNvCxnSpPr>
              <a:cxnSpLocks/>
              <a:stCxn id="7" idx="1"/>
              <a:endCxn id="9" idx="5"/>
            </p:cNvCxnSpPr>
            <p:nvPr/>
          </p:nvCxnSpPr>
          <p:spPr>
            <a:xfrm flipH="1" flipV="1">
              <a:off x="9885455" y="5467376"/>
              <a:ext cx="686162" cy="784093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A2E0F4E8-36A4-4F37-9494-727E51F7D453}"/>
                </a:ext>
              </a:extLst>
            </p:cNvPr>
            <p:cNvCxnSpPr>
              <a:cxnSpLocks/>
              <a:stCxn id="6" idx="7"/>
              <a:endCxn id="9" idx="3"/>
            </p:cNvCxnSpPr>
            <p:nvPr/>
          </p:nvCxnSpPr>
          <p:spPr>
            <a:xfrm flipV="1">
              <a:off x="9012704" y="5467376"/>
              <a:ext cx="618193" cy="840863"/>
            </a:xfrm>
            <a:prstGeom prst="straightConnector1">
              <a:avLst/>
            </a:prstGeom>
            <a:solidFill>
              <a:srgbClr val="005C9C"/>
            </a:solidFill>
            <a:ln w="28575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134ADCD-E799-49A8-A68D-E7CD91DEC44B}"/>
              </a:ext>
            </a:extLst>
          </p:cNvPr>
          <p:cNvGrpSpPr/>
          <p:nvPr/>
        </p:nvGrpSpPr>
        <p:grpSpPr>
          <a:xfrm>
            <a:off x="2688393" y="4146581"/>
            <a:ext cx="3148958" cy="2764547"/>
            <a:chOff x="2688393" y="4146581"/>
            <a:chExt cx="3148958" cy="2764547"/>
          </a:xfrm>
        </p:grpSpPr>
        <p:sp>
          <p:nvSpPr>
            <p:cNvPr id="48" name="Arc 47">
              <a:extLst>
                <a:ext uri="{FF2B5EF4-FFF2-40B4-BE49-F238E27FC236}">
                  <a16:creationId xmlns:a16="http://schemas.microsoft.com/office/drawing/2014/main" id="{289F0510-81E5-4370-89CB-756B010C62FF}"/>
                </a:ext>
              </a:extLst>
            </p:cNvPr>
            <p:cNvSpPr/>
            <p:nvPr/>
          </p:nvSpPr>
          <p:spPr>
            <a:xfrm rot="10800000">
              <a:off x="3384162" y="4146581"/>
              <a:ext cx="556634" cy="2753042"/>
            </a:xfrm>
            <a:prstGeom prst="arc">
              <a:avLst>
                <a:gd name="adj1" fmla="val 16271353"/>
                <a:gd name="adj2" fmla="val 5365636"/>
              </a:avLst>
            </a:prstGeom>
            <a:ln w="28575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EA48859-ECBB-4207-A107-E7FCEB919570}"/>
                </a:ext>
              </a:extLst>
            </p:cNvPr>
            <p:cNvSpPr txBox="1"/>
            <p:nvPr/>
          </p:nvSpPr>
          <p:spPr>
            <a:xfrm>
              <a:off x="3648008" y="416263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0 1 1 1 1 1 </a:t>
              </a:r>
              <a:r>
                <a:rPr lang="de-DE" b="1" dirty="0">
                  <a:solidFill>
                    <a:schemeClr val="accent5"/>
                  </a:solidFill>
                </a:rPr>
                <a:t>1</a:t>
              </a:r>
              <a:endParaRPr lang="fr-FR" b="1" dirty="0">
                <a:solidFill>
                  <a:schemeClr val="accent5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26E0539-B3B9-47DB-A89B-8D3C8D4A30A3}"/>
                </a:ext>
              </a:extLst>
            </p:cNvPr>
            <p:cNvSpPr txBox="1"/>
            <p:nvPr/>
          </p:nvSpPr>
          <p:spPr>
            <a:xfrm>
              <a:off x="3655439" y="4532976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B641CA7-A1F2-41EF-9D33-037E74E848AF}"/>
                </a:ext>
              </a:extLst>
            </p:cNvPr>
            <p:cNvSpPr txBox="1"/>
            <p:nvPr/>
          </p:nvSpPr>
          <p:spPr>
            <a:xfrm>
              <a:off x="3656237" y="489519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8A9E33D-4788-4273-8B63-202D21F50142}"/>
                </a:ext>
              </a:extLst>
            </p:cNvPr>
            <p:cNvSpPr txBox="1"/>
            <p:nvPr/>
          </p:nvSpPr>
          <p:spPr>
            <a:xfrm>
              <a:off x="3662479" y="526678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D9DD435-F363-4AF8-BCD7-08E420E82819}"/>
                </a:ext>
              </a:extLst>
            </p:cNvPr>
            <p:cNvSpPr txBox="1"/>
            <p:nvPr/>
          </p:nvSpPr>
          <p:spPr>
            <a:xfrm>
              <a:off x="3662479" y="563837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5FB13EE-86EA-4F30-B6AB-2635578796FD}"/>
                </a:ext>
              </a:extLst>
            </p:cNvPr>
            <p:cNvSpPr txBox="1"/>
            <p:nvPr/>
          </p:nvSpPr>
          <p:spPr>
            <a:xfrm>
              <a:off x="3662479" y="5991229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1 0 0 0 0 0 0</a:t>
              </a:r>
              <a:endParaRPr lang="fr-FR" b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BA982E4-50F0-4227-B440-E35DD1625FFF}"/>
                </a:ext>
              </a:extLst>
            </p:cNvPr>
            <p:cNvSpPr txBox="1"/>
            <p:nvPr/>
          </p:nvSpPr>
          <p:spPr>
            <a:xfrm>
              <a:off x="3662479" y="6381557"/>
              <a:ext cx="1980029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chemeClr val="accent5"/>
                  </a:solidFill>
                </a:rPr>
                <a:t>1</a:t>
              </a:r>
              <a:r>
                <a:rPr lang="de-DE" b="1" dirty="0"/>
                <a:t> 0 0 0 0 0 0</a:t>
              </a:r>
              <a:endParaRPr lang="fr-FR" b="1" dirty="0"/>
            </a:p>
          </p:txBody>
        </p:sp>
        <p:sp>
          <p:nvSpPr>
            <p:cNvPr id="56" name="Arc 55">
              <a:extLst>
                <a:ext uri="{FF2B5EF4-FFF2-40B4-BE49-F238E27FC236}">
                  <a16:creationId xmlns:a16="http://schemas.microsoft.com/office/drawing/2014/main" id="{4272BE72-DBBB-42C4-AFA5-24DC81E8AECE}"/>
                </a:ext>
              </a:extLst>
            </p:cNvPr>
            <p:cNvSpPr/>
            <p:nvPr/>
          </p:nvSpPr>
          <p:spPr>
            <a:xfrm>
              <a:off x="5280717" y="4158086"/>
              <a:ext cx="556634" cy="2753042"/>
            </a:xfrm>
            <a:prstGeom prst="arc">
              <a:avLst>
                <a:gd name="adj1" fmla="val 16271353"/>
                <a:gd name="adj2" fmla="val 5365636"/>
              </a:avLst>
            </a:prstGeom>
            <a:ln w="28575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8E626DC-5CF0-48D1-B7E7-2192EDC03F69}"/>
                    </a:ext>
                  </a:extLst>
                </p:cNvPr>
                <p:cNvSpPr txBox="1"/>
                <p:nvPr/>
              </p:nvSpPr>
              <p:spPr>
                <a:xfrm>
                  <a:off x="2688393" y="5303839"/>
                  <a:ext cx="707245" cy="5132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de-DE" sz="2800" b="1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𝐀</m:t>
                      </m:r>
                    </m:oMath>
                  </a14:m>
                  <a:r>
                    <a:rPr lang="de-DE" dirty="0"/>
                    <a:t> =</a:t>
                  </a:r>
                  <a:endParaRPr lang="fr-FR" dirty="0"/>
                </a:p>
              </p:txBody>
            </p:sp>
          </mc:Choice>
          <mc:Fallback xmlns=""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8E626DC-5CF0-48D1-B7E7-2192EDC03F6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88393" y="5303839"/>
                  <a:ext cx="707245" cy="513282"/>
                </a:xfrm>
                <a:prstGeom prst="rect">
                  <a:avLst/>
                </a:prstGeom>
                <a:blipFill>
                  <a:blip r:embed="rId4"/>
                  <a:stretch>
                    <a:fillRect t="-7143" r="-15517" b="-27381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2385288-D14E-4F07-8474-9779A908A467}"/>
              </a:ext>
            </a:extLst>
          </p:cNvPr>
          <p:cNvSpPr txBox="1"/>
          <p:nvPr/>
        </p:nvSpPr>
        <p:spPr>
          <a:xfrm>
            <a:off x="6415307" y="6742436"/>
            <a:ext cx="3198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Undirected</a:t>
            </a:r>
            <a:r>
              <a:rPr lang="de-DE" sz="1800" dirty="0"/>
              <a:t> </a:t>
            </a:r>
            <a:r>
              <a:rPr lang="de-DE" sz="1800" dirty="0" err="1"/>
              <a:t>unweighted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endParaRPr lang="fr-FR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0865519-97EB-439A-A24A-6DBDB76964D8}"/>
                  </a:ext>
                </a:extLst>
              </p:cNvPr>
              <p:cNvSpPr txBox="1"/>
              <p:nvPr/>
            </p:nvSpPr>
            <p:spPr>
              <a:xfrm>
                <a:off x="4382762" y="3341989"/>
                <a:ext cx="1609074" cy="5771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800" b="1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1800" b="0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de-DE" sz="1800" b="0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e-DE" sz="1800" b="0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>
                        <m:sSubPr>
                          <m:ctrlPr>
                            <a:rPr lang="de-DE" sz="1800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de-DE" sz="1800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1800" i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​</m:t>
                              </m:r>
                            </m:e>
                          </m:d>
                        </m:e>
                        <m:sub>
                          <m:r>
                            <m:rPr>
                              <m:sty m:val="p"/>
                            </m:rPr>
                            <a:rPr lang="de-DE" sz="1800" b="0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de-DE" sz="1800" b="0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=1,</m:t>
                          </m:r>
                          <m:r>
                            <m:rPr>
                              <m:sty m:val="p"/>
                            </m:rPr>
                            <a:rPr lang="de-DE" sz="1800" b="0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  <m:r>
                            <a:rPr lang="de-DE" sz="1800" b="0" i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=7</m:t>
                          </m:r>
                        </m:sub>
                      </m:sSub>
                    </m:oMath>
                  </m:oMathPara>
                </a14:m>
                <a:endParaRPr lang="fr-FR" sz="1800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0865519-97EB-439A-A24A-6DBDB76964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2762" y="3341989"/>
                <a:ext cx="1609074" cy="577146"/>
              </a:xfrm>
              <a:prstGeom prst="rect">
                <a:avLst/>
              </a:prstGeom>
              <a:blipFill>
                <a:blip r:embed="rId5"/>
                <a:stretch>
                  <a:fillRect l="-6818" t="-150526" b="-20736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7F6CB95-74C3-45F3-855A-738A770237A8}"/>
                  </a:ext>
                </a:extLst>
              </p:cNvPr>
              <p:cNvSpPr txBox="1"/>
              <p:nvPr/>
            </p:nvSpPr>
            <p:spPr>
              <a:xfrm>
                <a:off x="3337803" y="7185964"/>
                <a:ext cx="1609074" cy="5771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800" b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18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de-DE" sz="18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e-DE" sz="18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>
                        <m:sSubPr>
                          <m:ctrlPr>
                            <a:rPr lang="de-DE" sz="1800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de-DE" sz="1800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180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​</m:t>
                              </m:r>
                            </m:e>
                          </m:d>
                        </m:e>
                        <m:sub>
                          <m:r>
                            <m:rPr>
                              <m:sty m:val="p"/>
                            </m:rPr>
                            <a:rPr lang="de-DE" sz="18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de-DE" sz="18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=7,</m:t>
                          </m:r>
                          <m:r>
                            <m:rPr>
                              <m:sty m:val="p"/>
                            </m:rPr>
                            <a:rPr lang="de-DE" sz="18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  <m:r>
                            <a:rPr lang="de-DE" sz="18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1800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sz="1800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7F6CB95-74C3-45F3-855A-738A770237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7803" y="7185964"/>
                <a:ext cx="1609074" cy="577146"/>
              </a:xfrm>
              <a:prstGeom prst="rect">
                <a:avLst/>
              </a:prstGeom>
              <a:blipFill>
                <a:blip r:embed="rId6"/>
                <a:stretch>
                  <a:fillRect l="-6844" t="-152128" b="-21063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188A049-6426-4E8E-B108-E06B98A6B470}"/>
              </a:ext>
            </a:extLst>
          </p:cNvPr>
          <p:cNvSpPr/>
          <p:nvPr/>
        </p:nvSpPr>
        <p:spPr>
          <a:xfrm>
            <a:off x="3539112" y="7162646"/>
            <a:ext cx="1198031" cy="577146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5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02E6CEDF-015C-40D4-9E0C-B22F25FB68F3}"/>
              </a:ext>
            </a:extLst>
          </p:cNvPr>
          <p:cNvSpPr/>
          <p:nvPr/>
        </p:nvSpPr>
        <p:spPr>
          <a:xfrm>
            <a:off x="4537786" y="3341989"/>
            <a:ext cx="1198031" cy="577146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B8751CA-EBA8-4350-BF4A-E654AB440D12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3843533" y="6795636"/>
            <a:ext cx="4277" cy="356416"/>
          </a:xfrm>
          <a:prstGeom prst="straightConnector1">
            <a:avLst/>
          </a:prstGeom>
          <a:ln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F5DC032-8391-4291-8974-119941267ABE}"/>
              </a:ext>
            </a:extLst>
          </p:cNvPr>
          <p:cNvSpPr/>
          <p:nvPr/>
        </p:nvSpPr>
        <p:spPr>
          <a:xfrm>
            <a:off x="3691513" y="6458822"/>
            <a:ext cx="304040" cy="336814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5"/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B7B0C3B9-F57B-412F-8856-9D632AEDB5EA}"/>
              </a:ext>
            </a:extLst>
          </p:cNvPr>
          <p:cNvSpPr/>
          <p:nvPr/>
        </p:nvSpPr>
        <p:spPr>
          <a:xfrm>
            <a:off x="5280717" y="4240640"/>
            <a:ext cx="304040" cy="336814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9B23F8A-FA0C-45A8-A460-87B3C376E5F9}"/>
              </a:ext>
            </a:extLst>
          </p:cNvPr>
          <p:cNvCxnSpPr>
            <a:cxnSpLocks/>
          </p:cNvCxnSpPr>
          <p:nvPr/>
        </p:nvCxnSpPr>
        <p:spPr>
          <a:xfrm>
            <a:off x="5437872" y="3919135"/>
            <a:ext cx="0" cy="309930"/>
          </a:xfrm>
          <a:prstGeom prst="straightConnector1">
            <a:avLst/>
          </a:prstGeom>
          <a:ln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3647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Separation</a:t>
            </a:r>
            <a:br>
              <a:rPr lang="de-DE" sz="3200" dirty="0"/>
            </a:br>
            <a:r>
              <a:rPr lang="de-DE" sz="2400" dirty="0"/>
              <a:t>Graph Signals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sz="1800" dirty="0"/>
              <a:t>Analogy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discrete</a:t>
            </a:r>
            <a:r>
              <a:rPr lang="de-DE" sz="1800" dirty="0"/>
              <a:t> time </a:t>
            </a:r>
            <a:r>
              <a:rPr lang="de-DE" sz="1800" dirty="0" err="1"/>
              <a:t>signals</a:t>
            </a:r>
            <a:endParaRPr lang="de-DE" sz="1800" dirty="0"/>
          </a:p>
          <a:p>
            <a:r>
              <a:rPr lang="de-DE" sz="1800" dirty="0" err="1"/>
              <a:t>Simplest</a:t>
            </a:r>
            <a:r>
              <a:rPr lang="de-DE" sz="1800" dirty="0"/>
              <a:t> </a:t>
            </a:r>
            <a:r>
              <a:rPr lang="de-DE" sz="1800" dirty="0" err="1"/>
              <a:t>case</a:t>
            </a:r>
            <a:r>
              <a:rPr lang="de-DE" sz="1800" dirty="0"/>
              <a:t>: </a:t>
            </a:r>
            <a:r>
              <a:rPr lang="de-DE" sz="1800" dirty="0" err="1"/>
              <a:t>Recursive</a:t>
            </a:r>
            <a:r>
              <a:rPr lang="de-DE" sz="1800" dirty="0"/>
              <a:t> Line Graph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sz="1800" dirty="0" err="1"/>
              <a:t>Each</a:t>
            </a:r>
            <a:r>
              <a:rPr lang="de-DE" sz="1800" dirty="0"/>
              <a:t> </a:t>
            </a:r>
            <a:r>
              <a:rPr lang="de-DE" sz="1800" dirty="0" err="1"/>
              <a:t>node</a:t>
            </a:r>
            <a:r>
              <a:rPr lang="de-DE" sz="1800" dirty="0"/>
              <a:t> </a:t>
            </a:r>
            <a:r>
              <a:rPr lang="de-DE" sz="1800" dirty="0" err="1"/>
              <a:t>represents</a:t>
            </a:r>
            <a:r>
              <a:rPr lang="de-DE" sz="1800" dirty="0"/>
              <a:t> a sample </a:t>
            </a:r>
            <a:r>
              <a:rPr lang="de-DE" sz="1800" dirty="0" err="1"/>
              <a:t>point</a:t>
            </a:r>
            <a:r>
              <a:rPr lang="de-DE" sz="1800" dirty="0"/>
              <a:t> </a:t>
            </a:r>
          </a:p>
          <a:p>
            <a:r>
              <a:rPr lang="de-DE" sz="1800" dirty="0" err="1"/>
              <a:t>Directed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r>
              <a:rPr lang="de-DE" sz="1800" dirty="0"/>
              <a:t> </a:t>
            </a:r>
            <a:r>
              <a:rPr lang="fr-FR" sz="1800" b="0" i="0" dirty="0">
                <a:effectLst/>
                <a:latin typeface="Arial(Body)"/>
              </a:rPr>
              <a:t>⇒</a:t>
            </a:r>
            <a:r>
              <a:rPr lang="de-DE" sz="1800" dirty="0"/>
              <a:t> </a:t>
            </a:r>
            <a:r>
              <a:rPr lang="de-DE" sz="1800" dirty="0" err="1"/>
              <a:t>unsymmetric</a:t>
            </a:r>
            <a:r>
              <a:rPr lang="de-DE" sz="1800" dirty="0"/>
              <a:t> </a:t>
            </a:r>
            <a:r>
              <a:rPr lang="de-DE" sz="1800" dirty="0" err="1"/>
              <a:t>adjacency</a:t>
            </a:r>
            <a:r>
              <a:rPr lang="de-DE" sz="1800" dirty="0"/>
              <a:t> </a:t>
            </a:r>
            <a:r>
              <a:rPr lang="en-US" sz="1800" dirty="0"/>
              <a:t>[Djuric, 2018]</a:t>
            </a:r>
            <a:r>
              <a:rPr lang="en-US" sz="1800" b="1" dirty="0"/>
              <a:t> </a:t>
            </a:r>
            <a:endParaRPr lang="de-DE" sz="1800" dirty="0"/>
          </a:p>
          <a:p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9B7FE77C-3771-40BC-9F7C-F1FEA11D4E31}"/>
              </a:ext>
            </a:extLst>
          </p:cNvPr>
          <p:cNvGrpSpPr/>
          <p:nvPr/>
        </p:nvGrpSpPr>
        <p:grpSpPr>
          <a:xfrm>
            <a:off x="562298" y="3668123"/>
            <a:ext cx="6469883" cy="523637"/>
            <a:chOff x="671392" y="4596843"/>
            <a:chExt cx="6469883" cy="52363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164AA64-5508-4FBF-A90C-E4F3A3E9E8F8}"/>
                </a:ext>
              </a:extLst>
            </p:cNvPr>
            <p:cNvSpPr/>
            <p:nvPr/>
          </p:nvSpPr>
          <p:spPr>
            <a:xfrm>
              <a:off x="185596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2</a:t>
              </a:r>
              <a:endParaRPr lang="fr-FR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9B9D831-9F39-48BF-830F-C210BDCDCDA1}"/>
                </a:ext>
              </a:extLst>
            </p:cNvPr>
            <p:cNvSpPr/>
            <p:nvPr/>
          </p:nvSpPr>
          <p:spPr>
            <a:xfrm>
              <a:off x="6781275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N</a:t>
              </a:r>
              <a:endParaRPr lang="fr-FR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283109F-BF15-4207-8438-5B5AD9DD5965}"/>
                </a:ext>
              </a:extLst>
            </p:cNvPr>
            <p:cNvSpPr/>
            <p:nvPr/>
          </p:nvSpPr>
          <p:spPr>
            <a:xfrm>
              <a:off x="671392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1</a:t>
              </a:r>
              <a:endParaRPr lang="fr-FR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440F496-155A-43DE-B9CD-F3F69CFD73AE}"/>
                </a:ext>
              </a:extLst>
            </p:cNvPr>
            <p:cNvSpPr/>
            <p:nvPr/>
          </p:nvSpPr>
          <p:spPr>
            <a:xfrm>
              <a:off x="3040533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3</a:t>
              </a:r>
              <a:endParaRPr lang="fr-FR" dirty="0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0A8FF52-DBE4-42E6-A31B-BCA4410E12CC}"/>
                </a:ext>
              </a:extLst>
            </p:cNvPr>
            <p:cNvCxnSpPr>
              <a:stCxn id="10" idx="6"/>
              <a:endCxn id="6" idx="2"/>
            </p:cNvCxnSpPr>
            <p:nvPr/>
          </p:nvCxnSpPr>
          <p:spPr>
            <a:xfrm>
              <a:off x="1031391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4ED9FC1-232C-4F2E-BC3A-B0BD6C53B700}"/>
                </a:ext>
              </a:extLst>
            </p:cNvPr>
            <p:cNvCxnSpPr>
              <a:cxnSpLocks/>
              <a:stCxn id="6" idx="6"/>
              <a:endCxn id="11" idx="2"/>
            </p:cNvCxnSpPr>
            <p:nvPr/>
          </p:nvCxnSpPr>
          <p:spPr>
            <a:xfrm>
              <a:off x="2215962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653F4BF-55D6-464B-B40E-0DD2F315FF0F}"/>
                </a:ext>
              </a:extLst>
            </p:cNvPr>
            <p:cNvCxnSpPr>
              <a:cxnSpLocks/>
              <a:endCxn id="7" idx="2"/>
            </p:cNvCxnSpPr>
            <p:nvPr/>
          </p:nvCxnSpPr>
          <p:spPr>
            <a:xfrm>
              <a:off x="5764840" y="4934130"/>
              <a:ext cx="1016435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A71E6B-C0AC-4547-911C-7A8AED6D8429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>
              <a:off x="3400533" y="4934130"/>
              <a:ext cx="8880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BDD8FD-E9CA-43B3-8C47-C73886C64148}"/>
                </a:ext>
              </a:extLst>
            </p:cNvPr>
            <p:cNvSpPr/>
            <p:nvPr/>
          </p:nvSpPr>
          <p:spPr>
            <a:xfrm>
              <a:off x="428860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4</a:t>
              </a:r>
              <a:endParaRPr lang="fr-FR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805631B-FDB2-4A61-9A68-DF70CB97C532}"/>
                </a:ext>
              </a:extLst>
            </p:cNvPr>
            <p:cNvSpPr txBox="1"/>
            <p:nvPr/>
          </p:nvSpPr>
          <p:spPr>
            <a:xfrm>
              <a:off x="5028486" y="4596843"/>
              <a:ext cx="553106" cy="4801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dirty="0"/>
                <a:t>…</a:t>
              </a:r>
              <a:endParaRPr lang="fr-FR" dirty="0"/>
            </a:p>
          </p:txBody>
        </p:sp>
        <p:cxnSp>
          <p:nvCxnSpPr>
            <p:cNvPr id="30" name="Connector: Curved 29">
              <a:extLst>
                <a:ext uri="{FF2B5EF4-FFF2-40B4-BE49-F238E27FC236}">
                  <a16:creationId xmlns:a16="http://schemas.microsoft.com/office/drawing/2014/main" id="{A1597286-613A-4053-BF52-7F600007C3DA}"/>
                </a:ext>
              </a:extLst>
            </p:cNvPr>
            <p:cNvCxnSpPr>
              <a:stCxn id="7" idx="4"/>
              <a:endCxn id="10" idx="4"/>
            </p:cNvCxnSpPr>
            <p:nvPr/>
          </p:nvCxnSpPr>
          <p:spPr>
            <a:xfrm rot="5400000">
              <a:off x="3906333" y="2059188"/>
              <a:ext cx="12700" cy="6109884"/>
            </a:xfrm>
            <a:prstGeom prst="curvedConnector3">
              <a:avLst>
                <a:gd name="adj1" fmla="val 9600000"/>
              </a:avLst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A64E05A4-51F0-426B-ACC6-F8AB449B3828}"/>
              </a:ext>
            </a:extLst>
          </p:cNvPr>
          <p:cNvGrpSpPr/>
          <p:nvPr/>
        </p:nvGrpSpPr>
        <p:grpSpPr>
          <a:xfrm>
            <a:off x="7792790" y="5544075"/>
            <a:ext cx="3595151" cy="2869209"/>
            <a:chOff x="5393493" y="6060859"/>
            <a:chExt cx="3595151" cy="2869209"/>
          </a:xfrm>
        </p:grpSpPr>
        <p:sp>
          <p:nvSpPr>
            <p:cNvPr id="73" name="Arc 72">
              <a:extLst>
                <a:ext uri="{FF2B5EF4-FFF2-40B4-BE49-F238E27FC236}">
                  <a16:creationId xmlns:a16="http://schemas.microsoft.com/office/drawing/2014/main" id="{69731D91-B1D2-4D3C-9485-FD60CD478C69}"/>
                </a:ext>
              </a:extLst>
            </p:cNvPr>
            <p:cNvSpPr/>
            <p:nvPr/>
          </p:nvSpPr>
          <p:spPr>
            <a:xfrm rot="10800000">
              <a:off x="6111178" y="6060859"/>
              <a:ext cx="534718" cy="2836973"/>
            </a:xfrm>
            <a:prstGeom prst="arc">
              <a:avLst>
                <a:gd name="adj1" fmla="val 16271353"/>
                <a:gd name="adj2" fmla="val 5365636"/>
              </a:avLst>
            </a:prstGeom>
            <a:ln w="28575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9580575-9EDE-48DD-8AE9-FE40531A176F}"/>
                </a:ext>
              </a:extLst>
            </p:cNvPr>
            <p:cNvSpPr txBox="1"/>
            <p:nvPr/>
          </p:nvSpPr>
          <p:spPr>
            <a:xfrm>
              <a:off x="6353108" y="6076917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1 0 0 0 0 … 0</a:t>
              </a:r>
              <a:endParaRPr lang="fr-FR" b="1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CC66330-513E-4ECA-A4C7-8E28591268F2}"/>
                </a:ext>
              </a:extLst>
            </p:cNvPr>
            <p:cNvSpPr txBox="1"/>
            <p:nvPr/>
          </p:nvSpPr>
          <p:spPr>
            <a:xfrm>
              <a:off x="6360539" y="6447256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0 1 0 0 0 … 0</a:t>
              </a:r>
              <a:endParaRPr lang="fr-FR" b="1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58AE448-50DD-4326-9978-0C1DBE158C55}"/>
                </a:ext>
              </a:extLst>
            </p:cNvPr>
            <p:cNvSpPr txBox="1"/>
            <p:nvPr/>
          </p:nvSpPr>
          <p:spPr>
            <a:xfrm>
              <a:off x="6361337" y="6809477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0 0 1 0 0 … 0</a:t>
              </a:r>
              <a:endParaRPr lang="fr-FR" b="1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0AF5EC5-7FF8-400D-A679-59EDE616003F}"/>
                </a:ext>
              </a:extLst>
            </p:cNvPr>
            <p:cNvSpPr txBox="1"/>
            <p:nvPr/>
          </p:nvSpPr>
          <p:spPr>
            <a:xfrm>
              <a:off x="6367579" y="7181067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0 0 0 1 0 … 0</a:t>
              </a:r>
              <a:endParaRPr lang="fr-FR" b="1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1AF0504-AEE1-45F7-94C2-5AB8BADBF949}"/>
                </a:ext>
              </a:extLst>
            </p:cNvPr>
            <p:cNvSpPr txBox="1"/>
            <p:nvPr/>
          </p:nvSpPr>
          <p:spPr>
            <a:xfrm>
              <a:off x="6376425" y="7961234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0 0 0 0 0 … 1</a:t>
              </a:r>
            </a:p>
          </p:txBody>
        </p:sp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70334009-060F-4B5C-A952-6F29AFB2D521}"/>
                </a:ext>
              </a:extLst>
            </p:cNvPr>
            <p:cNvSpPr/>
            <p:nvPr/>
          </p:nvSpPr>
          <p:spPr>
            <a:xfrm>
              <a:off x="8414162" y="6093094"/>
              <a:ext cx="574482" cy="2836974"/>
            </a:xfrm>
            <a:prstGeom prst="arc">
              <a:avLst>
                <a:gd name="adj1" fmla="val 16271353"/>
                <a:gd name="adj2" fmla="val 5365636"/>
              </a:avLst>
            </a:prstGeom>
            <a:ln w="28575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1DEA8DDF-1A3E-45F6-B373-D93074463C74}"/>
                    </a:ext>
                  </a:extLst>
                </p:cNvPr>
                <p:cNvSpPr txBox="1"/>
                <p:nvPr/>
              </p:nvSpPr>
              <p:spPr>
                <a:xfrm>
                  <a:off x="5393493" y="7218119"/>
                  <a:ext cx="697627" cy="4801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de-DE" sz="2400" b="1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𝐀</m:t>
                      </m:r>
                    </m:oMath>
                  </a14:m>
                  <a:r>
                    <a:rPr lang="de-DE" dirty="0"/>
                    <a:t> =</a:t>
                  </a:r>
                  <a:endParaRPr lang="fr-FR" dirty="0"/>
                </a:p>
              </p:txBody>
            </p:sp>
          </mc:Choice>
          <mc:Fallback xmlns=""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1DEA8DDF-1A3E-45F6-B373-D93074463C7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93493" y="7218119"/>
                  <a:ext cx="697627" cy="480131"/>
                </a:xfrm>
                <a:prstGeom prst="rect">
                  <a:avLst/>
                </a:prstGeom>
                <a:blipFill>
                  <a:blip r:embed="rId3"/>
                  <a:stretch>
                    <a:fillRect t="-12658" r="-11304" b="-30380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746B2BC-0B1F-4131-B21B-A2278EF655AA}"/>
                </a:ext>
              </a:extLst>
            </p:cNvPr>
            <p:cNvSpPr txBox="1"/>
            <p:nvPr/>
          </p:nvSpPr>
          <p:spPr>
            <a:xfrm>
              <a:off x="6376425" y="8417710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1 0 0 0 0 0 … 0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3C6DD48-EADB-4058-B348-BDEE103F566D}"/>
                </a:ext>
              </a:extLst>
            </p:cNvPr>
            <p:cNvSpPr txBox="1"/>
            <p:nvPr/>
          </p:nvSpPr>
          <p:spPr>
            <a:xfrm>
              <a:off x="6367579" y="7552657"/>
              <a:ext cx="2483372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.  .  .  .  .  .  … 0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F16AD85A-43C5-4181-B590-2ED85D95B380}"/>
              </a:ext>
            </a:extLst>
          </p:cNvPr>
          <p:cNvGrpSpPr/>
          <p:nvPr/>
        </p:nvGrpSpPr>
        <p:grpSpPr>
          <a:xfrm>
            <a:off x="7677040" y="2159796"/>
            <a:ext cx="4076700" cy="2712903"/>
            <a:chOff x="594465" y="5101644"/>
            <a:chExt cx="4076700" cy="2712903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A30FDB8E-8BE2-4005-8783-2DC8665ACFE8}"/>
                </a:ext>
              </a:extLst>
            </p:cNvPr>
            <p:cNvGrpSpPr/>
            <p:nvPr/>
          </p:nvGrpSpPr>
          <p:grpSpPr>
            <a:xfrm>
              <a:off x="594465" y="5101644"/>
              <a:ext cx="4076700" cy="2710205"/>
              <a:chOff x="7853526" y="3112193"/>
              <a:chExt cx="4076700" cy="2710205"/>
            </a:xfrm>
          </p:grpSpPr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CDE93F3E-F0E8-4938-97FF-4FE2A931D75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53526" y="3112193"/>
                <a:ext cx="0" cy="2710201"/>
              </a:xfrm>
              <a:prstGeom prst="straightConnector1">
                <a:avLst/>
              </a:prstGeom>
              <a:ln w="28575">
                <a:solidFill>
                  <a:srgbClr val="005C9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C3D1960C-E880-4845-A0A8-CE3299BD25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53526" y="5822393"/>
                <a:ext cx="4076700" cy="0"/>
              </a:xfrm>
              <a:prstGeom prst="straightConnector1">
                <a:avLst/>
              </a:prstGeom>
              <a:ln w="28575">
                <a:solidFill>
                  <a:srgbClr val="005C9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0817CC72-5F20-4B2C-86E6-DDA5FE55BB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148801" y="4754130"/>
                <a:ext cx="0" cy="1068264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541F1461-5143-4674-B9E8-AA88433377B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15501" y="4467293"/>
                <a:ext cx="0" cy="1355105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21AE950C-2098-45E6-8D44-76F2BA5BD5C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691726" y="4079318"/>
                <a:ext cx="0" cy="1743078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D08737EE-67A4-4C87-B5B2-9A94C7BAEB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39376" y="3650693"/>
                <a:ext cx="0" cy="2171705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2F4867D8-0F51-474B-B43F-16A96F1EC19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196551" y="3326843"/>
                <a:ext cx="0" cy="2495552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70C8A603-1925-48E9-80C6-1832323171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453726" y="3326843"/>
                <a:ext cx="0" cy="2495552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9BFE2E5B-84CF-497E-B337-135270E773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729951" y="3650693"/>
                <a:ext cx="0" cy="2171702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6AEFA64F-6C06-4564-BAEE-F2991ED2B2A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015701" y="4079318"/>
                <a:ext cx="0" cy="1743077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9B588C2F-E491-4694-B82D-2C549958DE5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301451" y="4460318"/>
                <a:ext cx="0" cy="1362077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13FBC1AB-9E26-473B-95BF-8527287DC5E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96726" y="4754130"/>
                <a:ext cx="0" cy="1068264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3CE370FB-A5A3-4169-9BF4-0553C9B95F44}"/>
                  </a:ext>
                </a:extLst>
              </p:cNvPr>
              <p:cNvCxnSpPr/>
              <p:nvPr/>
            </p:nvCxnSpPr>
            <p:spPr>
              <a:xfrm flipV="1">
                <a:off x="10872951" y="4934131"/>
                <a:ext cx="0" cy="888263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E4528D3F-E988-424F-B006-FA5D099BDFE8}"/>
                  </a:ext>
                </a:extLst>
              </p:cNvPr>
              <p:cNvCxnSpPr/>
              <p:nvPr/>
            </p:nvCxnSpPr>
            <p:spPr>
              <a:xfrm flipV="1">
                <a:off x="7853526" y="4934129"/>
                <a:ext cx="0" cy="888263"/>
              </a:xfrm>
              <a:prstGeom prst="line">
                <a:avLst/>
              </a:prstGeom>
              <a:ln w="28575">
                <a:solidFill>
                  <a:srgbClr val="005C9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E11A3229-130B-45EE-8177-36DA6030D3F7}"/>
                </a:ext>
              </a:extLst>
            </p:cNvPr>
            <p:cNvCxnSpPr>
              <a:cxnSpLocks/>
            </p:cNvCxnSpPr>
            <p:nvPr/>
          </p:nvCxnSpPr>
          <p:spPr>
            <a:xfrm>
              <a:off x="608094" y="7811849"/>
              <a:ext cx="281646" cy="0"/>
            </a:xfrm>
            <a:prstGeom prst="straightConnector1">
              <a:avLst/>
            </a:prstGeom>
            <a:ln w="28575">
              <a:solidFill>
                <a:srgbClr val="004E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D0CFC404-E854-4619-B098-E787825729A3}"/>
                </a:ext>
              </a:extLst>
            </p:cNvPr>
            <p:cNvCxnSpPr>
              <a:cxnSpLocks/>
            </p:cNvCxnSpPr>
            <p:nvPr/>
          </p:nvCxnSpPr>
          <p:spPr>
            <a:xfrm>
              <a:off x="889740" y="7811849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8A90F73F-6EDC-438A-86D8-CF7446CFEC31}"/>
                </a:ext>
              </a:extLst>
            </p:cNvPr>
            <p:cNvCxnSpPr>
              <a:cxnSpLocks/>
            </p:cNvCxnSpPr>
            <p:nvPr/>
          </p:nvCxnSpPr>
          <p:spPr>
            <a:xfrm>
              <a:off x="1151019" y="7811849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C03B1C74-F5EC-4FAA-8CBC-0809B083C7BE}"/>
                </a:ext>
              </a:extLst>
            </p:cNvPr>
            <p:cNvCxnSpPr>
              <a:cxnSpLocks/>
            </p:cNvCxnSpPr>
            <p:nvPr/>
          </p:nvCxnSpPr>
          <p:spPr>
            <a:xfrm>
              <a:off x="1398669" y="7813198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9918D7D9-8BD1-4298-9D45-74FA3A909FF8}"/>
                </a:ext>
              </a:extLst>
            </p:cNvPr>
            <p:cNvCxnSpPr>
              <a:cxnSpLocks/>
            </p:cNvCxnSpPr>
            <p:nvPr/>
          </p:nvCxnSpPr>
          <p:spPr>
            <a:xfrm>
              <a:off x="1655844" y="7810588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AC322A4F-932F-41B3-9762-7DE95730BDC3}"/>
                </a:ext>
              </a:extLst>
            </p:cNvPr>
            <p:cNvCxnSpPr>
              <a:cxnSpLocks/>
            </p:cNvCxnSpPr>
            <p:nvPr/>
          </p:nvCxnSpPr>
          <p:spPr>
            <a:xfrm>
              <a:off x="1913019" y="7810588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9E1367A0-755C-4D92-B1C1-5E9DD8E07A5B}"/>
                </a:ext>
              </a:extLst>
            </p:cNvPr>
            <p:cNvCxnSpPr>
              <a:cxnSpLocks/>
            </p:cNvCxnSpPr>
            <p:nvPr/>
          </p:nvCxnSpPr>
          <p:spPr>
            <a:xfrm>
              <a:off x="2189244" y="7813198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B7727812-C5DF-486D-8D7E-72413A180EAA}"/>
                </a:ext>
              </a:extLst>
            </p:cNvPr>
            <p:cNvCxnSpPr>
              <a:cxnSpLocks/>
            </p:cNvCxnSpPr>
            <p:nvPr/>
          </p:nvCxnSpPr>
          <p:spPr>
            <a:xfrm>
              <a:off x="2491992" y="7813198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67A9B5D6-CAA3-4E29-B22B-55B9C3F8E680}"/>
                </a:ext>
              </a:extLst>
            </p:cNvPr>
            <p:cNvCxnSpPr>
              <a:cxnSpLocks/>
            </p:cNvCxnSpPr>
            <p:nvPr/>
          </p:nvCxnSpPr>
          <p:spPr>
            <a:xfrm>
              <a:off x="2756640" y="7813198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D6603D05-6275-4227-9602-2E188196AD31}"/>
                </a:ext>
              </a:extLst>
            </p:cNvPr>
            <p:cNvCxnSpPr>
              <a:cxnSpLocks/>
            </p:cNvCxnSpPr>
            <p:nvPr/>
          </p:nvCxnSpPr>
          <p:spPr>
            <a:xfrm>
              <a:off x="3038286" y="7814547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2E99FBBF-A7AD-4BDE-9DE2-DE9F1C93A6F1}"/>
                </a:ext>
              </a:extLst>
            </p:cNvPr>
            <p:cNvCxnSpPr>
              <a:cxnSpLocks/>
            </p:cNvCxnSpPr>
            <p:nvPr/>
          </p:nvCxnSpPr>
          <p:spPr>
            <a:xfrm>
              <a:off x="3319932" y="7811849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FE6FC4BB-2A48-4EEB-838D-DF536352A7E1}"/>
                </a:ext>
              </a:extLst>
            </p:cNvPr>
            <p:cNvCxnSpPr>
              <a:cxnSpLocks/>
            </p:cNvCxnSpPr>
            <p:nvPr/>
          </p:nvCxnSpPr>
          <p:spPr>
            <a:xfrm>
              <a:off x="3608469" y="7814547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BFFB514B-211E-49D8-85E1-BA900A74668F}"/>
                </a:ext>
              </a:extLst>
            </p:cNvPr>
            <p:cNvCxnSpPr>
              <a:cxnSpLocks/>
            </p:cNvCxnSpPr>
            <p:nvPr/>
          </p:nvCxnSpPr>
          <p:spPr>
            <a:xfrm>
              <a:off x="3865644" y="7814547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3C6F19AE-7939-4283-98B7-1951008075DC}"/>
                </a:ext>
              </a:extLst>
            </p:cNvPr>
            <p:cNvCxnSpPr>
              <a:cxnSpLocks/>
            </p:cNvCxnSpPr>
            <p:nvPr/>
          </p:nvCxnSpPr>
          <p:spPr>
            <a:xfrm>
              <a:off x="4147290" y="7811849"/>
              <a:ext cx="281646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5D2AF4A-B25B-4D30-92E8-7B135DC34DBA}"/>
              </a:ext>
            </a:extLst>
          </p:cNvPr>
          <p:cNvCxnSpPr>
            <a:cxnSpLocks/>
          </p:cNvCxnSpPr>
          <p:nvPr/>
        </p:nvCxnSpPr>
        <p:spPr>
          <a:xfrm flipV="1">
            <a:off x="10948219" y="3804435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81BACD6-5E7D-4A1B-AE24-5CEFC5B701B7}"/>
              </a:ext>
            </a:extLst>
          </p:cNvPr>
          <p:cNvCxnSpPr>
            <a:cxnSpLocks/>
          </p:cNvCxnSpPr>
          <p:nvPr/>
        </p:nvCxnSpPr>
        <p:spPr>
          <a:xfrm flipV="1">
            <a:off x="11229865" y="3507921"/>
            <a:ext cx="0" cy="1362080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A8B8ABEE-303F-4B9C-ACC1-796CBD31B1E8}"/>
              </a:ext>
            </a:extLst>
          </p:cNvPr>
          <p:cNvSpPr txBox="1"/>
          <p:nvPr/>
        </p:nvSpPr>
        <p:spPr>
          <a:xfrm>
            <a:off x="9020065" y="4994824"/>
            <a:ext cx="1503938" cy="400110"/>
          </a:xfrm>
          <a:prstGeom prst="rect">
            <a:avLst/>
          </a:prstGeom>
          <a:solidFill>
            <a:srgbClr val="FFFFFF"/>
          </a:solidFill>
          <a:ln w="28575">
            <a:solidFill>
              <a:srgbClr val="005C9C"/>
            </a:solidFill>
          </a:ln>
        </p:spPr>
        <p:txBody>
          <a:bodyPr wrap="none" rtlCol="0">
            <a:spAutoFit/>
          </a:bodyPr>
          <a:lstStyle/>
          <a:p>
            <a:r>
              <a:rPr lang="de-DE" sz="1800" dirty="0"/>
              <a:t>n</a:t>
            </a:r>
            <a:r>
              <a:rPr lang="fr-FR" sz="12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sz="1800" b="0" i="0" dirty="0">
                <a:effectLst/>
                <a:latin typeface="arial" panose="020B0604020202020204" pitchFamily="34" charset="0"/>
              </a:rPr>
              <a:t>∈ </a:t>
            </a:r>
            <a:r>
              <a:rPr lang="fr-FR" sz="20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ℕ, </a:t>
            </a:r>
            <a:r>
              <a:rPr lang="de-DE" sz="1800" dirty="0"/>
              <a:t> n ≤ N</a:t>
            </a:r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31443255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sz="1800" dirty="0"/>
              <a:t>Analogy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discrete</a:t>
            </a:r>
            <a:r>
              <a:rPr lang="de-DE" sz="1800" dirty="0"/>
              <a:t> time </a:t>
            </a:r>
            <a:r>
              <a:rPr lang="de-DE" sz="1800" dirty="0" err="1"/>
              <a:t>signals</a:t>
            </a:r>
            <a:endParaRPr lang="de-DE" sz="1800" dirty="0"/>
          </a:p>
          <a:p>
            <a:r>
              <a:rPr lang="de-DE" sz="1800" dirty="0" err="1"/>
              <a:t>Simplest</a:t>
            </a:r>
            <a:r>
              <a:rPr lang="de-DE" sz="1800" dirty="0"/>
              <a:t> </a:t>
            </a:r>
            <a:r>
              <a:rPr lang="de-DE" sz="1800" dirty="0" err="1"/>
              <a:t>case</a:t>
            </a:r>
            <a:r>
              <a:rPr lang="de-DE" sz="1800" dirty="0"/>
              <a:t>: </a:t>
            </a:r>
            <a:r>
              <a:rPr lang="de-DE" sz="1800" dirty="0" err="1"/>
              <a:t>Recursive</a:t>
            </a:r>
            <a:r>
              <a:rPr lang="de-DE" sz="1800" dirty="0"/>
              <a:t> Line Graph</a:t>
            </a:r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r>
              <a:rPr lang="de-DE" sz="1800" dirty="0"/>
              <a:t>Multiple Signals </a:t>
            </a:r>
            <a:r>
              <a:rPr lang="de-DE" sz="1800" dirty="0" err="1"/>
              <a:t>can</a:t>
            </a:r>
            <a:r>
              <a:rPr lang="de-DE" sz="1800" dirty="0"/>
              <a:t> </a:t>
            </a:r>
            <a:r>
              <a:rPr lang="de-DE" sz="1800" dirty="0" err="1"/>
              <a:t>share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same </a:t>
            </a:r>
            <a:r>
              <a:rPr lang="de-DE" sz="1800" dirty="0" err="1"/>
              <a:t>graph</a:t>
            </a:r>
            <a:endParaRPr lang="de-DE" sz="1800" dirty="0"/>
          </a:p>
          <a:p>
            <a:r>
              <a:rPr lang="de-DE" sz="1800" dirty="0"/>
              <a:t>In </a:t>
            </a:r>
            <a:r>
              <a:rPr lang="de-DE" sz="1800" dirty="0" err="1"/>
              <a:t>this</a:t>
            </a:r>
            <a:r>
              <a:rPr lang="de-DE" sz="1800" dirty="0"/>
              <a:t> </a:t>
            </a:r>
            <a:r>
              <a:rPr lang="de-DE" sz="1800" dirty="0" err="1"/>
              <a:t>case</a:t>
            </a:r>
            <a:r>
              <a:rPr lang="de-DE" sz="1800" dirty="0"/>
              <a:t>: The </a:t>
            </a:r>
            <a:r>
              <a:rPr lang="de-DE" sz="1800" dirty="0" err="1"/>
              <a:t>class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all </a:t>
            </a:r>
            <a:r>
              <a:rPr lang="de-DE" sz="1800" dirty="0" err="1"/>
              <a:t>periodic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period</a:t>
            </a:r>
            <a:r>
              <a:rPr lang="de-DE" sz="1800"/>
              <a:t> N</a:t>
            </a:r>
            <a:r>
              <a:rPr lang="en-US" sz="1800" b="1"/>
              <a:t> </a:t>
            </a:r>
            <a:endParaRPr lang="de-DE" sz="1800" dirty="0">
              <a:solidFill>
                <a:schemeClr val="accent5"/>
              </a:solidFill>
            </a:endParaRP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DE93F3E-F0E8-4938-97FF-4FE2A931D753}"/>
              </a:ext>
            </a:extLst>
          </p:cNvPr>
          <p:cNvCxnSpPr>
            <a:cxnSpLocks/>
          </p:cNvCxnSpPr>
          <p:nvPr/>
        </p:nvCxnSpPr>
        <p:spPr>
          <a:xfrm flipV="1">
            <a:off x="7677040" y="2159796"/>
            <a:ext cx="0" cy="2710201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3D1960C-E880-4845-A0A8-CE3299BD255E}"/>
              </a:ext>
            </a:extLst>
          </p:cNvPr>
          <p:cNvCxnSpPr>
            <a:cxnSpLocks/>
          </p:cNvCxnSpPr>
          <p:nvPr/>
        </p:nvCxnSpPr>
        <p:spPr>
          <a:xfrm>
            <a:off x="7677040" y="4869996"/>
            <a:ext cx="4076700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817CC72-5F20-4B2C-86E6-DDA5FE55BBD7}"/>
              </a:ext>
            </a:extLst>
          </p:cNvPr>
          <p:cNvCxnSpPr>
            <a:cxnSpLocks/>
          </p:cNvCxnSpPr>
          <p:nvPr/>
        </p:nvCxnSpPr>
        <p:spPr>
          <a:xfrm flipV="1">
            <a:off x="7972315" y="3801733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41F1461-5143-4674-B9E8-AA88433377B7}"/>
              </a:ext>
            </a:extLst>
          </p:cNvPr>
          <p:cNvCxnSpPr>
            <a:cxnSpLocks/>
          </p:cNvCxnSpPr>
          <p:nvPr/>
        </p:nvCxnSpPr>
        <p:spPr>
          <a:xfrm flipV="1">
            <a:off x="8239015" y="3514896"/>
            <a:ext cx="0" cy="1355105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1AE950C-2098-45E6-8D44-76F2BA5BD5C4}"/>
              </a:ext>
            </a:extLst>
          </p:cNvPr>
          <p:cNvCxnSpPr>
            <a:cxnSpLocks/>
          </p:cNvCxnSpPr>
          <p:nvPr/>
        </p:nvCxnSpPr>
        <p:spPr>
          <a:xfrm flipV="1">
            <a:off x="8515240" y="3126921"/>
            <a:ext cx="0" cy="1743078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08737EE-67A4-4C87-B5B2-9A94C7BAEB9B}"/>
              </a:ext>
            </a:extLst>
          </p:cNvPr>
          <p:cNvCxnSpPr>
            <a:cxnSpLocks/>
          </p:cNvCxnSpPr>
          <p:nvPr/>
        </p:nvCxnSpPr>
        <p:spPr>
          <a:xfrm flipV="1">
            <a:off x="8762890" y="2698296"/>
            <a:ext cx="0" cy="2171705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F4867D8-0F51-474B-B43F-16A96F1EC193}"/>
              </a:ext>
            </a:extLst>
          </p:cNvPr>
          <p:cNvCxnSpPr>
            <a:cxnSpLocks/>
          </p:cNvCxnSpPr>
          <p:nvPr/>
        </p:nvCxnSpPr>
        <p:spPr>
          <a:xfrm flipV="1">
            <a:off x="9020065" y="2374446"/>
            <a:ext cx="0" cy="249555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0C8A603-1925-48E9-80C6-1832323171A0}"/>
              </a:ext>
            </a:extLst>
          </p:cNvPr>
          <p:cNvCxnSpPr>
            <a:cxnSpLocks/>
          </p:cNvCxnSpPr>
          <p:nvPr/>
        </p:nvCxnSpPr>
        <p:spPr>
          <a:xfrm flipV="1">
            <a:off x="9277240" y="2374446"/>
            <a:ext cx="0" cy="249555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BFE2E5B-84CF-497E-B337-135270E773BB}"/>
              </a:ext>
            </a:extLst>
          </p:cNvPr>
          <p:cNvCxnSpPr>
            <a:cxnSpLocks/>
          </p:cNvCxnSpPr>
          <p:nvPr/>
        </p:nvCxnSpPr>
        <p:spPr>
          <a:xfrm flipV="1">
            <a:off x="9553465" y="2698296"/>
            <a:ext cx="0" cy="217170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AEFA64F-6C06-4564-BAEE-F2991ED2B2AB}"/>
              </a:ext>
            </a:extLst>
          </p:cNvPr>
          <p:cNvCxnSpPr>
            <a:cxnSpLocks/>
          </p:cNvCxnSpPr>
          <p:nvPr/>
        </p:nvCxnSpPr>
        <p:spPr>
          <a:xfrm flipV="1">
            <a:off x="9839215" y="3126921"/>
            <a:ext cx="0" cy="1743077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B588C2F-E491-4694-B82D-2C549958DE5A}"/>
              </a:ext>
            </a:extLst>
          </p:cNvPr>
          <p:cNvCxnSpPr>
            <a:cxnSpLocks/>
          </p:cNvCxnSpPr>
          <p:nvPr/>
        </p:nvCxnSpPr>
        <p:spPr>
          <a:xfrm flipV="1">
            <a:off x="10124965" y="3507921"/>
            <a:ext cx="0" cy="1362077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3FBC1AB-9E26-473B-95BF-8527287DC5E1}"/>
              </a:ext>
            </a:extLst>
          </p:cNvPr>
          <p:cNvCxnSpPr>
            <a:cxnSpLocks/>
          </p:cNvCxnSpPr>
          <p:nvPr/>
        </p:nvCxnSpPr>
        <p:spPr>
          <a:xfrm flipV="1">
            <a:off x="10420240" y="3801733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CE370FB-A5A3-4169-9BF4-0553C9B95F44}"/>
              </a:ext>
            </a:extLst>
          </p:cNvPr>
          <p:cNvCxnSpPr/>
          <p:nvPr/>
        </p:nvCxnSpPr>
        <p:spPr>
          <a:xfrm flipV="1">
            <a:off x="10696465" y="3981734"/>
            <a:ext cx="0" cy="888263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1D98DF6-E7E2-479F-B160-EABDFB27652D}"/>
              </a:ext>
            </a:extLst>
          </p:cNvPr>
          <p:cNvCxnSpPr>
            <a:cxnSpLocks/>
          </p:cNvCxnSpPr>
          <p:nvPr/>
        </p:nvCxnSpPr>
        <p:spPr>
          <a:xfrm flipV="1">
            <a:off x="10948219" y="3804435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2CDFB68-03C9-4424-B34B-64CBE84C5A34}"/>
              </a:ext>
            </a:extLst>
          </p:cNvPr>
          <p:cNvCxnSpPr>
            <a:cxnSpLocks/>
          </p:cNvCxnSpPr>
          <p:nvPr/>
        </p:nvCxnSpPr>
        <p:spPr>
          <a:xfrm flipV="1">
            <a:off x="11229865" y="3507921"/>
            <a:ext cx="0" cy="1362080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E4528D3F-E988-424F-B006-FA5D099BDFE8}"/>
              </a:ext>
            </a:extLst>
          </p:cNvPr>
          <p:cNvCxnSpPr/>
          <p:nvPr/>
        </p:nvCxnSpPr>
        <p:spPr>
          <a:xfrm flipV="1">
            <a:off x="688334" y="4209866"/>
            <a:ext cx="0" cy="888263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Separation</a:t>
            </a:r>
            <a:br>
              <a:rPr lang="de-DE" sz="3200" dirty="0"/>
            </a:b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Graph Signals?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A64E05A4-51F0-426B-ACC6-F8AB449B3828}"/>
              </a:ext>
            </a:extLst>
          </p:cNvPr>
          <p:cNvGrpSpPr/>
          <p:nvPr/>
        </p:nvGrpSpPr>
        <p:grpSpPr>
          <a:xfrm>
            <a:off x="7792790" y="5544075"/>
            <a:ext cx="3595151" cy="2869209"/>
            <a:chOff x="5393493" y="6060859"/>
            <a:chExt cx="3595151" cy="2869209"/>
          </a:xfrm>
        </p:grpSpPr>
        <p:sp>
          <p:nvSpPr>
            <p:cNvPr id="73" name="Arc 72">
              <a:extLst>
                <a:ext uri="{FF2B5EF4-FFF2-40B4-BE49-F238E27FC236}">
                  <a16:creationId xmlns:a16="http://schemas.microsoft.com/office/drawing/2014/main" id="{69731D91-B1D2-4D3C-9485-FD60CD478C69}"/>
                </a:ext>
              </a:extLst>
            </p:cNvPr>
            <p:cNvSpPr/>
            <p:nvPr/>
          </p:nvSpPr>
          <p:spPr>
            <a:xfrm rot="10800000">
              <a:off x="6111178" y="6060859"/>
              <a:ext cx="534718" cy="2836973"/>
            </a:xfrm>
            <a:prstGeom prst="arc">
              <a:avLst>
                <a:gd name="adj1" fmla="val 16271353"/>
                <a:gd name="adj2" fmla="val 5365636"/>
              </a:avLst>
            </a:prstGeom>
            <a:ln w="28575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9580575-9EDE-48DD-8AE9-FE40531A176F}"/>
                </a:ext>
              </a:extLst>
            </p:cNvPr>
            <p:cNvSpPr txBox="1"/>
            <p:nvPr/>
          </p:nvSpPr>
          <p:spPr>
            <a:xfrm>
              <a:off x="6353108" y="6076917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1 0 0 0 0 … 0</a:t>
              </a:r>
              <a:endParaRPr lang="fr-FR" b="1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CC66330-513E-4ECA-A4C7-8E28591268F2}"/>
                </a:ext>
              </a:extLst>
            </p:cNvPr>
            <p:cNvSpPr txBox="1"/>
            <p:nvPr/>
          </p:nvSpPr>
          <p:spPr>
            <a:xfrm>
              <a:off x="6360539" y="6447256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0 1 0 0 0 … 0</a:t>
              </a:r>
              <a:endParaRPr lang="fr-FR" b="1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58AE448-50DD-4326-9978-0C1DBE158C55}"/>
                </a:ext>
              </a:extLst>
            </p:cNvPr>
            <p:cNvSpPr txBox="1"/>
            <p:nvPr/>
          </p:nvSpPr>
          <p:spPr>
            <a:xfrm>
              <a:off x="6361337" y="6809477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0 0 1 0 0 … 0</a:t>
              </a:r>
              <a:endParaRPr lang="fr-FR" b="1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0AF5EC5-7FF8-400D-A679-59EDE616003F}"/>
                </a:ext>
              </a:extLst>
            </p:cNvPr>
            <p:cNvSpPr txBox="1"/>
            <p:nvPr/>
          </p:nvSpPr>
          <p:spPr>
            <a:xfrm>
              <a:off x="6367579" y="7181067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0 0 0 1 0 … 0</a:t>
              </a:r>
              <a:endParaRPr lang="fr-FR" b="1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1AF0504-AEE1-45F7-94C2-5AB8BADBF949}"/>
                </a:ext>
              </a:extLst>
            </p:cNvPr>
            <p:cNvSpPr txBox="1"/>
            <p:nvPr/>
          </p:nvSpPr>
          <p:spPr>
            <a:xfrm>
              <a:off x="6376425" y="7961234"/>
              <a:ext cx="2393604" cy="4801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0 0 0 0 0 0 … </a:t>
              </a:r>
              <a:r>
                <a:rPr lang="de-DE" b="1" dirty="0">
                  <a:solidFill>
                    <a:schemeClr val="accent3"/>
                  </a:solidFill>
                </a:rPr>
                <a:t>1</a:t>
              </a:r>
            </a:p>
          </p:txBody>
        </p:sp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70334009-060F-4B5C-A952-6F29AFB2D521}"/>
                </a:ext>
              </a:extLst>
            </p:cNvPr>
            <p:cNvSpPr/>
            <p:nvPr/>
          </p:nvSpPr>
          <p:spPr>
            <a:xfrm>
              <a:off x="8414162" y="6093094"/>
              <a:ext cx="574482" cy="2836974"/>
            </a:xfrm>
            <a:prstGeom prst="arc">
              <a:avLst>
                <a:gd name="adj1" fmla="val 16271353"/>
                <a:gd name="adj2" fmla="val 5365636"/>
              </a:avLst>
            </a:prstGeom>
            <a:ln w="28575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1DEA8DDF-1A3E-45F6-B373-D93074463C74}"/>
                    </a:ext>
                  </a:extLst>
                </p:cNvPr>
                <p:cNvSpPr txBox="1"/>
                <p:nvPr/>
              </p:nvSpPr>
              <p:spPr>
                <a:xfrm>
                  <a:off x="5393493" y="7218119"/>
                  <a:ext cx="697627" cy="4801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de-DE" sz="2400" b="1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𝐀</m:t>
                      </m:r>
                    </m:oMath>
                  </a14:m>
                  <a:r>
                    <a:rPr lang="de-DE" dirty="0"/>
                    <a:t> =</a:t>
                  </a:r>
                  <a:endParaRPr lang="fr-FR" dirty="0"/>
                </a:p>
              </p:txBody>
            </p:sp>
          </mc:Choice>
          <mc:Fallback xmlns=""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1DEA8DDF-1A3E-45F6-B373-D93074463C7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93493" y="7218119"/>
                  <a:ext cx="697627" cy="480131"/>
                </a:xfrm>
                <a:prstGeom prst="rect">
                  <a:avLst/>
                </a:prstGeom>
                <a:blipFill>
                  <a:blip r:embed="rId3"/>
                  <a:stretch>
                    <a:fillRect t="-12658" r="-11304" b="-30380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746B2BC-0B1F-4131-B21B-A2278EF655AA}"/>
                </a:ext>
              </a:extLst>
            </p:cNvPr>
            <p:cNvSpPr txBox="1"/>
            <p:nvPr/>
          </p:nvSpPr>
          <p:spPr>
            <a:xfrm>
              <a:off x="6376425" y="8417710"/>
              <a:ext cx="239360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chemeClr val="accent5"/>
                  </a:solidFill>
                </a:rPr>
                <a:t>1</a:t>
              </a:r>
              <a:r>
                <a:rPr lang="de-DE" b="1" dirty="0"/>
                <a:t> 0 0 0 0 0 … 0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3C6DD48-EADB-4058-B348-BDEE103F566D}"/>
                </a:ext>
              </a:extLst>
            </p:cNvPr>
            <p:cNvSpPr txBox="1"/>
            <p:nvPr/>
          </p:nvSpPr>
          <p:spPr>
            <a:xfrm>
              <a:off x="6367579" y="7552657"/>
              <a:ext cx="2483372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.  .  .  .  .  .  … 0</a:t>
              </a:r>
            </a:p>
          </p:txBody>
        </p:sp>
      </p:grp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E11A3229-130B-45EE-8177-36DA6030D3F7}"/>
              </a:ext>
            </a:extLst>
          </p:cNvPr>
          <p:cNvCxnSpPr>
            <a:cxnSpLocks/>
          </p:cNvCxnSpPr>
          <p:nvPr/>
        </p:nvCxnSpPr>
        <p:spPr>
          <a:xfrm>
            <a:off x="7690669" y="4870001"/>
            <a:ext cx="281646" cy="0"/>
          </a:xfrm>
          <a:prstGeom prst="straightConnector1">
            <a:avLst/>
          </a:prstGeom>
          <a:ln w="28575">
            <a:solidFill>
              <a:srgbClr val="004E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D0CFC404-E854-4619-B098-E787825729A3}"/>
              </a:ext>
            </a:extLst>
          </p:cNvPr>
          <p:cNvCxnSpPr>
            <a:cxnSpLocks/>
          </p:cNvCxnSpPr>
          <p:nvPr/>
        </p:nvCxnSpPr>
        <p:spPr>
          <a:xfrm>
            <a:off x="7972315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8A90F73F-6EDC-438A-86D8-CF7446CFEC31}"/>
              </a:ext>
            </a:extLst>
          </p:cNvPr>
          <p:cNvCxnSpPr>
            <a:cxnSpLocks/>
          </p:cNvCxnSpPr>
          <p:nvPr/>
        </p:nvCxnSpPr>
        <p:spPr>
          <a:xfrm>
            <a:off x="8233594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C03B1C74-F5EC-4FAA-8CBC-0809B083C7BE}"/>
              </a:ext>
            </a:extLst>
          </p:cNvPr>
          <p:cNvCxnSpPr>
            <a:cxnSpLocks/>
          </p:cNvCxnSpPr>
          <p:nvPr/>
        </p:nvCxnSpPr>
        <p:spPr>
          <a:xfrm>
            <a:off x="8481244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918D7D9-8BD1-4298-9D45-74FA3A909FF8}"/>
              </a:ext>
            </a:extLst>
          </p:cNvPr>
          <p:cNvCxnSpPr>
            <a:cxnSpLocks/>
          </p:cNvCxnSpPr>
          <p:nvPr/>
        </p:nvCxnSpPr>
        <p:spPr>
          <a:xfrm>
            <a:off x="8738419" y="486874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C322A4F-932F-41B3-9762-7DE95730BDC3}"/>
              </a:ext>
            </a:extLst>
          </p:cNvPr>
          <p:cNvCxnSpPr>
            <a:cxnSpLocks/>
          </p:cNvCxnSpPr>
          <p:nvPr/>
        </p:nvCxnSpPr>
        <p:spPr>
          <a:xfrm>
            <a:off x="8995594" y="486874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E1367A0-755C-4D92-B1C1-5E9DD8E07A5B}"/>
              </a:ext>
            </a:extLst>
          </p:cNvPr>
          <p:cNvCxnSpPr>
            <a:cxnSpLocks/>
          </p:cNvCxnSpPr>
          <p:nvPr/>
        </p:nvCxnSpPr>
        <p:spPr>
          <a:xfrm>
            <a:off x="9271819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7727812-C5DF-486D-8D7E-72413A180EAA}"/>
              </a:ext>
            </a:extLst>
          </p:cNvPr>
          <p:cNvCxnSpPr>
            <a:cxnSpLocks/>
          </p:cNvCxnSpPr>
          <p:nvPr/>
        </p:nvCxnSpPr>
        <p:spPr>
          <a:xfrm>
            <a:off x="9574567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67A9B5D6-CAA3-4E29-B22B-55B9C3F8E680}"/>
              </a:ext>
            </a:extLst>
          </p:cNvPr>
          <p:cNvCxnSpPr>
            <a:cxnSpLocks/>
          </p:cNvCxnSpPr>
          <p:nvPr/>
        </p:nvCxnSpPr>
        <p:spPr>
          <a:xfrm>
            <a:off x="9839215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D6603D05-6275-4227-9602-2E188196AD31}"/>
              </a:ext>
            </a:extLst>
          </p:cNvPr>
          <p:cNvCxnSpPr>
            <a:cxnSpLocks/>
          </p:cNvCxnSpPr>
          <p:nvPr/>
        </p:nvCxnSpPr>
        <p:spPr>
          <a:xfrm>
            <a:off x="10120861" y="4872699"/>
            <a:ext cx="281646" cy="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FFB514B-211E-49D8-85E1-BA900A74668F}"/>
              </a:ext>
            </a:extLst>
          </p:cNvPr>
          <p:cNvCxnSpPr>
            <a:cxnSpLocks/>
          </p:cNvCxnSpPr>
          <p:nvPr/>
        </p:nvCxnSpPr>
        <p:spPr>
          <a:xfrm>
            <a:off x="10948219" y="487269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3C6F19AE-7939-4283-98B7-1951008075DC}"/>
              </a:ext>
            </a:extLst>
          </p:cNvPr>
          <p:cNvCxnSpPr>
            <a:cxnSpLocks/>
          </p:cNvCxnSpPr>
          <p:nvPr/>
        </p:nvCxnSpPr>
        <p:spPr>
          <a:xfrm>
            <a:off x="11229865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E2B4AE7-0F87-4008-90D0-CECF3BAF8204}"/>
              </a:ext>
            </a:extLst>
          </p:cNvPr>
          <p:cNvSpPr txBox="1"/>
          <p:nvPr/>
        </p:nvSpPr>
        <p:spPr>
          <a:xfrm>
            <a:off x="805536" y="7741920"/>
            <a:ext cx="184731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FE6FC4BB-2A48-4EEB-838D-DF536352A7E1}"/>
              </a:ext>
            </a:extLst>
          </p:cNvPr>
          <p:cNvCxnSpPr>
            <a:cxnSpLocks/>
          </p:cNvCxnSpPr>
          <p:nvPr/>
        </p:nvCxnSpPr>
        <p:spPr>
          <a:xfrm>
            <a:off x="10691044" y="487269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2E99FBBF-A7AD-4BDE-9DE2-DE9F1C93A6F1}"/>
              </a:ext>
            </a:extLst>
          </p:cNvPr>
          <p:cNvCxnSpPr>
            <a:cxnSpLocks/>
          </p:cNvCxnSpPr>
          <p:nvPr/>
        </p:nvCxnSpPr>
        <p:spPr>
          <a:xfrm>
            <a:off x="10402507" y="4870001"/>
            <a:ext cx="281646" cy="0"/>
          </a:xfrm>
          <a:prstGeom prst="straightConnector1">
            <a:avLst/>
          </a:prstGeom>
          <a:ln w="57150">
            <a:solidFill>
              <a:srgbClr val="F082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A1597286-613A-4053-BF52-7F600007C3DA}"/>
              </a:ext>
            </a:extLst>
          </p:cNvPr>
          <p:cNvCxnSpPr>
            <a:stCxn id="7" idx="4"/>
            <a:endCxn id="10" idx="4"/>
          </p:cNvCxnSpPr>
          <p:nvPr/>
        </p:nvCxnSpPr>
        <p:spPr>
          <a:xfrm rot="5400000">
            <a:off x="3736926" y="2395384"/>
            <a:ext cx="12700" cy="6109884"/>
          </a:xfrm>
          <a:prstGeom prst="curvedConnector3">
            <a:avLst>
              <a:gd name="adj1" fmla="val 9600000"/>
            </a:avLst>
          </a:prstGeom>
          <a:ln w="57150">
            <a:solidFill>
              <a:srgbClr val="F082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9164AA64-5508-4FBF-A90C-E4F3A3E9E8F8}"/>
              </a:ext>
            </a:extLst>
          </p:cNvPr>
          <p:cNvSpPr/>
          <p:nvPr/>
        </p:nvSpPr>
        <p:spPr>
          <a:xfrm>
            <a:off x="1686557" y="5090326"/>
            <a:ext cx="360000" cy="360000"/>
          </a:xfrm>
          <a:prstGeom prst="ellipse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2</a:t>
            </a:r>
            <a:endParaRPr lang="fr-FR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B9D831-9F39-48BF-830F-C210BDCDCDA1}"/>
              </a:ext>
            </a:extLst>
          </p:cNvPr>
          <p:cNvSpPr/>
          <p:nvPr/>
        </p:nvSpPr>
        <p:spPr>
          <a:xfrm>
            <a:off x="6611868" y="5090326"/>
            <a:ext cx="360000" cy="360000"/>
          </a:xfrm>
          <a:prstGeom prst="ellipse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</a:t>
            </a:r>
            <a:endParaRPr lang="fr-FR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83109F-BF15-4207-8438-5B5AD9DD5965}"/>
              </a:ext>
            </a:extLst>
          </p:cNvPr>
          <p:cNvSpPr/>
          <p:nvPr/>
        </p:nvSpPr>
        <p:spPr>
          <a:xfrm>
            <a:off x="501985" y="5090326"/>
            <a:ext cx="360000" cy="360000"/>
          </a:xfrm>
          <a:prstGeom prst="ellipse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1</a:t>
            </a:r>
            <a:endParaRPr lang="fr-FR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440F496-155A-43DE-B9CD-F3F69CFD73AE}"/>
              </a:ext>
            </a:extLst>
          </p:cNvPr>
          <p:cNvSpPr/>
          <p:nvPr/>
        </p:nvSpPr>
        <p:spPr>
          <a:xfrm>
            <a:off x="2871126" y="5090326"/>
            <a:ext cx="360000" cy="360000"/>
          </a:xfrm>
          <a:prstGeom prst="ellipse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3</a:t>
            </a:r>
            <a:endParaRPr lang="fr-FR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0A8FF52-DBE4-42E6-A31B-BCA4410E12CC}"/>
              </a:ext>
            </a:extLst>
          </p:cNvPr>
          <p:cNvCxnSpPr>
            <a:stCxn id="10" idx="6"/>
            <a:endCxn id="6" idx="2"/>
          </p:cNvCxnSpPr>
          <p:nvPr/>
        </p:nvCxnSpPr>
        <p:spPr>
          <a:xfrm>
            <a:off x="861984" y="5270326"/>
            <a:ext cx="824571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4ED9FC1-232C-4F2E-BC3A-B0BD6C53B700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046555" y="5270326"/>
            <a:ext cx="824571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53F4BF-55D6-464B-B40E-0DD2F315FF0F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5595433" y="5270326"/>
            <a:ext cx="1016435" cy="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4A71E6B-C0AC-4547-911C-7A8AED6D8429}"/>
              </a:ext>
            </a:extLst>
          </p:cNvPr>
          <p:cNvCxnSpPr>
            <a:cxnSpLocks/>
            <a:stCxn id="11" idx="6"/>
          </p:cNvCxnSpPr>
          <p:nvPr/>
        </p:nvCxnSpPr>
        <p:spPr>
          <a:xfrm>
            <a:off x="3231126" y="5270326"/>
            <a:ext cx="888071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56BDD8FD-E9CA-43B3-8C47-C73886C64148}"/>
              </a:ext>
            </a:extLst>
          </p:cNvPr>
          <p:cNvSpPr/>
          <p:nvPr/>
        </p:nvSpPr>
        <p:spPr>
          <a:xfrm>
            <a:off x="4119197" y="5090326"/>
            <a:ext cx="360000" cy="360000"/>
          </a:xfrm>
          <a:prstGeom prst="ellipse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4</a:t>
            </a:r>
            <a:endParaRPr lang="fr-F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805631B-FDB2-4A61-9A68-DF70CB97C532}"/>
              </a:ext>
            </a:extLst>
          </p:cNvPr>
          <p:cNvSpPr txBox="1"/>
          <p:nvPr/>
        </p:nvSpPr>
        <p:spPr>
          <a:xfrm>
            <a:off x="4859079" y="4933039"/>
            <a:ext cx="55310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  <a:endParaRPr lang="fr-FR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734A4A41-1D5E-4D2C-A185-0084EBEB1ACB}"/>
              </a:ext>
            </a:extLst>
          </p:cNvPr>
          <p:cNvCxnSpPr>
            <a:cxnSpLocks/>
          </p:cNvCxnSpPr>
          <p:nvPr/>
        </p:nvCxnSpPr>
        <p:spPr>
          <a:xfrm>
            <a:off x="7409023" y="4870001"/>
            <a:ext cx="281646" cy="0"/>
          </a:xfrm>
          <a:prstGeom prst="straightConnector1">
            <a:avLst/>
          </a:prstGeom>
          <a:ln w="57150">
            <a:solidFill>
              <a:srgbClr val="F082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A58CAC1A-1ED8-40CD-A48A-881EAA45FEA7}"/>
              </a:ext>
            </a:extLst>
          </p:cNvPr>
          <p:cNvSpPr txBox="1"/>
          <p:nvPr/>
        </p:nvSpPr>
        <p:spPr>
          <a:xfrm>
            <a:off x="9020065" y="4994824"/>
            <a:ext cx="1503938" cy="400110"/>
          </a:xfrm>
          <a:prstGeom prst="rect">
            <a:avLst/>
          </a:prstGeom>
          <a:solidFill>
            <a:srgbClr val="FFFFFF"/>
          </a:solidFill>
          <a:ln w="28575">
            <a:solidFill>
              <a:srgbClr val="005C9C"/>
            </a:solidFill>
          </a:ln>
        </p:spPr>
        <p:txBody>
          <a:bodyPr wrap="none" rtlCol="0">
            <a:spAutoFit/>
          </a:bodyPr>
          <a:lstStyle/>
          <a:p>
            <a:r>
              <a:rPr lang="de-DE" sz="1800" dirty="0"/>
              <a:t>n</a:t>
            </a:r>
            <a:r>
              <a:rPr lang="fr-FR" sz="12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sz="1800" b="0" i="0" dirty="0">
                <a:effectLst/>
                <a:latin typeface="arial" panose="020B0604020202020204" pitchFamily="34" charset="0"/>
              </a:rPr>
              <a:t>∈ </a:t>
            </a:r>
            <a:r>
              <a:rPr lang="fr-FR" sz="20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ℕ, </a:t>
            </a:r>
            <a:r>
              <a:rPr lang="de-DE" sz="1800" dirty="0"/>
              <a:t> n ≤ N</a:t>
            </a:r>
            <a:endParaRPr lang="fr-FR" sz="1800" dirty="0"/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97D5F76-9A54-46C1-8750-48EC0044D6F6}"/>
              </a:ext>
            </a:extLst>
          </p:cNvPr>
          <p:cNvCxnSpPr/>
          <p:nvPr/>
        </p:nvCxnSpPr>
        <p:spPr>
          <a:xfrm flipV="1">
            <a:off x="7677040" y="3984436"/>
            <a:ext cx="0" cy="888263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AD13653-A558-4C3C-80B5-3EAD9D7A8CEB}"/>
              </a:ext>
            </a:extLst>
          </p:cNvPr>
          <p:cNvCxnSpPr>
            <a:cxnSpLocks/>
          </p:cNvCxnSpPr>
          <p:nvPr/>
        </p:nvCxnSpPr>
        <p:spPr>
          <a:xfrm flipV="1">
            <a:off x="1861214" y="4022062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B29C1844-3660-4079-B661-C540F052C5F9}"/>
              </a:ext>
            </a:extLst>
          </p:cNvPr>
          <p:cNvCxnSpPr>
            <a:cxnSpLocks/>
          </p:cNvCxnSpPr>
          <p:nvPr/>
        </p:nvCxnSpPr>
        <p:spPr>
          <a:xfrm flipV="1">
            <a:off x="3047775" y="3743024"/>
            <a:ext cx="0" cy="1355105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73B145C9-3CA2-4029-9C9F-E4B3DEF94BB4}"/>
              </a:ext>
            </a:extLst>
          </p:cNvPr>
          <p:cNvCxnSpPr>
            <a:cxnSpLocks/>
          </p:cNvCxnSpPr>
          <p:nvPr/>
        </p:nvCxnSpPr>
        <p:spPr>
          <a:xfrm flipV="1">
            <a:off x="4299197" y="3355051"/>
            <a:ext cx="0" cy="1743078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49EFF5BF-0265-45A8-8052-04193C7FB8AF}"/>
              </a:ext>
            </a:extLst>
          </p:cNvPr>
          <p:cNvCxnSpPr>
            <a:cxnSpLocks/>
          </p:cNvCxnSpPr>
          <p:nvPr/>
        </p:nvCxnSpPr>
        <p:spPr>
          <a:xfrm flipV="1">
            <a:off x="6798218" y="4022062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7968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250DF6CE-BD3F-43EB-A65A-75D18EBB9E1E}"/>
              </a:ext>
            </a:extLst>
          </p:cNvPr>
          <p:cNvCxnSpPr>
            <a:cxnSpLocks/>
          </p:cNvCxnSpPr>
          <p:nvPr/>
        </p:nvCxnSpPr>
        <p:spPr>
          <a:xfrm flipV="1">
            <a:off x="6799488" y="3801733"/>
            <a:ext cx="0" cy="1355105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de-DE" sz="1800" dirty="0"/>
                  <a:t>Analogy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discrete</a:t>
                </a:r>
                <a:r>
                  <a:rPr lang="de-DE" sz="1800" dirty="0"/>
                  <a:t> time </a:t>
                </a:r>
                <a:r>
                  <a:rPr lang="de-DE" sz="1800" dirty="0" err="1"/>
                  <a:t>signals</a:t>
                </a:r>
                <a:endParaRPr lang="de-DE" sz="1800" dirty="0"/>
              </a:p>
              <a:p>
                <a:r>
                  <a:rPr lang="de-DE" sz="1800" dirty="0" err="1"/>
                  <a:t>Simplest</a:t>
                </a:r>
                <a:r>
                  <a:rPr lang="de-DE" sz="1800" dirty="0"/>
                  <a:t> </a:t>
                </a:r>
                <a:r>
                  <a:rPr lang="de-DE" sz="1800" dirty="0" err="1"/>
                  <a:t>case</a:t>
                </a:r>
                <a:r>
                  <a:rPr lang="de-DE" sz="1800" dirty="0"/>
                  <a:t>: </a:t>
                </a:r>
                <a:r>
                  <a:rPr lang="de-DE" sz="1800" dirty="0" err="1"/>
                  <a:t>Recursive</a:t>
                </a:r>
                <a:r>
                  <a:rPr lang="de-DE" sz="1800" dirty="0"/>
                  <a:t> Line Graph</a:t>
                </a:r>
              </a:p>
              <a:p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r>
                  <a:rPr lang="de-DE" sz="1800" b="0" dirty="0" err="1"/>
                  <a:t>We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call</a:t>
                </a:r>
                <a:r>
                  <a:rPr lang="de-DE" sz="1800" b="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𝐀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sup>
                    </m:sSup>
                    <m:r>
                      <a:rPr lang="de-DE" sz="1800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a:rPr lang="de-DE" sz="1800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  <m:r>
                          <a:rPr lang="de-DE" sz="1800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de-DE" sz="1800" dirty="0"/>
                  <a:t> a </a:t>
                </a:r>
                <a:r>
                  <a:rPr lang="de-DE" sz="1800" dirty="0" err="1"/>
                  <a:t>graph</a:t>
                </a:r>
                <a:r>
                  <a:rPr lang="de-DE" sz="1800" dirty="0"/>
                  <a:t> shift </a:t>
                </a:r>
                <a:r>
                  <a:rPr lang="de-DE" sz="1800" dirty="0" err="1"/>
                  <a:t>by</a:t>
                </a:r>
                <a:r>
                  <a:rPr lang="de-DE" sz="1800" dirty="0"/>
                  <a:t> k </a:t>
                </a:r>
              </a:p>
              <a:p>
                <a:pPr lvl="1"/>
                <a:r>
                  <a:rPr lang="de-DE" sz="1800" dirty="0" err="1"/>
                  <a:t>For</a:t>
                </a:r>
                <a:r>
                  <a:rPr lang="de-DE" sz="1800" dirty="0"/>
                  <a:t> Line Graph </a:t>
                </a:r>
                <a:r>
                  <a:rPr lang="fr-FR" sz="1800" b="0" i="0" dirty="0">
                    <a:effectLst/>
                    <a:latin typeface="arial" panose="020B0604020202020204" pitchFamily="34" charset="0"/>
                  </a:rPr>
                  <a:t>⇔</a:t>
                </a:r>
                <a:r>
                  <a:rPr lang="fr-FR" sz="1800" b="0" i="0" dirty="0">
                    <a:solidFill>
                      <a:srgbClr val="4D5156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de-DE" sz="1800" dirty="0"/>
                  <a:t>Shift </a:t>
                </a:r>
                <a:r>
                  <a:rPr lang="de-DE" sz="1800" dirty="0" err="1"/>
                  <a:t>operator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known</a:t>
                </a:r>
                <a:r>
                  <a:rPr lang="de-DE" sz="1800" dirty="0"/>
                  <a:t> </a:t>
                </a:r>
                <a:r>
                  <a:rPr lang="de-DE" sz="1800" dirty="0" err="1"/>
                  <a:t>from</a:t>
                </a:r>
                <a:r>
                  <a:rPr lang="de-DE" sz="1800" dirty="0"/>
                  <a:t> Digital Signal Processing</a:t>
                </a:r>
              </a:p>
              <a:p>
                <a:r>
                  <a:rPr lang="de-DE" sz="1800" dirty="0" err="1">
                    <a:solidFill>
                      <a:schemeClr val="accent5"/>
                    </a:solidFill>
                  </a:rPr>
                  <a:t>When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a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graph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shift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is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applied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,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the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signal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will shift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along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every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b="1" dirty="0" err="1">
                    <a:solidFill>
                      <a:schemeClr val="accent5"/>
                    </a:solidFill>
                  </a:rPr>
                  <a:t>connected</a:t>
                </a:r>
                <a:r>
                  <a:rPr lang="de-DE" sz="1800" b="1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b="1" dirty="0" err="1">
                    <a:solidFill>
                      <a:schemeClr val="accent5"/>
                    </a:solidFill>
                  </a:rPr>
                  <a:t>path</a:t>
                </a:r>
                <a:r>
                  <a:rPr lang="de-DE" sz="1800" b="1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made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up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of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the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b="1" dirty="0">
                    <a:solidFill>
                      <a:schemeClr val="accent5"/>
                    </a:solidFill>
                  </a:rPr>
                  <a:t>k </a:t>
                </a:r>
                <a:r>
                  <a:rPr lang="de-DE" sz="1800" b="1" dirty="0" err="1">
                    <a:solidFill>
                      <a:schemeClr val="accent5"/>
                    </a:solidFill>
                  </a:rPr>
                  <a:t>nearest</a:t>
                </a:r>
                <a:r>
                  <a:rPr lang="de-DE" sz="1800" b="1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b="1" dirty="0" err="1">
                    <a:solidFill>
                      <a:schemeClr val="accent5"/>
                    </a:solidFill>
                  </a:rPr>
                  <a:t>edges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.</a:t>
                </a:r>
                <a:r>
                  <a:rPr lang="de-DE" sz="1800" b="1" dirty="0"/>
                  <a:t> </a:t>
                </a:r>
                <a:r>
                  <a:rPr lang="en-US" sz="1800" dirty="0"/>
                  <a:t>[Djuric, 2018]</a:t>
                </a:r>
                <a:r>
                  <a:rPr lang="en-US" sz="1800" b="1" dirty="0"/>
                  <a:t> </a:t>
                </a:r>
                <a:endParaRPr lang="de-DE" sz="1800" dirty="0">
                  <a:solidFill>
                    <a:schemeClr val="accent5"/>
                  </a:solidFill>
                </a:endParaRPr>
              </a:p>
              <a:p>
                <a:endParaRPr lang="de-DE" sz="1800" dirty="0">
                  <a:solidFill>
                    <a:schemeClr val="accent5"/>
                  </a:solidFill>
                </a:endParaRPr>
              </a:p>
              <a:p>
                <a:pPr lvl="1"/>
                <a:endParaRPr lang="de-DE" dirty="0"/>
              </a:p>
              <a:p>
                <a:pPr lvl="1"/>
                <a:endParaRPr lang="de-DE" dirty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3"/>
                <a:stretch>
                  <a:fillRect l="-1138" t="-120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80FD02DA-F025-4AC6-B5DC-01E63F8A7ECA}"/>
              </a:ext>
            </a:extLst>
          </p:cNvPr>
          <p:cNvCxnSpPr>
            <a:cxnSpLocks/>
          </p:cNvCxnSpPr>
          <p:nvPr/>
        </p:nvCxnSpPr>
        <p:spPr>
          <a:xfrm flipV="1">
            <a:off x="6801411" y="4029865"/>
            <a:ext cx="0" cy="1068264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BEDB0912-2162-4E21-9316-57A52B5D8A3B}"/>
              </a:ext>
            </a:extLst>
          </p:cNvPr>
          <p:cNvCxnSpPr>
            <a:cxnSpLocks/>
          </p:cNvCxnSpPr>
          <p:nvPr/>
        </p:nvCxnSpPr>
        <p:spPr>
          <a:xfrm flipV="1">
            <a:off x="7677040" y="2159796"/>
            <a:ext cx="0" cy="2710201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7F43B392-6E38-4A72-AF75-55032C24184C}"/>
              </a:ext>
            </a:extLst>
          </p:cNvPr>
          <p:cNvCxnSpPr/>
          <p:nvPr/>
        </p:nvCxnSpPr>
        <p:spPr>
          <a:xfrm flipV="1">
            <a:off x="688334" y="4209866"/>
            <a:ext cx="0" cy="888263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0BEA37D-E3E0-4AEB-888E-54CC37799231}"/>
              </a:ext>
            </a:extLst>
          </p:cNvPr>
          <p:cNvCxnSpPr>
            <a:cxnSpLocks/>
          </p:cNvCxnSpPr>
          <p:nvPr/>
        </p:nvCxnSpPr>
        <p:spPr>
          <a:xfrm flipV="1">
            <a:off x="1861214" y="4022062"/>
            <a:ext cx="0" cy="1068264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E212FD0-3035-4867-BD1D-0BF9A27FB93B}"/>
              </a:ext>
            </a:extLst>
          </p:cNvPr>
          <p:cNvCxnSpPr>
            <a:cxnSpLocks/>
          </p:cNvCxnSpPr>
          <p:nvPr/>
        </p:nvCxnSpPr>
        <p:spPr>
          <a:xfrm flipV="1">
            <a:off x="3047775" y="3743024"/>
            <a:ext cx="0" cy="1355105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AF72E11C-E8C6-4CAA-91EE-6E70DFFF8E1D}"/>
              </a:ext>
            </a:extLst>
          </p:cNvPr>
          <p:cNvCxnSpPr>
            <a:cxnSpLocks/>
          </p:cNvCxnSpPr>
          <p:nvPr/>
        </p:nvCxnSpPr>
        <p:spPr>
          <a:xfrm flipV="1">
            <a:off x="4299197" y="3355051"/>
            <a:ext cx="0" cy="1743078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>
            <a:extLst>
              <a:ext uri="{FF2B5EF4-FFF2-40B4-BE49-F238E27FC236}">
                <a16:creationId xmlns:a16="http://schemas.microsoft.com/office/drawing/2014/main" id="{341D7055-536E-49E3-B0F2-39A14A56F3E5}"/>
              </a:ext>
            </a:extLst>
          </p:cNvPr>
          <p:cNvGrpSpPr/>
          <p:nvPr/>
        </p:nvGrpSpPr>
        <p:grpSpPr>
          <a:xfrm>
            <a:off x="504000" y="4933039"/>
            <a:ext cx="6469883" cy="523637"/>
            <a:chOff x="671392" y="4596843"/>
            <a:chExt cx="6469883" cy="523637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5116009-EF9F-4CA8-92A2-FD7BC139C25C}"/>
                </a:ext>
              </a:extLst>
            </p:cNvPr>
            <p:cNvSpPr/>
            <p:nvPr/>
          </p:nvSpPr>
          <p:spPr>
            <a:xfrm>
              <a:off x="185596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2</a:t>
              </a:r>
              <a:endParaRPr lang="fr-FR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9C08984-76BC-49D2-B563-81A4E7D253F6}"/>
                </a:ext>
              </a:extLst>
            </p:cNvPr>
            <p:cNvSpPr/>
            <p:nvPr/>
          </p:nvSpPr>
          <p:spPr>
            <a:xfrm>
              <a:off x="6781275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N</a:t>
              </a:r>
              <a:endParaRPr lang="fr-FR" dirty="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C3C5A1F-3E9C-46F2-98B9-012FE2315C29}"/>
                </a:ext>
              </a:extLst>
            </p:cNvPr>
            <p:cNvSpPr/>
            <p:nvPr/>
          </p:nvSpPr>
          <p:spPr>
            <a:xfrm>
              <a:off x="671392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1</a:t>
              </a:r>
              <a:endParaRPr lang="fr-FR" dirty="0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43A56A8D-36D2-45B0-9FD8-05E6BC056126}"/>
                </a:ext>
              </a:extLst>
            </p:cNvPr>
            <p:cNvSpPr/>
            <p:nvPr/>
          </p:nvSpPr>
          <p:spPr>
            <a:xfrm>
              <a:off x="3040533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3</a:t>
              </a:r>
              <a:endParaRPr lang="fr-FR" dirty="0"/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F74579CC-4B18-4D85-A9B5-44E3E0B1B1B1}"/>
                </a:ext>
              </a:extLst>
            </p:cNvPr>
            <p:cNvCxnSpPr>
              <a:stCxn id="77" idx="6"/>
              <a:endCxn id="75" idx="2"/>
            </p:cNvCxnSpPr>
            <p:nvPr/>
          </p:nvCxnSpPr>
          <p:spPr>
            <a:xfrm>
              <a:off x="1031391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1782957E-01B4-415E-9A56-459C21410D30}"/>
                </a:ext>
              </a:extLst>
            </p:cNvPr>
            <p:cNvCxnSpPr>
              <a:cxnSpLocks/>
              <a:stCxn id="75" idx="6"/>
              <a:endCxn id="80" idx="2"/>
            </p:cNvCxnSpPr>
            <p:nvPr/>
          </p:nvCxnSpPr>
          <p:spPr>
            <a:xfrm>
              <a:off x="2215962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BD020F2B-FF36-4B75-80DD-32042A8EC092}"/>
                </a:ext>
              </a:extLst>
            </p:cNvPr>
            <p:cNvCxnSpPr>
              <a:cxnSpLocks/>
              <a:endCxn id="76" idx="2"/>
            </p:cNvCxnSpPr>
            <p:nvPr/>
          </p:nvCxnSpPr>
          <p:spPr>
            <a:xfrm>
              <a:off x="5764840" y="4934130"/>
              <a:ext cx="1016435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57DC943C-4B4F-4565-88C7-DF7016320E4B}"/>
                </a:ext>
              </a:extLst>
            </p:cNvPr>
            <p:cNvCxnSpPr>
              <a:cxnSpLocks/>
              <a:stCxn id="80" idx="6"/>
            </p:cNvCxnSpPr>
            <p:nvPr/>
          </p:nvCxnSpPr>
          <p:spPr>
            <a:xfrm>
              <a:off x="3400533" y="4934130"/>
              <a:ext cx="8880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F4D28C5-CEA0-4113-BB21-245FBE0A779B}"/>
                </a:ext>
              </a:extLst>
            </p:cNvPr>
            <p:cNvSpPr/>
            <p:nvPr/>
          </p:nvSpPr>
          <p:spPr>
            <a:xfrm>
              <a:off x="428860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4</a:t>
              </a:r>
              <a:endParaRPr lang="fr-FR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FA2AFB62-02FF-4137-AFCF-BDA345E3203E}"/>
                </a:ext>
              </a:extLst>
            </p:cNvPr>
            <p:cNvSpPr txBox="1"/>
            <p:nvPr/>
          </p:nvSpPr>
          <p:spPr>
            <a:xfrm>
              <a:off x="5028486" y="4596843"/>
              <a:ext cx="553106" cy="480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…</a:t>
              </a:r>
              <a:endParaRPr lang="fr-FR" dirty="0"/>
            </a:p>
          </p:txBody>
        </p:sp>
        <p:cxnSp>
          <p:nvCxnSpPr>
            <p:cNvPr id="88" name="Connector: Curved 87">
              <a:extLst>
                <a:ext uri="{FF2B5EF4-FFF2-40B4-BE49-F238E27FC236}">
                  <a16:creationId xmlns:a16="http://schemas.microsoft.com/office/drawing/2014/main" id="{90904649-A073-4D6D-A8A9-9CD3D7317ADD}"/>
                </a:ext>
              </a:extLst>
            </p:cNvPr>
            <p:cNvCxnSpPr>
              <a:stCxn id="76" idx="4"/>
              <a:endCxn id="77" idx="4"/>
            </p:cNvCxnSpPr>
            <p:nvPr/>
          </p:nvCxnSpPr>
          <p:spPr>
            <a:xfrm rot="5400000">
              <a:off x="3906333" y="2059188"/>
              <a:ext cx="12700" cy="6109884"/>
            </a:xfrm>
            <a:prstGeom prst="curvedConnector3">
              <a:avLst>
                <a:gd name="adj1" fmla="val 9600000"/>
              </a:avLst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Separation</a:t>
            </a:r>
            <a:br>
              <a:rPr lang="de-DE" sz="3200" dirty="0"/>
            </a:b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Graph Signals?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3D1960C-E880-4845-A0A8-CE3299BD255E}"/>
              </a:ext>
            </a:extLst>
          </p:cNvPr>
          <p:cNvCxnSpPr>
            <a:cxnSpLocks/>
          </p:cNvCxnSpPr>
          <p:nvPr/>
        </p:nvCxnSpPr>
        <p:spPr>
          <a:xfrm>
            <a:off x="7677040" y="4869996"/>
            <a:ext cx="4076700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63A2FBDC-16EE-4E63-9FB0-4558CB087096}"/>
              </a:ext>
            </a:extLst>
          </p:cNvPr>
          <p:cNvGrpSpPr/>
          <p:nvPr/>
        </p:nvGrpSpPr>
        <p:grpSpPr>
          <a:xfrm>
            <a:off x="7677040" y="2374446"/>
            <a:ext cx="3552825" cy="2498256"/>
            <a:chOff x="7677040" y="2374446"/>
            <a:chExt cx="3552825" cy="2498256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2CDFB68-03C9-4424-B34B-64CBE84C5A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9865" y="3517597"/>
              <a:ext cx="0" cy="1352404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1D98DF6-E7E2-479F-B160-EABDFB276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72690" y="3804434"/>
              <a:ext cx="0" cy="1065563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CE370FB-A5A3-4169-9BF4-0553C9B95F44}"/>
                </a:ext>
              </a:extLst>
            </p:cNvPr>
            <p:cNvCxnSpPr/>
            <p:nvPr/>
          </p:nvCxnSpPr>
          <p:spPr>
            <a:xfrm flipV="1">
              <a:off x="10696465" y="3981734"/>
              <a:ext cx="0" cy="888263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0C8A603-1925-48E9-80C6-1832323171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77240" y="2377150"/>
              <a:ext cx="0" cy="2495552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817CC72-5F20-4B2C-86E6-DDA5FE55BB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72315" y="3801733"/>
              <a:ext cx="0" cy="1068264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41F1461-5143-4674-B9E8-AA88433377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39015" y="3514896"/>
              <a:ext cx="0" cy="1355105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1AE950C-2098-45E6-8D44-76F2BA5BD5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15240" y="3126921"/>
              <a:ext cx="0" cy="1743078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08737EE-67A4-4C87-B5B2-9A94C7BAEB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2890" y="2698296"/>
              <a:ext cx="0" cy="2171705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F4867D8-0F51-474B-B43F-16A96F1EC1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20065" y="2374446"/>
              <a:ext cx="0" cy="2495552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FE2E5B-84CF-497E-B337-135270E7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3465" y="2698296"/>
              <a:ext cx="0" cy="2171702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AEFA64F-6C06-4564-BAEE-F2991ED2B2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39215" y="3126921"/>
              <a:ext cx="0" cy="1743077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B588C2F-E491-4694-B82D-2C549958DE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24965" y="3507921"/>
              <a:ext cx="0" cy="1362077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3FBC1AB-9E26-473B-95BF-8527287DC5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20240" y="3801733"/>
              <a:ext cx="0" cy="1068264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4528D3F-E988-424F-B006-FA5D099BDFE8}"/>
                </a:ext>
              </a:extLst>
            </p:cNvPr>
            <p:cNvCxnSpPr/>
            <p:nvPr/>
          </p:nvCxnSpPr>
          <p:spPr>
            <a:xfrm flipV="1">
              <a:off x="7677040" y="3976444"/>
              <a:ext cx="0" cy="888263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E11A3229-130B-45EE-8177-36DA6030D3F7}"/>
              </a:ext>
            </a:extLst>
          </p:cNvPr>
          <p:cNvCxnSpPr>
            <a:cxnSpLocks/>
          </p:cNvCxnSpPr>
          <p:nvPr/>
        </p:nvCxnSpPr>
        <p:spPr>
          <a:xfrm>
            <a:off x="7690669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D0CFC404-E854-4619-B098-E787825729A3}"/>
              </a:ext>
            </a:extLst>
          </p:cNvPr>
          <p:cNvCxnSpPr>
            <a:cxnSpLocks/>
          </p:cNvCxnSpPr>
          <p:nvPr/>
        </p:nvCxnSpPr>
        <p:spPr>
          <a:xfrm>
            <a:off x="7972315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8A90F73F-6EDC-438A-86D8-CF7446CFEC31}"/>
              </a:ext>
            </a:extLst>
          </p:cNvPr>
          <p:cNvCxnSpPr>
            <a:cxnSpLocks/>
          </p:cNvCxnSpPr>
          <p:nvPr/>
        </p:nvCxnSpPr>
        <p:spPr>
          <a:xfrm>
            <a:off x="8233594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C03B1C74-F5EC-4FAA-8CBC-0809B083C7BE}"/>
              </a:ext>
            </a:extLst>
          </p:cNvPr>
          <p:cNvCxnSpPr>
            <a:cxnSpLocks/>
          </p:cNvCxnSpPr>
          <p:nvPr/>
        </p:nvCxnSpPr>
        <p:spPr>
          <a:xfrm>
            <a:off x="8481244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918D7D9-8BD1-4298-9D45-74FA3A909FF8}"/>
              </a:ext>
            </a:extLst>
          </p:cNvPr>
          <p:cNvCxnSpPr>
            <a:cxnSpLocks/>
          </p:cNvCxnSpPr>
          <p:nvPr/>
        </p:nvCxnSpPr>
        <p:spPr>
          <a:xfrm>
            <a:off x="8738419" y="486874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C322A4F-932F-41B3-9762-7DE95730BDC3}"/>
              </a:ext>
            </a:extLst>
          </p:cNvPr>
          <p:cNvCxnSpPr>
            <a:cxnSpLocks/>
          </p:cNvCxnSpPr>
          <p:nvPr/>
        </p:nvCxnSpPr>
        <p:spPr>
          <a:xfrm>
            <a:off x="8995594" y="486874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E1367A0-755C-4D92-B1C1-5E9DD8E07A5B}"/>
              </a:ext>
            </a:extLst>
          </p:cNvPr>
          <p:cNvCxnSpPr>
            <a:cxnSpLocks/>
          </p:cNvCxnSpPr>
          <p:nvPr/>
        </p:nvCxnSpPr>
        <p:spPr>
          <a:xfrm>
            <a:off x="9271819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7727812-C5DF-486D-8D7E-72413A180EAA}"/>
              </a:ext>
            </a:extLst>
          </p:cNvPr>
          <p:cNvCxnSpPr>
            <a:cxnSpLocks/>
          </p:cNvCxnSpPr>
          <p:nvPr/>
        </p:nvCxnSpPr>
        <p:spPr>
          <a:xfrm>
            <a:off x="9574567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67A9B5D6-CAA3-4E29-B22B-55B9C3F8E680}"/>
              </a:ext>
            </a:extLst>
          </p:cNvPr>
          <p:cNvCxnSpPr>
            <a:cxnSpLocks/>
          </p:cNvCxnSpPr>
          <p:nvPr/>
        </p:nvCxnSpPr>
        <p:spPr>
          <a:xfrm>
            <a:off x="9839215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D6603D05-6275-4227-9602-2E188196AD31}"/>
              </a:ext>
            </a:extLst>
          </p:cNvPr>
          <p:cNvCxnSpPr>
            <a:cxnSpLocks/>
          </p:cNvCxnSpPr>
          <p:nvPr/>
        </p:nvCxnSpPr>
        <p:spPr>
          <a:xfrm>
            <a:off x="10120861" y="487269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2E99FBBF-A7AD-4BDE-9DE2-DE9F1C93A6F1}"/>
              </a:ext>
            </a:extLst>
          </p:cNvPr>
          <p:cNvCxnSpPr>
            <a:cxnSpLocks/>
          </p:cNvCxnSpPr>
          <p:nvPr/>
        </p:nvCxnSpPr>
        <p:spPr>
          <a:xfrm>
            <a:off x="10402507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FE6FC4BB-2A48-4EEB-838D-DF536352A7E1}"/>
              </a:ext>
            </a:extLst>
          </p:cNvPr>
          <p:cNvCxnSpPr>
            <a:cxnSpLocks/>
          </p:cNvCxnSpPr>
          <p:nvPr/>
        </p:nvCxnSpPr>
        <p:spPr>
          <a:xfrm>
            <a:off x="10691044" y="487269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FFB514B-211E-49D8-85E1-BA900A74668F}"/>
              </a:ext>
            </a:extLst>
          </p:cNvPr>
          <p:cNvCxnSpPr>
            <a:cxnSpLocks/>
          </p:cNvCxnSpPr>
          <p:nvPr/>
        </p:nvCxnSpPr>
        <p:spPr>
          <a:xfrm>
            <a:off x="10948219" y="487269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3C6F19AE-7939-4283-98B7-1951008075DC}"/>
              </a:ext>
            </a:extLst>
          </p:cNvPr>
          <p:cNvCxnSpPr>
            <a:cxnSpLocks/>
          </p:cNvCxnSpPr>
          <p:nvPr/>
        </p:nvCxnSpPr>
        <p:spPr>
          <a:xfrm>
            <a:off x="11229865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8F98AE28-6AE4-4EB5-8147-DFEC00FBB530}"/>
              </a:ext>
            </a:extLst>
          </p:cNvPr>
          <p:cNvSpPr txBox="1"/>
          <p:nvPr/>
        </p:nvSpPr>
        <p:spPr>
          <a:xfrm>
            <a:off x="9020065" y="4994824"/>
            <a:ext cx="1503938" cy="400110"/>
          </a:xfrm>
          <a:prstGeom prst="rect">
            <a:avLst/>
          </a:prstGeom>
          <a:solidFill>
            <a:srgbClr val="FFFFFF"/>
          </a:solidFill>
          <a:ln w="28575">
            <a:solidFill>
              <a:srgbClr val="005C9C"/>
            </a:solidFill>
          </a:ln>
        </p:spPr>
        <p:txBody>
          <a:bodyPr wrap="none" rtlCol="0">
            <a:spAutoFit/>
          </a:bodyPr>
          <a:lstStyle/>
          <a:p>
            <a:r>
              <a:rPr lang="de-DE" sz="1800" dirty="0"/>
              <a:t>n</a:t>
            </a:r>
            <a:r>
              <a:rPr lang="fr-FR" sz="12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sz="1800" b="0" i="0" dirty="0">
                <a:effectLst/>
                <a:latin typeface="arial" panose="020B0604020202020204" pitchFamily="34" charset="0"/>
              </a:rPr>
              <a:t>∈ </a:t>
            </a:r>
            <a:r>
              <a:rPr lang="fr-FR" sz="20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ℕ, </a:t>
            </a:r>
            <a:r>
              <a:rPr lang="de-DE" sz="1800" dirty="0"/>
              <a:t> n ≤ N</a:t>
            </a:r>
            <a:endParaRPr lang="fr-FR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CB0B75-DE94-4CE1-A656-E57C7680588E}"/>
              </a:ext>
            </a:extLst>
          </p:cNvPr>
          <p:cNvSpPr txBox="1"/>
          <p:nvPr/>
        </p:nvSpPr>
        <p:spPr>
          <a:xfrm>
            <a:off x="8680939" y="3646785"/>
            <a:ext cx="1577676" cy="480131"/>
          </a:xfrm>
          <a:prstGeom prst="rect">
            <a:avLst/>
          </a:prstGeom>
          <a:solidFill>
            <a:schemeClr val="bg1"/>
          </a:solidFill>
          <a:ln w="28575">
            <a:solidFill>
              <a:srgbClr val="005C9C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k = 1 shift</a:t>
            </a:r>
            <a:endParaRPr lang="fr-FR" dirty="0"/>
          </a:p>
        </p:txBody>
      </p: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542106AA-A96E-4EB0-BE68-EE0E0D7B70A9}"/>
              </a:ext>
            </a:extLst>
          </p:cNvPr>
          <p:cNvCxnSpPr>
            <a:cxnSpLocks/>
          </p:cNvCxnSpPr>
          <p:nvPr/>
        </p:nvCxnSpPr>
        <p:spPr>
          <a:xfrm flipV="1">
            <a:off x="7676930" y="3804438"/>
            <a:ext cx="0" cy="1068264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522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3.01587E-6 L 0.09152 -0.0008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76" y="-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9841E-6 2.96296E-6 L 0.09276 2.96296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38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619E-6 2.53968E-6 L 0.09771 2.53968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86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3 0.01455 L 0.00323 0.01472 C 0.00161 0.01753 0.00161 0.02067 0.00112 0.02365 C 0.00037 0.02894 -0.00049 0.02894 -0.00124 0.0334 C -0.00149 0.03472 -0.00173 0.03621 -0.00186 0.03753 C -0.00235 0.03985 -0.0031 0.04117 -0.00359 0.04365 L -0.00521 0.0501 L -0.00595 0.05324 C -0.0062 0.05423 -0.00645 0.05539 -0.00669 0.05638 C -0.00694 0.05787 -0.00719 0.05919 -0.00744 0.06052 C -0.00769 0.06184 -0.00806 0.06234 -0.00831 0.06382 C -0.00855 0.06515 -0.00868 0.0663 -0.00917 0.06779 C -0.00955 0.06928 -0.01029 0.07093 -0.01079 0.07209 C -0.01141 0.07408 -0.01141 0.07672 -0.01228 0.07804 C -0.01277 0.07937 -0.01352 0.08036 -0.01389 0.08135 C -0.01426 0.08251 -0.01451 0.08334 -0.015 0.08433 C -0.015 0.08582 -0.015 0.08763 -0.0155 0.08879 C -0.01612 0.09044 -0.01711 0.09061 -0.01798 0.09193 C -0.02009 0.10037 -0.01736 0.09044 -0.02058 0.09805 C -0.02406 0.10797 -0.01674 0.09293 -0.02356 0.10582 C -0.02455 0.10781 -0.02616 0.10929 -0.02678 0.11177 C -0.02703 0.1131 -0.02716 0.11442 -0.02753 0.11541 C -0.02815 0.11591 -0.02951 0.11657 -0.03001 0.11806 C -0.0305 0.11905 -0.03125 0.12021 -0.0315 0.12153 C -0.03298 0.12434 -0.03174 0.12434 -0.0341 0.12732 C -0.03472 0.12847 -0.03571 0.12897 -0.03658 0.12947 L -0.0398 0.13608 C -0.04042 0.13674 -0.0408 0.13856 -0.04129 0.13922 C -0.04191 0.14005 -0.04278 0.14121 -0.04365 0.1422 C -0.04464 0.14352 -0.04613 0.14418 -0.047 0.1455 C -0.04886 0.14782 -0.04985 0.15129 -0.05171 0.15377 C -0.05258 0.1546 -0.05332 0.15559 -0.05407 0.15708 C -0.05456 0.15791 -0.05469 0.15923 -0.05555 0.15989 C -0.05617 0.16072 -0.05717 0.16072 -0.05779 0.16105 C -0.05828 0.1622 -0.05816 0.16353 -0.05865 0.16435 C -0.06002 0.16601 -0.062 0.16716 -0.06349 0.16832 L -0.0687 0.17246 C -0.06932 0.17312 -0.07019 0.17361 -0.07105 0.1746 C -0.07254 0.17659 -0.07391 0.17907 -0.07577 0.18089 C -0.07639 0.18155 -0.07738 0.18238 -0.07825 0.18287 C -0.0806 0.18552 -0.08246 0.1875 -0.08457 0.18949 C -0.08544 0.19015 -0.08631 0.19064 -0.08693 0.19147 C -0.0909 0.1961 -0.08742 0.19395 -0.09263 0.19577 C -0.09313 0.19676 -0.09338 0.19858 -0.09424 0.19891 C -0.09561 0.20007 -0.09796 0.19974 -0.09908 0.20106 C -0.10243 0.2042 -0.10069 0.20288 -0.10479 0.20437 C -0.10689 0.20619 -0.10764 0.20718 -0.11037 0.20834 C -0.1152 0.21098 -0.11508 0.21032 -0.11967 0.21131 C -0.12115 0.21164 -0.12239 0.21214 -0.12376 0.2123 C -0.12574 0.21296 -0.1281 0.21313 -0.13008 0.21396 C -0.13145 0.21412 -0.13293 0.21462 -0.13393 0.21478 C -0.13976 0.21544 -0.15042 0.21693 -0.15042 0.2171 C -0.15935 0.22007 -0.15104 0.21759 -0.17039 0.21925 C -0.17361 0.21941 -0.17634 0.21991 -0.17919 0.22024 C -0.18303 0.22074 -0.18713 0.2209 -0.19134 0.22222 L -0.29092 0.22024 C -0.29328 0.22024 -0.29526 0.21826 -0.29725 0.21809 C -0.29886 0.21776 -0.30022 0.21759 -0.30221 0.21693 C -0.30803 0.21495 -0.2996 0.21544 -0.31089 0.21396 C -0.31287 0.2133 -0.31498 0.21296 -0.31709 0.2123 C -0.31833 0.21214 -0.31944 0.21164 -0.32056 0.21131 C -0.3218 0.21115 -0.32304 0.21098 -0.3244 0.21048 C -0.32651 0.20999 -0.3306 0.20834 -0.3306 0.20867 C -0.3316 0.20751 -0.33234 0.20685 -0.33308 0.20635 C -0.33445 0.20519 -0.3378 0.2047 -0.33879 0.20437 C -0.34474 0.20189 -0.3378 0.20437 -0.34474 0.20106 C -0.34573 0.20056 -0.34685 0.20056 -0.34784 0.20007 C -0.34896 0.19941 -0.3502 0.19858 -0.35119 0.19792 C -0.35317 0.19676 -0.35541 0.1966 -0.35727 0.19577 C -0.35838 0.1956 -0.35937 0.19494 -0.36049 0.19461 C -0.36123 0.19412 -0.36198 0.19378 -0.36285 0.19329 C -0.36433 0.19296 -0.36607 0.19296 -0.36768 0.19246 C -0.37921 0.18932 -0.37029 0.19164 -0.37649 0.18949 C -0.37735 0.18916 -0.37872 0.18899 -0.37971 0.18849 C -0.38058 0.18816 -0.38132 0.1875 -0.38231 0.18717 C -0.38554 0.18618 -0.38864 0.18618 -0.39174 0.18552 C -0.39335 0.18453 -0.39496 0.18353 -0.39658 0.18287 C -0.39906 0.18238 -0.40278 0.18122 -0.40476 0.1799 C -0.40563 0.17907 -0.40674 0.17857 -0.40786 0.17808 C -0.40947 0.17675 -0.41158 0.17675 -0.41294 0.1756 C -0.41629 0.17279 -0.41456 0.17361 -0.4184 0.17246 C -0.42311 0.16832 -0.41803 0.17229 -0.42386 0.16948 C -0.4251 0.16865 -0.42609 0.16816 -0.42708 0.1675 C -0.42795 0.16683 -0.42857 0.16568 -0.42944 0.16518 C -0.43043 0.16485 -0.43167 0.16485 -0.43279 0.16435 C -0.43353 0.16336 -0.43415 0.16204 -0.43502 0.16105 C -0.43576 0.16039 -0.43663 0.16039 -0.4375 0.15989 C -0.43849 0.15939 -0.43911 0.1584 -0.43985 0.15791 C -0.44047 0.15708 -0.44072 0.15543 -0.44147 0.1546 C -0.44308 0.15311 -0.44655 0.15063 -0.44655 0.1508 C -0.44705 0.14964 -0.44742 0.14815 -0.44779 0.14749 C -0.45002 0.14451 -0.45052 0.14435 -0.45275 0.1422 C -0.45647 0.13492 -0.45461 0.13757 -0.45846 0.13294 C -0.45895 0.13062 -0.45883 0.12814 -0.45994 0.12632 C -0.46317 0.12219 -0.4618 0.12434 -0.46404 0.12021 C -0.46639 0.1083 -0.46317 0.12302 -0.46652 0.1131 C -0.46689 0.11161 -0.46689 0.11012 -0.46726 0.1088 C -0.46751 0.10781 -0.46788 0.10681 -0.468 0.10582 C -0.46838 0.10351 -0.4685 0.10136 -0.46887 0.09937 C -0.46924 0.09706 -0.46999 0.09507 -0.47024 0.09326 C -0.47061 0.09094 -0.47073 0.08978 -0.4711 0.0878 C -0.47135 0.08681 -0.47172 0.08548 -0.47197 0.08433 C -0.47234 0.08267 -0.47247 0.08036 -0.47284 0.07804 C -0.47309 0.07689 -0.47346 0.0749 -0.47358 0.07275 C -0.47408 0.06746 -0.47371 0.06184 -0.47507 0.05638 C -0.47631 0.05159 -0.47569 0.05423 -0.47668 0.04828 C -0.47743 0.01257 -0.47743 0.02613 -0.47743 0.00943 " pathEditMode="relative" rAng="0" ptsTypes="AAAAAAAAAAAAAAAAAAAAAAAAAAAAAAAAAAAAAAAAAAAAAAAAAAAAAAAAAAAAAAAAAAAAAAAAAAAAAAAAAAAAAAAAAAAAAAAAAAAAAAAAAAA">
                                      <p:cBhvr>
                                        <p:cTn id="12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033" y="1011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381E-6 -4.81481E-6 L 0.01971 -4.81481E-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1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de-DE" sz="1800" dirty="0"/>
                  <a:t>Analogy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discrete</a:t>
                </a:r>
                <a:r>
                  <a:rPr lang="de-DE" sz="1800" dirty="0"/>
                  <a:t> time </a:t>
                </a:r>
                <a:r>
                  <a:rPr lang="de-DE" sz="1800" dirty="0" err="1"/>
                  <a:t>signals</a:t>
                </a:r>
                <a:endParaRPr lang="de-DE" sz="1800" dirty="0"/>
              </a:p>
              <a:p>
                <a:r>
                  <a:rPr lang="de-DE" sz="1800" dirty="0" err="1"/>
                  <a:t>Simplest</a:t>
                </a:r>
                <a:r>
                  <a:rPr lang="de-DE" sz="1800" dirty="0"/>
                  <a:t> </a:t>
                </a:r>
                <a:r>
                  <a:rPr lang="de-DE" sz="1800" dirty="0" err="1"/>
                  <a:t>case</a:t>
                </a:r>
                <a:r>
                  <a:rPr lang="de-DE" sz="1800" dirty="0"/>
                  <a:t>: </a:t>
                </a:r>
                <a:r>
                  <a:rPr lang="de-DE" sz="1800" dirty="0" err="1"/>
                  <a:t>Recursive</a:t>
                </a:r>
                <a:r>
                  <a:rPr lang="de-DE" sz="1800" dirty="0"/>
                  <a:t> Line Graph</a:t>
                </a:r>
              </a:p>
              <a:p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r>
                  <a:rPr lang="de-DE" sz="1800" b="0" dirty="0" err="1"/>
                  <a:t>We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call</a:t>
                </a:r>
                <a:r>
                  <a:rPr lang="de-DE" sz="1800" b="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𝐀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sup>
                    </m:sSup>
                    <m:r>
                      <a:rPr lang="de-DE" sz="1800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a:rPr lang="de-DE" sz="1800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  <m:r>
                          <a:rPr lang="de-DE" sz="1800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de-DE" sz="1800" dirty="0"/>
                  <a:t> a </a:t>
                </a:r>
                <a:r>
                  <a:rPr lang="de-DE" sz="1800" dirty="0" err="1"/>
                  <a:t>graph</a:t>
                </a:r>
                <a:r>
                  <a:rPr lang="de-DE" sz="1800" dirty="0"/>
                  <a:t> shift </a:t>
                </a:r>
                <a:r>
                  <a:rPr lang="de-DE" sz="1800" dirty="0" err="1"/>
                  <a:t>by</a:t>
                </a:r>
                <a:r>
                  <a:rPr lang="de-DE" sz="1800" dirty="0"/>
                  <a:t> k </a:t>
                </a:r>
              </a:p>
              <a:p>
                <a:pPr lvl="1"/>
                <a:r>
                  <a:rPr lang="de-DE" sz="1800" dirty="0" err="1"/>
                  <a:t>For</a:t>
                </a:r>
                <a:r>
                  <a:rPr lang="de-DE" sz="1800" dirty="0"/>
                  <a:t> Line Graph </a:t>
                </a:r>
                <a:r>
                  <a:rPr lang="fr-FR" sz="1800" b="0" i="0" dirty="0">
                    <a:effectLst/>
                    <a:latin typeface="arial" panose="020B0604020202020204" pitchFamily="34" charset="0"/>
                  </a:rPr>
                  <a:t>⇔</a:t>
                </a:r>
                <a:r>
                  <a:rPr lang="fr-FR" sz="1800" b="0" i="0" dirty="0">
                    <a:solidFill>
                      <a:srgbClr val="4D5156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de-DE" sz="1800" dirty="0"/>
                  <a:t>Shift </a:t>
                </a:r>
                <a:r>
                  <a:rPr lang="de-DE" sz="1800" dirty="0" err="1"/>
                  <a:t>operator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known</a:t>
                </a:r>
                <a:r>
                  <a:rPr lang="de-DE" sz="1800" dirty="0"/>
                  <a:t> </a:t>
                </a:r>
                <a:r>
                  <a:rPr lang="de-DE" sz="1800" dirty="0" err="1"/>
                  <a:t>from</a:t>
                </a:r>
                <a:r>
                  <a:rPr lang="de-DE" sz="1800" dirty="0"/>
                  <a:t> Digital Signal Processing</a:t>
                </a:r>
              </a:p>
              <a:p>
                <a:r>
                  <a:rPr lang="de-DE" sz="1800" dirty="0" err="1">
                    <a:solidFill>
                      <a:schemeClr val="accent5"/>
                    </a:solidFill>
                  </a:rPr>
                  <a:t>When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a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graph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shift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is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applied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,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the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signal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will shift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along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every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b="1" dirty="0" err="1">
                    <a:solidFill>
                      <a:schemeClr val="accent5"/>
                    </a:solidFill>
                  </a:rPr>
                  <a:t>connected</a:t>
                </a:r>
                <a:r>
                  <a:rPr lang="de-DE" sz="1800" b="1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b="1" dirty="0" err="1">
                    <a:solidFill>
                      <a:schemeClr val="accent5"/>
                    </a:solidFill>
                  </a:rPr>
                  <a:t>path</a:t>
                </a:r>
                <a:r>
                  <a:rPr lang="de-DE" sz="1800" b="1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made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up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of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the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b="1" dirty="0">
                    <a:solidFill>
                      <a:schemeClr val="accent5"/>
                    </a:solidFill>
                  </a:rPr>
                  <a:t>k </a:t>
                </a:r>
                <a:r>
                  <a:rPr lang="de-DE" sz="1800" b="1" dirty="0" err="1">
                    <a:solidFill>
                      <a:schemeClr val="accent5"/>
                    </a:solidFill>
                  </a:rPr>
                  <a:t>nearest</a:t>
                </a:r>
                <a:r>
                  <a:rPr lang="de-DE" sz="1800" b="1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b="1" dirty="0" err="1">
                    <a:solidFill>
                      <a:schemeClr val="accent5"/>
                    </a:solidFill>
                  </a:rPr>
                  <a:t>edges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.</a:t>
                </a:r>
                <a:r>
                  <a:rPr lang="de-DE" sz="1800" b="1" dirty="0"/>
                  <a:t> </a:t>
                </a:r>
                <a:r>
                  <a:rPr lang="en-US" sz="1800" dirty="0"/>
                  <a:t>[Djuric, 2018]</a:t>
                </a:r>
                <a:r>
                  <a:rPr lang="en-US" sz="1800" b="1" dirty="0"/>
                  <a:t> </a:t>
                </a:r>
                <a:endParaRPr lang="de-DE" sz="1800" dirty="0">
                  <a:solidFill>
                    <a:schemeClr val="accent5"/>
                  </a:solidFill>
                </a:endParaRPr>
              </a:p>
              <a:p>
                <a:pPr lvl="1"/>
                <a:endParaRPr lang="de-DE" dirty="0"/>
              </a:p>
              <a:p>
                <a:pPr lvl="1"/>
                <a:endParaRPr lang="de-DE" dirty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3"/>
                <a:stretch>
                  <a:fillRect l="-1138" t="-120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250DF6CE-BD3F-43EB-A65A-75D18EBB9E1E}"/>
              </a:ext>
            </a:extLst>
          </p:cNvPr>
          <p:cNvCxnSpPr>
            <a:cxnSpLocks/>
          </p:cNvCxnSpPr>
          <p:nvPr/>
        </p:nvCxnSpPr>
        <p:spPr>
          <a:xfrm flipV="1">
            <a:off x="6799488" y="3801733"/>
            <a:ext cx="0" cy="1355105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3F9A0CA-5810-433E-A7D2-4EB5CC53C693}"/>
              </a:ext>
            </a:extLst>
          </p:cNvPr>
          <p:cNvCxnSpPr>
            <a:cxnSpLocks/>
          </p:cNvCxnSpPr>
          <p:nvPr/>
        </p:nvCxnSpPr>
        <p:spPr>
          <a:xfrm flipH="1" flipV="1">
            <a:off x="7677979" y="3978225"/>
            <a:ext cx="4548" cy="874110"/>
          </a:xfrm>
          <a:prstGeom prst="line">
            <a:avLst/>
          </a:prstGeom>
          <a:ln w="28575">
            <a:solidFill>
              <a:schemeClr val="accent3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63A2FBDC-16EE-4E63-9FB0-4558CB087096}"/>
              </a:ext>
            </a:extLst>
          </p:cNvPr>
          <p:cNvGrpSpPr/>
          <p:nvPr/>
        </p:nvGrpSpPr>
        <p:grpSpPr>
          <a:xfrm>
            <a:off x="7677040" y="2374446"/>
            <a:ext cx="3552825" cy="2498256"/>
            <a:chOff x="7677040" y="2374446"/>
            <a:chExt cx="3552825" cy="2498256"/>
          </a:xfrm>
        </p:grpSpPr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4528D3F-E988-424F-B006-FA5D099BDFE8}"/>
                </a:ext>
              </a:extLst>
            </p:cNvPr>
            <p:cNvCxnSpPr/>
            <p:nvPr/>
          </p:nvCxnSpPr>
          <p:spPr>
            <a:xfrm flipV="1">
              <a:off x="7677040" y="3976444"/>
              <a:ext cx="0" cy="888263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2CDFB68-03C9-4424-B34B-64CBE84C5A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9865" y="3517597"/>
              <a:ext cx="0" cy="1352404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1D98DF6-E7E2-479F-B160-EABDFB276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72690" y="3804434"/>
              <a:ext cx="0" cy="1065563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CE370FB-A5A3-4169-9BF4-0553C9B95F44}"/>
                </a:ext>
              </a:extLst>
            </p:cNvPr>
            <p:cNvCxnSpPr/>
            <p:nvPr/>
          </p:nvCxnSpPr>
          <p:spPr>
            <a:xfrm flipV="1">
              <a:off x="10696465" y="3981734"/>
              <a:ext cx="0" cy="888263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0C8A603-1925-48E9-80C6-1832323171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77240" y="2377150"/>
              <a:ext cx="0" cy="2495552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817CC72-5F20-4B2C-86E6-DDA5FE55BB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72315" y="3801733"/>
              <a:ext cx="0" cy="1068264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41F1461-5143-4674-B9E8-AA88433377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39015" y="3514896"/>
              <a:ext cx="0" cy="1355105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1AE950C-2098-45E6-8D44-76F2BA5BD5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15240" y="3126921"/>
              <a:ext cx="0" cy="1743078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08737EE-67A4-4C87-B5B2-9A94C7BAEB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2890" y="2698296"/>
              <a:ext cx="0" cy="2171705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F4867D8-0F51-474B-B43F-16A96F1EC1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20065" y="2374446"/>
              <a:ext cx="0" cy="2495552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FE2E5B-84CF-497E-B337-135270E7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3465" y="2698296"/>
              <a:ext cx="0" cy="2171702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AEFA64F-6C06-4564-BAEE-F2991ED2B2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39215" y="3126921"/>
              <a:ext cx="0" cy="1743077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B588C2F-E491-4694-B82D-2C549958DE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24965" y="3507921"/>
              <a:ext cx="0" cy="1362077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3FBC1AB-9E26-473B-95BF-8527287DC5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20240" y="3801733"/>
              <a:ext cx="0" cy="1068264"/>
            </a:xfrm>
            <a:prstGeom prst="line">
              <a:avLst/>
            </a:prstGeom>
            <a:ln w="28575">
              <a:solidFill>
                <a:schemeClr val="accent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BEDB0912-2162-4E21-9316-57A52B5D8A3B}"/>
              </a:ext>
            </a:extLst>
          </p:cNvPr>
          <p:cNvCxnSpPr>
            <a:cxnSpLocks/>
          </p:cNvCxnSpPr>
          <p:nvPr/>
        </p:nvCxnSpPr>
        <p:spPr>
          <a:xfrm flipV="1">
            <a:off x="7677040" y="2159796"/>
            <a:ext cx="0" cy="2710201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542106AA-A96E-4EB0-BE68-EE0E0D7B70A9}"/>
              </a:ext>
            </a:extLst>
          </p:cNvPr>
          <p:cNvCxnSpPr>
            <a:cxnSpLocks/>
          </p:cNvCxnSpPr>
          <p:nvPr/>
        </p:nvCxnSpPr>
        <p:spPr>
          <a:xfrm flipV="1">
            <a:off x="7676930" y="3804438"/>
            <a:ext cx="0" cy="1068264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0491E3A-E523-4F74-94A6-184F80E82E53}"/>
              </a:ext>
            </a:extLst>
          </p:cNvPr>
          <p:cNvCxnSpPr>
            <a:cxnSpLocks/>
          </p:cNvCxnSpPr>
          <p:nvPr/>
        </p:nvCxnSpPr>
        <p:spPr>
          <a:xfrm flipH="1" flipV="1">
            <a:off x="687909" y="4209866"/>
            <a:ext cx="4548" cy="874110"/>
          </a:xfrm>
          <a:prstGeom prst="line">
            <a:avLst/>
          </a:prstGeom>
          <a:ln w="28575">
            <a:solidFill>
              <a:schemeClr val="accent3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7F43B392-6E38-4A72-AF75-55032C24184C}"/>
              </a:ext>
            </a:extLst>
          </p:cNvPr>
          <p:cNvCxnSpPr/>
          <p:nvPr/>
        </p:nvCxnSpPr>
        <p:spPr>
          <a:xfrm flipV="1">
            <a:off x="688334" y="4209866"/>
            <a:ext cx="0" cy="888263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80FD02DA-F025-4AC6-B5DC-01E63F8A7ECA}"/>
              </a:ext>
            </a:extLst>
          </p:cNvPr>
          <p:cNvCxnSpPr>
            <a:cxnSpLocks/>
          </p:cNvCxnSpPr>
          <p:nvPr/>
        </p:nvCxnSpPr>
        <p:spPr>
          <a:xfrm flipV="1">
            <a:off x="6801411" y="4029865"/>
            <a:ext cx="0" cy="1068264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0BEA37D-E3E0-4AEB-888E-54CC37799231}"/>
              </a:ext>
            </a:extLst>
          </p:cNvPr>
          <p:cNvCxnSpPr>
            <a:cxnSpLocks/>
          </p:cNvCxnSpPr>
          <p:nvPr/>
        </p:nvCxnSpPr>
        <p:spPr>
          <a:xfrm flipV="1">
            <a:off x="1861214" y="4022062"/>
            <a:ext cx="0" cy="1068264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E212FD0-3035-4867-BD1D-0BF9A27FB93B}"/>
              </a:ext>
            </a:extLst>
          </p:cNvPr>
          <p:cNvCxnSpPr>
            <a:cxnSpLocks/>
          </p:cNvCxnSpPr>
          <p:nvPr/>
        </p:nvCxnSpPr>
        <p:spPr>
          <a:xfrm flipV="1">
            <a:off x="3047775" y="3743024"/>
            <a:ext cx="0" cy="1355105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AF72E11C-E8C6-4CAA-91EE-6E70DFFF8E1D}"/>
              </a:ext>
            </a:extLst>
          </p:cNvPr>
          <p:cNvCxnSpPr>
            <a:cxnSpLocks/>
          </p:cNvCxnSpPr>
          <p:nvPr/>
        </p:nvCxnSpPr>
        <p:spPr>
          <a:xfrm flipV="1">
            <a:off x="4299197" y="3355051"/>
            <a:ext cx="0" cy="1743078"/>
          </a:xfrm>
          <a:prstGeom prst="line">
            <a:avLst/>
          </a:prstGeom>
          <a:ln w="28575"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>
            <a:extLst>
              <a:ext uri="{FF2B5EF4-FFF2-40B4-BE49-F238E27FC236}">
                <a16:creationId xmlns:a16="http://schemas.microsoft.com/office/drawing/2014/main" id="{341D7055-536E-49E3-B0F2-39A14A56F3E5}"/>
              </a:ext>
            </a:extLst>
          </p:cNvPr>
          <p:cNvGrpSpPr/>
          <p:nvPr/>
        </p:nvGrpSpPr>
        <p:grpSpPr>
          <a:xfrm>
            <a:off x="504000" y="4933039"/>
            <a:ext cx="6469883" cy="523637"/>
            <a:chOff x="671392" y="4596843"/>
            <a:chExt cx="6469883" cy="523637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5116009-EF9F-4CA8-92A2-FD7BC139C25C}"/>
                </a:ext>
              </a:extLst>
            </p:cNvPr>
            <p:cNvSpPr/>
            <p:nvPr/>
          </p:nvSpPr>
          <p:spPr>
            <a:xfrm>
              <a:off x="185596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2</a:t>
              </a:r>
              <a:endParaRPr lang="fr-FR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9C08984-76BC-49D2-B563-81A4E7D253F6}"/>
                </a:ext>
              </a:extLst>
            </p:cNvPr>
            <p:cNvSpPr/>
            <p:nvPr/>
          </p:nvSpPr>
          <p:spPr>
            <a:xfrm>
              <a:off x="6781275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N</a:t>
              </a:r>
              <a:endParaRPr lang="fr-FR" dirty="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C3C5A1F-3E9C-46F2-98B9-012FE2315C29}"/>
                </a:ext>
              </a:extLst>
            </p:cNvPr>
            <p:cNvSpPr/>
            <p:nvPr/>
          </p:nvSpPr>
          <p:spPr>
            <a:xfrm>
              <a:off x="671392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1</a:t>
              </a:r>
              <a:endParaRPr lang="fr-FR" dirty="0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43A56A8D-36D2-45B0-9FD8-05E6BC056126}"/>
                </a:ext>
              </a:extLst>
            </p:cNvPr>
            <p:cNvSpPr/>
            <p:nvPr/>
          </p:nvSpPr>
          <p:spPr>
            <a:xfrm>
              <a:off x="3040533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3</a:t>
              </a:r>
              <a:endParaRPr lang="fr-FR" dirty="0"/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F74579CC-4B18-4D85-A9B5-44E3E0B1B1B1}"/>
                </a:ext>
              </a:extLst>
            </p:cNvPr>
            <p:cNvCxnSpPr>
              <a:stCxn id="77" idx="6"/>
              <a:endCxn id="75" idx="2"/>
            </p:cNvCxnSpPr>
            <p:nvPr/>
          </p:nvCxnSpPr>
          <p:spPr>
            <a:xfrm>
              <a:off x="1031391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1782957E-01B4-415E-9A56-459C21410D30}"/>
                </a:ext>
              </a:extLst>
            </p:cNvPr>
            <p:cNvCxnSpPr>
              <a:cxnSpLocks/>
              <a:stCxn id="75" idx="6"/>
              <a:endCxn id="80" idx="2"/>
            </p:cNvCxnSpPr>
            <p:nvPr/>
          </p:nvCxnSpPr>
          <p:spPr>
            <a:xfrm>
              <a:off x="2215962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BD020F2B-FF36-4B75-80DD-32042A8EC092}"/>
                </a:ext>
              </a:extLst>
            </p:cNvPr>
            <p:cNvCxnSpPr>
              <a:cxnSpLocks/>
              <a:endCxn id="76" idx="2"/>
            </p:cNvCxnSpPr>
            <p:nvPr/>
          </p:nvCxnSpPr>
          <p:spPr>
            <a:xfrm>
              <a:off x="5764840" y="4934130"/>
              <a:ext cx="1016435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57DC943C-4B4F-4565-88C7-DF7016320E4B}"/>
                </a:ext>
              </a:extLst>
            </p:cNvPr>
            <p:cNvCxnSpPr>
              <a:cxnSpLocks/>
              <a:stCxn id="80" idx="6"/>
            </p:cNvCxnSpPr>
            <p:nvPr/>
          </p:nvCxnSpPr>
          <p:spPr>
            <a:xfrm>
              <a:off x="3400533" y="4934130"/>
              <a:ext cx="8880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F4D28C5-CEA0-4113-BB21-245FBE0A779B}"/>
                </a:ext>
              </a:extLst>
            </p:cNvPr>
            <p:cNvSpPr/>
            <p:nvPr/>
          </p:nvSpPr>
          <p:spPr>
            <a:xfrm>
              <a:off x="428860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4</a:t>
              </a:r>
              <a:endParaRPr lang="fr-FR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FA2AFB62-02FF-4137-AFCF-BDA345E3203E}"/>
                </a:ext>
              </a:extLst>
            </p:cNvPr>
            <p:cNvSpPr txBox="1"/>
            <p:nvPr/>
          </p:nvSpPr>
          <p:spPr>
            <a:xfrm>
              <a:off x="5028486" y="4596843"/>
              <a:ext cx="553106" cy="480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…</a:t>
              </a:r>
              <a:endParaRPr lang="fr-FR" dirty="0"/>
            </a:p>
          </p:txBody>
        </p:sp>
        <p:cxnSp>
          <p:nvCxnSpPr>
            <p:cNvPr id="88" name="Connector: Curved 87">
              <a:extLst>
                <a:ext uri="{FF2B5EF4-FFF2-40B4-BE49-F238E27FC236}">
                  <a16:creationId xmlns:a16="http://schemas.microsoft.com/office/drawing/2014/main" id="{90904649-A073-4D6D-A8A9-9CD3D7317ADD}"/>
                </a:ext>
              </a:extLst>
            </p:cNvPr>
            <p:cNvCxnSpPr>
              <a:stCxn id="76" idx="4"/>
              <a:endCxn id="77" idx="4"/>
            </p:cNvCxnSpPr>
            <p:nvPr/>
          </p:nvCxnSpPr>
          <p:spPr>
            <a:xfrm rot="5400000">
              <a:off x="3906333" y="2059188"/>
              <a:ext cx="12700" cy="6109884"/>
            </a:xfrm>
            <a:prstGeom prst="curvedConnector3">
              <a:avLst>
                <a:gd name="adj1" fmla="val 9600000"/>
              </a:avLst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Separation</a:t>
            </a:r>
            <a:br>
              <a:rPr lang="de-DE" sz="3200" dirty="0"/>
            </a:b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Graph Signals?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3D1960C-E880-4845-A0A8-CE3299BD255E}"/>
              </a:ext>
            </a:extLst>
          </p:cNvPr>
          <p:cNvCxnSpPr>
            <a:cxnSpLocks/>
          </p:cNvCxnSpPr>
          <p:nvPr/>
        </p:nvCxnSpPr>
        <p:spPr>
          <a:xfrm>
            <a:off x="7677040" y="4869996"/>
            <a:ext cx="4076700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E11A3229-130B-45EE-8177-36DA6030D3F7}"/>
              </a:ext>
            </a:extLst>
          </p:cNvPr>
          <p:cNvCxnSpPr>
            <a:cxnSpLocks/>
          </p:cNvCxnSpPr>
          <p:nvPr/>
        </p:nvCxnSpPr>
        <p:spPr>
          <a:xfrm>
            <a:off x="7690669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D0CFC404-E854-4619-B098-E787825729A3}"/>
              </a:ext>
            </a:extLst>
          </p:cNvPr>
          <p:cNvCxnSpPr>
            <a:cxnSpLocks/>
          </p:cNvCxnSpPr>
          <p:nvPr/>
        </p:nvCxnSpPr>
        <p:spPr>
          <a:xfrm>
            <a:off x="7972315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8A90F73F-6EDC-438A-86D8-CF7446CFEC31}"/>
              </a:ext>
            </a:extLst>
          </p:cNvPr>
          <p:cNvCxnSpPr>
            <a:cxnSpLocks/>
          </p:cNvCxnSpPr>
          <p:nvPr/>
        </p:nvCxnSpPr>
        <p:spPr>
          <a:xfrm>
            <a:off x="8233594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C03B1C74-F5EC-4FAA-8CBC-0809B083C7BE}"/>
              </a:ext>
            </a:extLst>
          </p:cNvPr>
          <p:cNvCxnSpPr>
            <a:cxnSpLocks/>
          </p:cNvCxnSpPr>
          <p:nvPr/>
        </p:nvCxnSpPr>
        <p:spPr>
          <a:xfrm>
            <a:off x="8481244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918D7D9-8BD1-4298-9D45-74FA3A909FF8}"/>
              </a:ext>
            </a:extLst>
          </p:cNvPr>
          <p:cNvCxnSpPr>
            <a:cxnSpLocks/>
          </p:cNvCxnSpPr>
          <p:nvPr/>
        </p:nvCxnSpPr>
        <p:spPr>
          <a:xfrm>
            <a:off x="8738419" y="486874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C322A4F-932F-41B3-9762-7DE95730BDC3}"/>
              </a:ext>
            </a:extLst>
          </p:cNvPr>
          <p:cNvCxnSpPr>
            <a:cxnSpLocks/>
          </p:cNvCxnSpPr>
          <p:nvPr/>
        </p:nvCxnSpPr>
        <p:spPr>
          <a:xfrm>
            <a:off x="8995594" y="486874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E1367A0-755C-4D92-B1C1-5E9DD8E07A5B}"/>
              </a:ext>
            </a:extLst>
          </p:cNvPr>
          <p:cNvCxnSpPr>
            <a:cxnSpLocks/>
          </p:cNvCxnSpPr>
          <p:nvPr/>
        </p:nvCxnSpPr>
        <p:spPr>
          <a:xfrm>
            <a:off x="9271819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7727812-C5DF-486D-8D7E-72413A180EAA}"/>
              </a:ext>
            </a:extLst>
          </p:cNvPr>
          <p:cNvCxnSpPr>
            <a:cxnSpLocks/>
          </p:cNvCxnSpPr>
          <p:nvPr/>
        </p:nvCxnSpPr>
        <p:spPr>
          <a:xfrm>
            <a:off x="9574567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67A9B5D6-CAA3-4E29-B22B-55B9C3F8E680}"/>
              </a:ext>
            </a:extLst>
          </p:cNvPr>
          <p:cNvCxnSpPr>
            <a:cxnSpLocks/>
          </p:cNvCxnSpPr>
          <p:nvPr/>
        </p:nvCxnSpPr>
        <p:spPr>
          <a:xfrm>
            <a:off x="9839215" y="487135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D6603D05-6275-4227-9602-2E188196AD31}"/>
              </a:ext>
            </a:extLst>
          </p:cNvPr>
          <p:cNvCxnSpPr>
            <a:cxnSpLocks/>
          </p:cNvCxnSpPr>
          <p:nvPr/>
        </p:nvCxnSpPr>
        <p:spPr>
          <a:xfrm>
            <a:off x="10120861" y="487269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2E99FBBF-A7AD-4BDE-9DE2-DE9F1C93A6F1}"/>
              </a:ext>
            </a:extLst>
          </p:cNvPr>
          <p:cNvCxnSpPr>
            <a:cxnSpLocks/>
          </p:cNvCxnSpPr>
          <p:nvPr/>
        </p:nvCxnSpPr>
        <p:spPr>
          <a:xfrm>
            <a:off x="10402507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FE6FC4BB-2A48-4EEB-838D-DF536352A7E1}"/>
              </a:ext>
            </a:extLst>
          </p:cNvPr>
          <p:cNvCxnSpPr>
            <a:cxnSpLocks/>
          </p:cNvCxnSpPr>
          <p:nvPr/>
        </p:nvCxnSpPr>
        <p:spPr>
          <a:xfrm>
            <a:off x="10691044" y="487269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FFB514B-211E-49D8-85E1-BA900A74668F}"/>
              </a:ext>
            </a:extLst>
          </p:cNvPr>
          <p:cNvCxnSpPr>
            <a:cxnSpLocks/>
          </p:cNvCxnSpPr>
          <p:nvPr/>
        </p:nvCxnSpPr>
        <p:spPr>
          <a:xfrm>
            <a:off x="10948219" y="487269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3C6F19AE-7939-4283-98B7-1951008075DC}"/>
              </a:ext>
            </a:extLst>
          </p:cNvPr>
          <p:cNvCxnSpPr>
            <a:cxnSpLocks/>
          </p:cNvCxnSpPr>
          <p:nvPr/>
        </p:nvCxnSpPr>
        <p:spPr>
          <a:xfrm>
            <a:off x="11229865" y="4870001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8F98AE28-6AE4-4EB5-8147-DFEC00FBB530}"/>
              </a:ext>
            </a:extLst>
          </p:cNvPr>
          <p:cNvSpPr txBox="1"/>
          <p:nvPr/>
        </p:nvSpPr>
        <p:spPr>
          <a:xfrm>
            <a:off x="9020065" y="4994824"/>
            <a:ext cx="1503938" cy="400110"/>
          </a:xfrm>
          <a:prstGeom prst="rect">
            <a:avLst/>
          </a:prstGeom>
          <a:solidFill>
            <a:srgbClr val="FFFFFF"/>
          </a:solidFill>
          <a:ln w="28575">
            <a:solidFill>
              <a:srgbClr val="005C9C"/>
            </a:solidFill>
          </a:ln>
        </p:spPr>
        <p:txBody>
          <a:bodyPr wrap="none" rtlCol="0">
            <a:spAutoFit/>
          </a:bodyPr>
          <a:lstStyle/>
          <a:p>
            <a:r>
              <a:rPr lang="de-DE" sz="1800" dirty="0"/>
              <a:t>n</a:t>
            </a:r>
            <a:r>
              <a:rPr lang="fr-FR" sz="12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sz="1800" b="0" i="0" dirty="0">
                <a:effectLst/>
                <a:latin typeface="arial" panose="020B0604020202020204" pitchFamily="34" charset="0"/>
              </a:rPr>
              <a:t>∈ </a:t>
            </a:r>
            <a:r>
              <a:rPr lang="fr-FR" sz="20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ℕ, </a:t>
            </a:r>
            <a:r>
              <a:rPr lang="de-DE" sz="1800" dirty="0"/>
              <a:t> n ≤ N</a:t>
            </a:r>
            <a:endParaRPr lang="fr-FR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CB0B75-DE94-4CE1-A656-E57C7680588E}"/>
              </a:ext>
            </a:extLst>
          </p:cNvPr>
          <p:cNvSpPr txBox="1"/>
          <p:nvPr/>
        </p:nvSpPr>
        <p:spPr>
          <a:xfrm>
            <a:off x="8680939" y="3646785"/>
            <a:ext cx="1577676" cy="480131"/>
          </a:xfrm>
          <a:prstGeom prst="rect">
            <a:avLst/>
          </a:prstGeom>
          <a:solidFill>
            <a:schemeClr val="bg1"/>
          </a:solidFill>
          <a:ln w="28575">
            <a:solidFill>
              <a:srgbClr val="005C9C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k = 1 shift</a:t>
            </a:r>
            <a:endParaRPr lang="fr-FR" dirty="0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EC15775E-A68B-4964-93FB-3AFCE2FB67EA}"/>
              </a:ext>
            </a:extLst>
          </p:cNvPr>
          <p:cNvSpPr/>
          <p:nvPr/>
        </p:nvSpPr>
        <p:spPr>
          <a:xfrm>
            <a:off x="690348" y="4875816"/>
            <a:ext cx="3549696" cy="1068267"/>
          </a:xfrm>
          <a:prstGeom prst="arc">
            <a:avLst>
              <a:gd name="adj1" fmla="val 58855"/>
              <a:gd name="adj2" fmla="val 10737138"/>
            </a:avLst>
          </a:prstGeom>
          <a:ln w="28575">
            <a:solidFill>
              <a:schemeClr val="accent3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6437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3.01587E-6 L 0.09152 -0.0008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76" y="-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9841E-6 2.96296E-6 L 0.09276 2.96296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38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619E-6 2.53968E-6 L 0.09771 2.53968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86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3 0.01455 L 0.00323 0.01472 C 0.00161 0.01753 0.00161 0.02067 0.00112 0.02365 C 0.00037 0.02894 -0.00049 0.02894 -0.00124 0.0334 C -0.00149 0.03472 -0.00173 0.03621 -0.00186 0.03753 C -0.00235 0.03985 -0.0031 0.04117 -0.00359 0.04365 L -0.00521 0.0501 L -0.00595 0.05324 C -0.0062 0.05423 -0.00645 0.05539 -0.00669 0.05638 C -0.00694 0.05787 -0.00719 0.05919 -0.00744 0.06052 C -0.00769 0.06184 -0.00806 0.06234 -0.00831 0.06382 C -0.00855 0.06515 -0.00868 0.0663 -0.00917 0.06779 C -0.00955 0.06928 -0.01029 0.07093 -0.01079 0.07209 C -0.01141 0.07408 -0.01141 0.07672 -0.01228 0.07804 C -0.01277 0.07937 -0.01352 0.08036 -0.01389 0.08135 C -0.01426 0.08251 -0.01451 0.08334 -0.015 0.08433 C -0.015 0.08582 -0.015 0.08763 -0.0155 0.08879 C -0.01612 0.09044 -0.01711 0.09061 -0.01798 0.09193 C -0.02009 0.10037 -0.01736 0.09044 -0.02058 0.09805 C -0.02406 0.10797 -0.01674 0.09293 -0.02356 0.10582 C -0.02455 0.10781 -0.02616 0.10929 -0.02678 0.11177 C -0.02703 0.1131 -0.02716 0.11442 -0.02753 0.11541 C -0.02815 0.11591 -0.02951 0.11657 -0.03001 0.11806 C -0.0305 0.11905 -0.03125 0.12021 -0.0315 0.12153 C -0.03298 0.12434 -0.03174 0.12434 -0.0341 0.12732 C -0.03472 0.12847 -0.03571 0.12897 -0.03658 0.12947 L -0.0398 0.13608 C -0.04042 0.13674 -0.0408 0.13856 -0.04129 0.13922 C -0.04191 0.14005 -0.04278 0.14121 -0.04365 0.1422 C -0.04464 0.14352 -0.04613 0.14418 -0.047 0.1455 C -0.04886 0.14782 -0.04985 0.15129 -0.05171 0.15377 C -0.05258 0.1546 -0.05332 0.15559 -0.05407 0.15708 C -0.05456 0.15791 -0.05469 0.15923 -0.05555 0.15989 C -0.05617 0.16072 -0.05717 0.16072 -0.05779 0.16105 C -0.05828 0.1622 -0.05816 0.16353 -0.05865 0.16435 C -0.06002 0.16601 -0.062 0.16716 -0.06349 0.16832 L -0.0687 0.17246 C -0.06932 0.17312 -0.07019 0.17361 -0.07105 0.1746 C -0.07254 0.17659 -0.07391 0.17907 -0.07577 0.18089 C -0.07639 0.18155 -0.07738 0.18238 -0.07825 0.18287 C -0.0806 0.18552 -0.08246 0.1875 -0.08457 0.18949 C -0.08544 0.19015 -0.08631 0.19064 -0.08693 0.19147 C -0.0909 0.1961 -0.08742 0.19395 -0.09263 0.19577 C -0.09313 0.19676 -0.09338 0.19858 -0.09424 0.19891 C -0.09561 0.20007 -0.09796 0.19974 -0.09908 0.20106 C -0.10243 0.2042 -0.10069 0.20288 -0.10479 0.20437 C -0.10689 0.20619 -0.10764 0.20718 -0.11037 0.20834 C -0.1152 0.21098 -0.11508 0.21032 -0.11967 0.21131 C -0.12115 0.21164 -0.12239 0.21214 -0.12376 0.2123 C -0.12574 0.21296 -0.1281 0.21313 -0.13008 0.21396 C -0.13145 0.21412 -0.13293 0.21462 -0.13393 0.21478 C -0.13976 0.21544 -0.15042 0.21693 -0.15042 0.2171 C -0.15935 0.22007 -0.15104 0.21759 -0.17039 0.21925 C -0.17361 0.21941 -0.17634 0.21991 -0.17919 0.22024 C -0.18303 0.22074 -0.18713 0.2209 -0.19134 0.22222 L -0.29092 0.22024 C -0.29328 0.22024 -0.29526 0.21826 -0.29725 0.21809 C -0.29886 0.21776 -0.30022 0.21759 -0.30221 0.21693 C -0.30803 0.21495 -0.2996 0.21544 -0.31089 0.21396 C -0.31287 0.2133 -0.31498 0.21296 -0.31709 0.2123 C -0.31833 0.21214 -0.31944 0.21164 -0.32056 0.21131 C -0.3218 0.21115 -0.32304 0.21098 -0.3244 0.21048 C -0.32651 0.20999 -0.3306 0.20834 -0.3306 0.20867 C -0.3316 0.20751 -0.33234 0.20685 -0.33308 0.20635 C -0.33445 0.20519 -0.3378 0.2047 -0.33879 0.20437 C -0.34474 0.20189 -0.3378 0.20437 -0.34474 0.20106 C -0.34573 0.20056 -0.34685 0.20056 -0.34784 0.20007 C -0.34896 0.19941 -0.3502 0.19858 -0.35119 0.19792 C -0.35317 0.19676 -0.35541 0.1966 -0.35727 0.19577 C -0.35838 0.1956 -0.35937 0.19494 -0.36049 0.19461 C -0.36123 0.19412 -0.36198 0.19378 -0.36285 0.19329 C -0.36433 0.19296 -0.36607 0.19296 -0.36768 0.19246 C -0.37921 0.18932 -0.37029 0.19164 -0.37649 0.18949 C -0.37735 0.18916 -0.37872 0.18899 -0.37971 0.18849 C -0.38058 0.18816 -0.38132 0.1875 -0.38231 0.18717 C -0.38554 0.18618 -0.38864 0.18618 -0.39174 0.18552 C -0.39335 0.18453 -0.39496 0.18353 -0.39658 0.18287 C -0.39906 0.18238 -0.40278 0.18122 -0.40476 0.1799 C -0.40563 0.17907 -0.40674 0.17857 -0.40786 0.17808 C -0.40947 0.17675 -0.41158 0.17675 -0.41294 0.1756 C -0.41629 0.17279 -0.41456 0.17361 -0.4184 0.17246 C -0.42311 0.16832 -0.41803 0.17229 -0.42386 0.16948 C -0.4251 0.16865 -0.42609 0.16816 -0.42708 0.1675 C -0.42795 0.16683 -0.42857 0.16568 -0.42944 0.16518 C -0.43043 0.16485 -0.43167 0.16485 -0.43279 0.16435 C -0.43353 0.16336 -0.43415 0.16204 -0.43502 0.16105 C -0.43576 0.16039 -0.43663 0.16039 -0.4375 0.15989 C -0.43849 0.15939 -0.43911 0.1584 -0.43985 0.15791 C -0.44047 0.15708 -0.44072 0.15543 -0.44147 0.1546 C -0.44308 0.15311 -0.44655 0.15063 -0.44655 0.1508 C -0.44705 0.14964 -0.44742 0.14815 -0.44779 0.14749 C -0.45002 0.14451 -0.45052 0.14435 -0.45275 0.1422 C -0.45647 0.13492 -0.45461 0.13757 -0.45846 0.13294 C -0.45895 0.13062 -0.45883 0.12814 -0.45994 0.12632 C -0.46317 0.12219 -0.4618 0.12434 -0.46404 0.12021 C -0.46639 0.1083 -0.46317 0.12302 -0.46652 0.1131 C -0.46689 0.11161 -0.46689 0.11012 -0.46726 0.1088 C -0.46751 0.10781 -0.46788 0.10681 -0.468 0.10582 C -0.46838 0.10351 -0.4685 0.10136 -0.46887 0.09937 C -0.46924 0.09706 -0.46999 0.09507 -0.47024 0.09326 C -0.47061 0.09094 -0.47073 0.08978 -0.4711 0.0878 C -0.47135 0.08681 -0.47172 0.08548 -0.47197 0.08433 C -0.47234 0.08267 -0.47247 0.08036 -0.47284 0.07804 C -0.47309 0.07689 -0.47346 0.0749 -0.47358 0.07275 C -0.47408 0.06746 -0.47371 0.06184 -0.47507 0.05638 C -0.47631 0.05159 -0.47569 0.05423 -0.47668 0.04828 C -0.47743 0.01257 -0.47743 0.02613 -0.47743 0.00943 " pathEditMode="relative" rAng="0" ptsTypes="AAAAAAAAAAAAAAAAAAAAAAAAAAAAAAAAAAAAAAAAAAAAAAAAAAAAAAAAAAAAAAAAAAAAAAAAAAAAAAAAAAAAAAAAAAAAAAAAAAAAAAAAAAA">
                                      <p:cBhvr>
                                        <p:cTn id="12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033" y="1011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381E-6 -4.81481E-6 L 0.01971 -4.81481E-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1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 0.00099 L 0.0005 0.00099 C 0.00062 0.00298 0.00062 0.0048 0.00087 0.00678 C 0.00099 0.00744 0.00136 0.00794 0.00136 0.0086 C 0.00161 0.01058 0.00161 0.0124 0.00186 0.01439 C 0.00198 0.01571 0.00223 0.01687 0.00236 0.01819 C 0.00248 0.02265 0.0026 0.02712 0.00285 0.03158 C 0.00285 0.03257 0.0031 0.03357 0.00335 0.03472 C 0.00347 0.03588 0.0036 0.0372 0.00372 0.03853 C 0.00397 0.04035 0.00397 0.04233 0.00422 0.04415 C 0.00434 0.04481 0.00459 0.04547 0.00471 0.04613 C 0.00496 0.04729 0.00496 0.04861 0.00521 0.04994 C 0.00533 0.05076 0.00558 0.05159 0.0057 0.05242 C 0.00632 0.05738 0.00583 0.05572 0.00657 0.05953 C 0.00682 0.06002 0.00682 0.06068 0.00707 0.06134 C 0.00732 0.06201 0.00769 0.06267 0.00806 0.06333 C 0.00818 0.06416 0.00831 0.06498 0.00856 0.06581 C 0.0088 0.06647 0.0093 0.06697 0.00942 0.06763 C 0.0098 0.06895 0.00967 0.07027 0.00992 0.07143 C 0.01054 0.07424 0.01104 0.07358 0.0119 0.07589 C 0.01203 0.07656 0.01215 0.07722 0.01228 0.07788 C 0.01265 0.07871 0.01302 0.07953 0.01327 0.08036 C 0.01364 0.08168 0.01364 0.08317 0.01426 0.08416 C 0.01488 0.08548 0.01575 0.08664 0.01612 0.08796 C 0.01674 0.09044 0.01686 0.0916 0.01848 0.09375 C 0.01897 0.09441 0.01947 0.09491 0.01996 0.09557 C 0.02034 0.09623 0.02058 0.09706 0.02096 0.09755 C 0.02182 0.09888 0.02306 0.09987 0.02381 0.10136 C 0.02468 0.10318 0.02617 0.10648 0.02753 0.10714 L 0.02902 0.10764 C 0.03175 0.11128 0.02914 0.10847 0.03187 0.11029 C 0.03237 0.11062 0.03274 0.11128 0.03323 0.11144 C 0.03447 0.1121 0.03708 0.11277 0.03708 0.11277 C 0.03956 0.11508 0.03795 0.11392 0.04229 0.11525 C 0.04291 0.11558 0.04365 0.11574 0.04427 0.11591 C 0.04477 0.11624 0.04514 0.11657 0.04563 0.11657 C 0.04737 0.1169 0.04911 0.11707 0.05084 0.11723 C 0.05506 0.11905 0.0527 0.11839 0.05804 0.11921 C 0.06461 0.12136 0.05097 0.1169 0.06659 0.12103 C 0.06734 0.1212 0.0682 0.12136 0.06895 0.12169 C 0.06944 0.12186 0.06994 0.12219 0.07044 0.12236 C 0.07292 0.12302 0.07378 0.12269 0.07614 0.12351 C 0.07713 0.12401 0.078 0.12467 0.07899 0.12484 C 0.08507 0.12616 0.07837 0.12484 0.08805 0.12616 C 0.08916 0.12632 0.09028 0.12649 0.09139 0.12682 C 0.09449 0.12748 0.09251 0.12781 0.0971 0.12798 C 0.10553 0.12847 0.11384 0.12847 0.12227 0.12864 L 0.14224 0.1293 C 0.14472 0.12947 0.14707 0.12963 0.14943 0.12996 C 0.15067 0.13013 0.15191 0.13046 0.15327 0.13062 C 0.15637 0.13079 0.1596 0.13095 0.16282 0.13128 C 0.16679 0.13095 0.17076 0.13095 0.17473 0.13062 C 0.17559 0.13046 0.17659 0.13013 0.17758 0.12996 C 0.17882 0.12963 0.18006 0.12947 0.1813 0.1293 C 0.18502 0.12897 0.18862 0.12897 0.19234 0.12864 C 0.19556 0.12847 0.19816 0.12814 0.20126 0.12732 C 0.20213 0.12715 0.20288 0.12699 0.20374 0.12682 C 0.20486 0.12649 0.20598 0.12632 0.20709 0.12616 C 0.21032 0.12533 0.20771 0.12583 0.21032 0.12484 C 0.21577 0.12302 0.20945 0.12566 0.21565 0.12302 C 0.21615 0.12269 0.21664 0.12269 0.21701 0.12236 C 0.21763 0.12186 0.21825 0.12136 0.219 0.12103 C 0.21999 0.1207 0.22123 0.1207 0.22222 0.12037 C 0.22297 0.12021 0.22359 0.12004 0.22421 0.11971 C 0.2252 0.11938 0.22607 0.11888 0.22706 0.11855 C 0.22743 0.11839 0.22979 0.11773 0.23041 0.11723 C 0.2314 0.11657 0.23214 0.11525 0.23326 0.11475 C 0.23661 0.11326 0.23239 0.11508 0.23661 0.11277 C 0.23698 0.1126 0.2376 0.11244 0.23797 0.1121 C 0.23896 0.11144 0.23971 0.11012 0.24082 0.10962 C 0.24181 0.10913 0.24281 0.10913 0.24368 0.1083 C 0.25 0.10268 0.2407 0.11078 0.24653 0.10648 C 0.24752 0.10566 0.24851 0.10466 0.24938 0.10384 L 0.25087 0.10268 C 0.25335 0.09755 0.25 0.10367 0.25322 0.09937 C 0.2536 0.09888 0.25372 0.09805 0.25422 0.09755 C 0.25794 0.09259 0.2531 0.1007 0.25707 0.09441 C 0.25744 0.09375 0.25756 0.09292 0.25794 0.09243 C 0.2588 0.09144 0.26079 0.08995 0.26079 0.08995 C 0.26302 0.08548 0.26178 0.08697 0.26414 0.08482 C 0.26438 0.08416 0.26438 0.0835 0.26463 0.083 C 0.26488 0.08218 0.26538 0.08168 0.26562 0.08102 C 0.26649 0.07821 0.26562 0.07904 0.26649 0.07656 C 0.26674 0.07589 0.26724 0.0754 0.26748 0.07474 C 0.26761 0.07358 0.26786 0.07259 0.26798 0.07143 C 0.2681 0.0706 0.26835 0.06978 0.26848 0.06895 C 0.2686 0.06763 0.26872 0.06647 0.26897 0.06515 C 0.26922 0.06382 0.26959 0.06267 0.26984 0.06134 L 0.27083 0.05754 C 0.27096 0.05688 0.2712 0.05622 0.27133 0.05556 C 0.27145 0.05473 0.27158 0.0539 0.27182 0.05308 C 0.27195 0.05242 0.27244 0.05175 0.27269 0.05126 L 0.27418 0.04365 C 0.27431 0.04266 0.27431 0.04183 0.27468 0.04101 L 0.27555 0.03919 C 0.27592 0.03654 0.27604 0.03522 0.27654 0.03274 C 0.27679 0.03142 0.27728 0.03026 0.27753 0.02894 C 0.27765 0.02778 0.27778 0.02646 0.27803 0.02513 C 0.27827 0.02282 0.27877 0.02117 0.27939 0.01885 L 0.27989 0.01687 C 0.28001 0.01505 0.28013 0.01306 0.28038 0.01125 C 0.28038 0.01058 0.28063 0.00992 0.28088 0.00926 C 0.281 0.00843 0.28113 0.00761 0.28125 0.00678 C 0.28212 0.00116 0.28137 0.0048 0.28224 0.00099 C 0.28237 -0.00116 0.28249 -0.00314 0.28274 -0.00529 C 0.28286 -0.00595 0.28311 -0.00661 0.28323 -0.00727 C 0.28348 -0.00893 0.28361 -0.01058 0.28373 -0.01223 C 0.28385 -0.01504 0.28398 -0.01786 0.2841 -0.0205 C 0.28447 -0.02397 0.28485 -0.02728 0.28509 -0.03075 L 0.28559 -0.0377 C 0.28571 -0.0496 0.28584 -0.06134 0.28609 -0.07325 C 0.28621 -0.07754 0.28671 -0.08284 0.28695 -0.0873 C 0.28695 -0.08763 0.28708 -0.11028 0.28609 -0.11838 C 0.28584 -0.12004 0.28534 -0.12169 0.28509 -0.12351 C 0.28447 -0.12797 0.28485 -0.12566 0.28373 -0.13045 L 0.28323 -0.13227 C 0.28311 -0.13293 0.28299 -0.1336 0.28274 -0.13426 L 0.28224 -0.13542 " pathEditMode="relative" ptsTypes="AAAAAAAAAAAAAAAAAAAAAAAAAAAAAAAAAAAAAAAAAAAAAAAAAAAAAAAAAAAAAAAAAAAAAAAAAAAAAAAAAAAAAAAAAAAAAAAAAAAAAAAAAAAAAAAAAAAAAA">
                                      <p:cBhvr>
                                        <p:cTn id="25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6825E-7 -0.00066 L -3.96825E-7 0.00017 C -3.96825E-7 -0.00661 -3.96825E-7 -0.00628 0.00062 -0.01141 C 0.00087 -0.01256 0.00112 -0.01389 0.00161 -0.01504 C 0.00186 -0.01587 0.00236 -0.0167 0.00248 -0.01769 C 0.00298 -0.01934 0.0031 -0.02133 0.00335 -0.02348 C 0.00384 -0.02596 0.00409 -0.02596 0.00508 -0.0286 C 0.00546 -0.0296 0.00558 -0.03026 0.0057 -0.03108 C 0.0062 -0.03257 0.00707 -0.03356 0.00744 -0.03538 C 0.00781 -0.03704 0.00856 -0.04133 0.00905 -0.04315 C 0.00943 -0.04381 0.0098 -0.04431 0.01029 -0.04497 C 0.01054 -0.04629 0.01091 -0.04679 0.01116 -0.04795 C 0.01129 -0.04878 0.01166 -0.04944 0.01191 -0.04993 C 0.01451 -0.05853 0.01029 -0.04629 0.01327 -0.05721 C 0.01364 -0.05886 0.01463 -0.06002 0.01525 -0.06167 C 0.0155 -0.06266 0.01563 -0.06366 0.016 -0.06498 C 0.01662 -0.0663 0.01711 -0.06762 0.01761 -0.06911 C 0.01798 -0.0701 0.01798 -0.0711 0.01848 -0.07192 C 0.01885 -0.07292 0.01959 -0.07374 0.02009 -0.0744 C 0.02145 -0.07936 0.02059 -0.07688 0.02269 -0.08251 L 0.02369 -0.08465 C 0.02393 -0.08515 0.02406 -0.08598 0.02443 -0.08664 C 0.0248 -0.08763 0.02567 -0.08846 0.02617 -0.08961 C 0.02679 -0.09077 0.02728 -0.09243 0.0279 -0.09342 C 0.02815 -0.09474 0.02815 -0.09524 0.02865 -0.0959 C 0.02914 -0.09656 0.03001 -0.09722 0.03038 -0.09805 C 0.03113 -0.09937 0.0315 -0.10053 0.03199 -0.10218 C 0.03237 -0.10284 0.03237 -0.10367 0.03286 -0.104 C 0.0341 -0.10549 0.03571 -0.10648 0.03646 -0.10846 C 0.03671 -0.10929 0.03695 -0.10979 0.0372 -0.11061 C 0.03807 -0.11194 0.03943 -0.11342 0.04043 -0.11475 L 0.04216 -0.11706 C 0.04291 -0.11756 0.04316 -0.11855 0.0439 -0.11888 C 0.04973 -0.12384 0.04712 -0.12219 0.05134 -0.1245 C 0.05605 -0.13029 0.04985 -0.12335 0.0558 -0.12831 C 0.05965 -0.13112 0.05518 -0.12946 0.06002 -0.13079 C 0.06114 -0.13343 0.06039 -0.13244 0.06262 -0.13343 " pathEditMode="relative" rAng="0" ptsTypes="AAAAAAAAAAAAAAAAAAAAAAAAAAAAAAAAAAAAA">
                                      <p:cBhvr>
                                        <p:cTn id="27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5" y="-6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Spatial Filtering for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pic>
        <p:nvPicPr>
          <p:cNvPr id="1026" name="Picture 2" descr="Image result for conversation">
            <a:extLst>
              <a:ext uri="{FF2B5EF4-FFF2-40B4-BE49-F238E27FC236}">
                <a16:creationId xmlns:a16="http://schemas.microsoft.com/office/drawing/2014/main" id="{881950B4-9C72-9947-91FC-BF95F7BCF9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54"/>
          <a:stretch/>
        </p:blipFill>
        <p:spPr bwMode="auto">
          <a:xfrm>
            <a:off x="905970" y="3490842"/>
            <a:ext cx="10665570" cy="5615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hteck 58">
            <a:extLst>
              <a:ext uri="{FF2B5EF4-FFF2-40B4-BE49-F238E27FC236}">
                <a16:creationId xmlns:a16="http://schemas.microsoft.com/office/drawing/2014/main" id="{214E67E6-EB2F-674D-AAC6-F0163808FB36}"/>
              </a:ext>
            </a:extLst>
          </p:cNvPr>
          <p:cNvSpPr/>
          <p:nvPr/>
        </p:nvSpPr>
        <p:spPr>
          <a:xfrm>
            <a:off x="353530" y="3277318"/>
            <a:ext cx="1154210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5C9C"/>
                </a:solidFill>
              </a:rPr>
              <a:t>Def. II: 	</a:t>
            </a:r>
            <a:r>
              <a:rPr lang="en-US" sz="1800" dirty="0"/>
              <a:t>The topic of </a:t>
            </a:r>
            <a:r>
              <a:rPr lang="en-US" sz="1800" dirty="0">
                <a:solidFill>
                  <a:srgbClr val="F08230"/>
                </a:solidFill>
              </a:rPr>
              <a:t>separating mixed sources </a:t>
            </a:r>
            <a:r>
              <a:rPr lang="en-US" sz="1800" dirty="0"/>
              <a:t>is called </a:t>
            </a:r>
            <a:r>
              <a:rPr lang="en-US" sz="1800" b="1" dirty="0"/>
              <a:t>B</a:t>
            </a:r>
            <a:r>
              <a:rPr lang="en-US" sz="1800" dirty="0"/>
              <a:t>lind </a:t>
            </a:r>
            <a:r>
              <a:rPr lang="en-US" sz="1800" b="1" dirty="0"/>
              <a:t>S</a:t>
            </a:r>
            <a:r>
              <a:rPr lang="en-US" sz="1800" dirty="0"/>
              <a:t>ource </a:t>
            </a:r>
            <a:r>
              <a:rPr lang="en-US" sz="1800" b="1" dirty="0"/>
              <a:t>S</a:t>
            </a:r>
            <a:r>
              <a:rPr lang="en-US" sz="1800" dirty="0"/>
              <a:t>eparation (BSS) and can be solved 	by algorithms called </a:t>
            </a:r>
            <a:r>
              <a:rPr lang="en-US" sz="1800" b="1" dirty="0"/>
              <a:t>I</a:t>
            </a:r>
            <a:r>
              <a:rPr lang="en-US" sz="1800" dirty="0"/>
              <a:t>ndependent </a:t>
            </a:r>
            <a:r>
              <a:rPr lang="en-US" sz="1800" b="1" dirty="0"/>
              <a:t>C</a:t>
            </a:r>
            <a:r>
              <a:rPr lang="en-US" sz="1800" dirty="0"/>
              <a:t>omponent </a:t>
            </a:r>
            <a:r>
              <a:rPr lang="en-US" sz="1800" b="1" dirty="0"/>
              <a:t>A</a:t>
            </a:r>
            <a:r>
              <a:rPr lang="en-US" sz="1800" dirty="0"/>
              <a:t>nalysis (ICA).</a:t>
            </a:r>
            <a:endParaRPr lang="en-US" sz="2000" dirty="0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F5E95510-C996-F34A-A19E-9655B4DB43D0}"/>
              </a:ext>
            </a:extLst>
          </p:cNvPr>
          <p:cNvSpPr/>
          <p:nvPr/>
        </p:nvSpPr>
        <p:spPr>
          <a:xfrm>
            <a:off x="353529" y="2198247"/>
            <a:ext cx="118782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5C9C"/>
                </a:solidFill>
              </a:rPr>
              <a:t>Def. I: 	</a:t>
            </a:r>
            <a:r>
              <a:rPr lang="en-US" sz="1800" dirty="0"/>
              <a:t>In contrast to temporal filtering in DSP where a signal is analyzed as time-(in)variant subsequent 	discrete values of one channel, </a:t>
            </a:r>
            <a:r>
              <a:rPr lang="en-US" sz="1800" b="1" dirty="0"/>
              <a:t>spatial filtering</a:t>
            </a:r>
            <a:r>
              <a:rPr lang="en-US" sz="1800" dirty="0"/>
              <a:t> looks at the </a:t>
            </a:r>
            <a:r>
              <a:rPr lang="en-US" sz="1800" dirty="0">
                <a:solidFill>
                  <a:srgbClr val="F08230"/>
                </a:solidFill>
              </a:rPr>
              <a:t>relation of a given timepoint across 	multiple channels</a:t>
            </a:r>
            <a:r>
              <a:rPr lang="en-US" sz="1800" dirty="0"/>
              <a:t>.</a:t>
            </a:r>
            <a:r>
              <a:rPr lang="en-US" sz="1800" dirty="0">
                <a:solidFill>
                  <a:srgbClr val="F08230"/>
                </a:solidFill>
              </a:rPr>
              <a:t> </a:t>
            </a:r>
            <a:endParaRPr lang="en-US" sz="2000" dirty="0">
              <a:solidFill>
                <a:srgbClr val="F08230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81E80E0-70C2-C441-8622-4CB5E785DCED}"/>
              </a:ext>
            </a:extLst>
          </p:cNvPr>
          <p:cNvSpPr txBox="1">
            <a:spLocks/>
          </p:cNvSpPr>
          <p:nvPr/>
        </p:nvSpPr>
        <p:spPr>
          <a:xfrm>
            <a:off x="9254790" y="8754245"/>
            <a:ext cx="595062" cy="3525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336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2"/>
              </a:buClr>
              <a:buNone/>
            </a:pPr>
            <a:r>
              <a:rPr lang="de-DE" sz="1400" dirty="0"/>
              <a:t>iStock</a:t>
            </a:r>
          </a:p>
        </p:txBody>
      </p:sp>
    </p:spTree>
    <p:extLst>
      <p:ext uri="{BB962C8B-B14F-4D97-AF65-F5344CB8AC3E}">
        <p14:creationId xmlns:p14="http://schemas.microsoft.com/office/powerpoint/2010/main" val="39454973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de-DE" dirty="0">
                  <a:latin typeface="+mj-lt"/>
                </a:endParaRPr>
              </a:p>
              <a:p>
                <a:pPr marL="0" indent="0">
                  <a:buNone/>
                </a:pPr>
                <a:r>
                  <a:rPr lang="de-DE" sz="1800" b="1" dirty="0" err="1">
                    <a:latin typeface="+mj-lt"/>
                  </a:rPr>
                  <a:t>Using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latin typeface="+mj-lt"/>
                  </a:rPr>
                  <a:t>the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latin typeface="+mj-lt"/>
                  </a:rPr>
                  <a:t>introduced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solidFill>
                      <a:schemeClr val="accent5"/>
                    </a:solidFill>
                    <a:latin typeface="+mj-lt"/>
                  </a:rPr>
                  <a:t>graph</a:t>
                </a:r>
                <a:r>
                  <a:rPr lang="de-DE" sz="1800" b="1" dirty="0">
                    <a:solidFill>
                      <a:schemeClr val="accent5"/>
                    </a:solidFill>
                    <a:latin typeface="+mj-lt"/>
                  </a:rPr>
                  <a:t> shift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latin typeface="+mj-lt"/>
                  </a:rPr>
                  <a:t>we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latin typeface="+mj-lt"/>
                  </a:rPr>
                  <a:t>define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latin typeface="+mj-lt"/>
                  </a:rPr>
                  <a:t>the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latin typeface="+mj-lt"/>
                  </a:rPr>
                  <a:t>graph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latin typeface="+mj-lt"/>
                  </a:rPr>
                  <a:t>autocorrelation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latin typeface="+mj-lt"/>
                  </a:rPr>
                  <a:t>matrix</a:t>
                </a:r>
                <a:r>
                  <a:rPr lang="de-DE" sz="1800" b="1" dirty="0">
                    <a:latin typeface="+mj-lt"/>
                  </a:rPr>
                  <a:t> analog </a:t>
                </a:r>
                <a:r>
                  <a:rPr lang="de-DE" sz="1800" b="1" dirty="0" err="1">
                    <a:latin typeface="+mj-lt"/>
                  </a:rPr>
                  <a:t>to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de-DE" sz="1800" b="1" dirty="0" err="1">
                    <a:latin typeface="+mj-lt"/>
                  </a:rPr>
                  <a:t>the</a:t>
                </a:r>
                <a:r>
                  <a:rPr lang="de-DE" sz="1800" b="1" dirty="0">
                    <a:latin typeface="+mj-lt"/>
                  </a:rPr>
                  <a:t> sample </a:t>
                </a:r>
                <a:r>
                  <a:rPr lang="de-DE" sz="1800" b="1" dirty="0" err="1">
                    <a:latin typeface="+mj-lt"/>
                  </a:rPr>
                  <a:t>autocorrelation</a:t>
                </a:r>
                <a:r>
                  <a:rPr lang="de-DE" sz="1800" b="1" dirty="0">
                    <a:latin typeface="+mj-lt"/>
                  </a:rPr>
                  <a:t>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[</a:t>
                </a:r>
                <a:r>
                  <a:rPr lang="en-US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Blöchl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2010]</a:t>
                </a:r>
                <a:r>
                  <a:rPr lang="de-DE" sz="1800" b="1" dirty="0"/>
                  <a:t> </a:t>
                </a:r>
                <a:r>
                  <a:rPr lang="de-DE" sz="1800" b="1" dirty="0">
                    <a:latin typeface="+mj-lt"/>
                  </a:rPr>
                  <a:t>:</a:t>
                </a:r>
              </a:p>
              <a:p>
                <a:pPr marL="0" indent="0">
                  <a:buNone/>
                </a:pPr>
                <a:r>
                  <a:rPr lang="de-DE" sz="2000" dirty="0"/>
                  <a:t>		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1800" b="1" i="0"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1800" i="0"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Sample</m:t>
                        </m:r>
                      </m:sup>
                    </m:sSubSup>
                    <m:box>
                      <m:box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boxPr>
                      <m:e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≔</m:t>
                        </m:r>
                      </m:e>
                    </m:box>
                    <m:f>
                      <m:f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80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de-DE" sz="180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de-DE" sz="1800" dirty="0"/>
                  <a:t> </a:t>
                </a:r>
                <a14:m>
                  <m:oMath xmlns:m="http://schemas.openxmlformats.org/officeDocument/2006/math">
                    <m:r>
                      <a:rPr lang="de-DE" sz="1800" b="1" i="1">
                        <a:latin typeface="Cambria Math" panose="02040503050406030204" pitchFamily="18" charset="0"/>
                      </a:rPr>
                      <m:t>𝐗</m:t>
                    </m:r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1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de-DE" sz="1800" dirty="0"/>
              </a:p>
              <a:p>
                <a:pPr marL="0" indent="0" algn="ctr">
                  <a:buNone/>
                </a:pPr>
                <a:endParaRPr lang="de-DE" sz="1800" dirty="0">
                  <a:latin typeface="+mj-lt"/>
                </a:endParaRPr>
              </a:p>
              <a:p>
                <a:pPr marL="0" indent="0">
                  <a:buNone/>
                </a:pPr>
                <a:r>
                  <a:rPr lang="de-DE" sz="1800" b="0" dirty="0"/>
                  <a:t>		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Graph</m:t>
                        </m:r>
                      </m:sup>
                    </m:sSubSup>
                    <m:d>
                      <m:d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e>
                    </m:d>
                    <m:box>
                      <m:box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boxPr>
                      <m:e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≔</m:t>
                        </m:r>
                      </m:e>
                    </m:box>
                    <m:f>
                      <m:f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800" i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de-DE" sz="1800" i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sSup>
                      <m:sSupPr>
                        <m:ctrlPr>
                          <a:rPr lang="de-DE" sz="180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a:rPr lang="de-DE" sz="1800" b="0" i="0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de-DE" sz="1800" b="0" i="0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  <m:r>
                          <a:rPr lang="de-DE" sz="1800" b="0" i="0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i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de-DE" sz="18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800" b="0" i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de-DE" sz="1800" b="0" i="0" smtClean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r>
                      <a:rPr lang="de-DE" sz="1800" b="1" i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𝐗</m:t>
                    </m:r>
                    <m:sSup>
                      <m:sSupPr>
                        <m:ctrlPr>
                          <a:rPr lang="de-DE" sz="180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𝐀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</m:sup>
                    </m:sSup>
                    <m:sSup>
                      <m:s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de-DE" sz="1800" dirty="0"/>
              </a:p>
              <a:p>
                <a:pPr marL="0" indent="0">
                  <a:buNone/>
                </a:pPr>
                <a:endParaRPr lang="de-DE" sz="2000" dirty="0">
                  <a:latin typeface="+mj-lt"/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de-DE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1800" i="0"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Sample</m:t>
                        </m:r>
                      </m:sup>
                    </m:sSubSup>
                    <m:r>
                      <a:rPr lang="de-DE" sz="1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fr-FR" sz="1800"/>
                          <m:t>ℝ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de-DE" sz="1800" b="0" i="0" smtClean="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D</m:t>
                        </m:r>
                      </m:sup>
                    </m:sSup>
                    <m:r>
                      <a:rPr lang="de-DE" sz="1800" b="0" i="0" smtClean="0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de-DE" sz="1800" dirty="0"/>
                  <a:t> D dimensional </a:t>
                </a:r>
                <a:r>
                  <a:rPr lang="de-DE" sz="1800" dirty="0" err="1"/>
                  <a:t>square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matrix</a:t>
                </a:r>
                <a:r>
                  <a:rPr lang="de-DE" sz="1800" dirty="0"/>
                  <a:t> </a:t>
                </a:r>
                <a:r>
                  <a:rPr lang="de-DE" sz="1800" dirty="0" err="1"/>
                  <a:t>of</a:t>
                </a:r>
                <a:r>
                  <a:rPr lang="de-DE" sz="1800" dirty="0"/>
                  <a:t> 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sample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autocorrelation</a:t>
                </a:r>
                <a:endParaRPr lang="de-DE" sz="1800" dirty="0">
                  <a:solidFill>
                    <a:schemeClr val="accent5"/>
                  </a:solidFill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1800" b="1"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</a:rPr>
                          <m:t>Graph</m:t>
                        </m:r>
                      </m:sup>
                    </m:sSubSup>
                    <m:d>
                      <m:d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</a:rPr>
                          <m:t>k</m:t>
                        </m:r>
                      </m:e>
                    </m:d>
                    <m:r>
                      <a:rPr lang="de-DE" sz="180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fr-FR" sz="1800"/>
                          <m:t>ℝ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de-DE" sz="1800" i="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D</m:t>
                        </m:r>
                      </m:sup>
                    </m:sSup>
                    <m:r>
                      <a:rPr lang="de-DE" sz="1800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de-DE" sz="1800" dirty="0"/>
                  <a:t> D dimensional </a:t>
                </a:r>
                <a:r>
                  <a:rPr lang="de-DE" sz="1800" dirty="0" err="1"/>
                  <a:t>square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matrix</a:t>
                </a:r>
                <a:r>
                  <a:rPr lang="de-DE" sz="1800" dirty="0"/>
                  <a:t> </a:t>
                </a:r>
                <a:r>
                  <a:rPr lang="de-DE" sz="1800" dirty="0" err="1"/>
                  <a:t>of</a:t>
                </a:r>
                <a:r>
                  <a:rPr lang="de-DE" sz="1800" dirty="0"/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graph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autocorrelation</a:t>
                </a:r>
                <a:r>
                  <a:rPr lang="de-DE" sz="1800" dirty="0"/>
                  <a:t> </a:t>
                </a:r>
                <a:r>
                  <a:rPr lang="de-DE" sz="1800" dirty="0" err="1"/>
                  <a:t>for</a:t>
                </a:r>
                <a:r>
                  <a:rPr lang="de-DE" sz="1800" dirty="0"/>
                  <a:t> k </a:t>
                </a:r>
                <a:r>
                  <a:rPr lang="de-DE" sz="1800" dirty="0" err="1"/>
                  <a:t>graph-shifts</a:t>
                </a:r>
                <a:endParaRPr lang="de-DE" sz="180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𝐀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sup>
                    </m:sSup>
                    <m:r>
                      <a:rPr lang="de-DE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fr-FR" sz="1800"/>
                          <m:t>ℝ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de-DE" sz="1800" b="0" i="0" smtClean="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</m:sSup>
                    <m:r>
                      <a:rPr lang="de-DE" sz="1800" b="0" i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de-DE" sz="1800" dirty="0"/>
                  <a:t> k-</a:t>
                </a:r>
                <a:r>
                  <a:rPr lang="de-DE" sz="1800" dirty="0" err="1"/>
                  <a:t>th</a:t>
                </a:r>
                <a:r>
                  <a:rPr lang="de-DE" sz="1800" dirty="0"/>
                  <a:t> power </a:t>
                </a:r>
                <a:r>
                  <a:rPr lang="de-DE" sz="1800" dirty="0" err="1"/>
                  <a:t>of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adjacency</a:t>
                </a:r>
                <a:r>
                  <a:rPr lang="de-DE" sz="1800" dirty="0"/>
                  <a:t> </a:t>
                </a:r>
                <a:r>
                  <a:rPr lang="de-DE" sz="1800" dirty="0" err="1"/>
                  <a:t>matrix</a:t>
                </a:r>
                <a:r>
                  <a:rPr lang="de-DE" sz="1800" dirty="0"/>
                  <a:t> </a:t>
                </a:r>
                <a:r>
                  <a:rPr lang="de-DE" sz="1800" dirty="0" err="1"/>
                  <a:t>corresponding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k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shifts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along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graph</a:t>
                </a:r>
                <a:endParaRPr lang="de-DE" sz="1800" dirty="0"/>
              </a:p>
              <a:p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  <m:r>
                      <a:rPr lang="de-DE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=(</m:t>
                    </m:r>
                    <m:sSub>
                      <m:sSubPr>
                        <m:ctrlP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de-DE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de-DE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</m:t>
                    </m:r>
                    <m:sSub>
                      <m:sSubPr>
                        <m:ctrlP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</m:t>
                        </m:r>
                      </m:sub>
                    </m:sSub>
                    <m:r>
                      <a:rPr lang="de-DE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de-DE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fr-FR" sz="1800"/>
                          <m:t>ℝ</m:t>
                        </m:r>
                      </m:e>
                      <m:sup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de-DE" sz="1800" dirty="0"/>
                  <a:t> 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D </a:t>
                </a:r>
                <a:r>
                  <a:rPr lang="de-DE" sz="1800" dirty="0" err="1">
                    <a:solidFill>
                      <a:schemeClr val="accent5"/>
                    </a:solidFill>
                  </a:rPr>
                  <a:t>signals</a:t>
                </a:r>
                <a:r>
                  <a:rPr lang="de-DE" sz="1800" dirty="0">
                    <a:solidFill>
                      <a:schemeClr val="accent5"/>
                    </a:solidFill>
                  </a:rPr>
                  <a:t> </a:t>
                </a:r>
                <a:r>
                  <a:rPr lang="de-DE" sz="1800" dirty="0" err="1"/>
                  <a:t>stored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column</a:t>
                </a:r>
                <a:r>
                  <a:rPr lang="de-DE" sz="1800" dirty="0"/>
                  <a:t> </a:t>
                </a:r>
                <a:r>
                  <a:rPr lang="de-DE" sz="1800" dirty="0" err="1"/>
                  <a:t>vectors</a:t>
                </a:r>
                <a:endParaRPr lang="de-DE" sz="1800" dirty="0"/>
              </a:p>
              <a:p>
                <a:endParaRPr lang="de-DE" sz="1800" dirty="0"/>
              </a:p>
              <a:p>
                <a:r>
                  <a:rPr lang="de-DE" sz="1800" dirty="0"/>
                  <a:t>The </a:t>
                </a:r>
                <a:r>
                  <a:rPr lang="de-DE" sz="1800" b="1" dirty="0"/>
                  <a:t>k-shift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along</a:t>
                </a:r>
                <a:r>
                  <a:rPr lang="de-DE" sz="1800" dirty="0"/>
                  <a:t> </a:t>
                </a:r>
                <a:r>
                  <a:rPr lang="de-DE" sz="1800" dirty="0" err="1"/>
                  <a:t>paths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of</a:t>
                </a:r>
                <a:r>
                  <a:rPr lang="de-DE" sz="1800" dirty="0"/>
                  <a:t> an </a:t>
                </a:r>
                <a:r>
                  <a:rPr lang="de-DE" sz="1800" dirty="0" err="1"/>
                  <a:t>underlying</a:t>
                </a:r>
                <a:r>
                  <a:rPr lang="de-DE" sz="1800" dirty="0"/>
                  <a:t> </a:t>
                </a:r>
                <a:r>
                  <a:rPr lang="de-DE" sz="1800" dirty="0" err="1"/>
                  <a:t>graph</a:t>
                </a:r>
                <a:r>
                  <a:rPr lang="de-DE" sz="1800" dirty="0"/>
                  <a:t> </a:t>
                </a:r>
                <a:r>
                  <a:rPr lang="de-DE" sz="1800" dirty="0" err="1"/>
                  <a:t>can</a:t>
                </a:r>
                <a:r>
                  <a:rPr lang="de-DE" sz="1800" dirty="0"/>
                  <a:t> </a:t>
                </a:r>
                <a:r>
                  <a:rPr lang="de-DE" sz="1800" dirty="0" err="1"/>
                  <a:t>provide</a:t>
                </a:r>
                <a:r>
                  <a:rPr lang="de-DE" sz="1800" dirty="0"/>
                  <a:t> </a:t>
                </a:r>
                <a:r>
                  <a:rPr lang="de-DE" sz="1800" b="1" dirty="0"/>
                  <a:t>additional </a:t>
                </a:r>
                <a:r>
                  <a:rPr lang="de-DE" sz="1800" b="1" dirty="0" err="1"/>
                  <a:t>information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about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source </a:t>
                </a:r>
                <a:r>
                  <a:rPr lang="de-DE" sz="1800" dirty="0" err="1"/>
                  <a:t>signals</a:t>
                </a:r>
                <a:r>
                  <a:rPr lang="de-DE" sz="1800" dirty="0"/>
                  <a:t>!</a:t>
                </a:r>
                <a:endParaRPr lang="fr-FR" sz="1800" dirty="0"/>
              </a:p>
              <a:p>
                <a:endParaRPr lang="de-DE" sz="2080" b="1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3"/>
                <a:stretch>
                  <a:fillRect l="-124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5386AEC-2361-4B71-BF6E-B234E2D8B696}"/>
                  </a:ext>
                </a:extLst>
              </p:cNvPr>
              <p:cNvSpPr txBox="1"/>
              <p:nvPr/>
            </p:nvSpPr>
            <p:spPr>
              <a:xfrm>
                <a:off x="8609907" y="3451454"/>
                <a:ext cx="2798835" cy="12175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fr-FR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𝐀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sup>
                    </m:sSup>
                    <m:sSub>
                      <m:sSubPr>
                        <m:ctrlPr>
                          <a:rPr lang="de-DE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de-DE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de-DE" sz="1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  <m:r>
                          <a:rPr lang="de-DE" sz="1800" b="0" i="0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</m:sSub>
                    <m:r>
                      <a:rPr lang="de-DE" sz="18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𝐈</m:t>
                    </m:r>
                  </m:oMath>
                </a14:m>
                <a:r>
                  <a:rPr lang="fr-FR" sz="1800" b="1" dirty="0"/>
                  <a:t> ,</a:t>
                </a:r>
              </a:p>
              <a:p>
                <a:endParaRPr lang="fr-FR" sz="1800" b="1" dirty="0"/>
              </a:p>
              <a:p>
                <a:r>
                  <a:rPr lang="fr-FR" sz="1800" b="1" dirty="0"/>
                  <a:t>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𝐈</m:t>
                    </m:r>
                  </m:oMath>
                </a14:m>
                <a:r>
                  <a:rPr lang="fr-FR" sz="1800" b="1" dirty="0"/>
                  <a:t> </a:t>
                </a:r>
                <a14:m>
                  <m:oMath xmlns:m="http://schemas.openxmlformats.org/officeDocument/2006/math">
                    <m:r>
                      <a:rPr lang="de-DE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fr-FR" sz="1800"/>
                          <m:t>ℝ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de-DE" sz="180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</m:sSup>
                    <m:r>
                      <a:rPr lang="de-DE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sz="1800" b="1" dirty="0"/>
                  <a:t>: </a:t>
                </a:r>
                <a:r>
                  <a:rPr lang="de-DE" sz="1800" dirty="0"/>
                  <a:t>Identity Matrix</a:t>
                </a:r>
                <a:endParaRPr lang="fr-FR" sz="1800" dirty="0"/>
              </a:p>
              <a:p>
                <a:endParaRPr lang="fr-FR" sz="1800" b="1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5386AEC-2361-4B71-BF6E-B234E2D8B6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09907" y="3451454"/>
                <a:ext cx="2798835" cy="1217577"/>
              </a:xfrm>
              <a:prstGeom prst="rect">
                <a:avLst/>
              </a:prstGeom>
              <a:blipFill>
                <a:blip r:embed="rId4"/>
                <a:stretch>
                  <a:fillRect l="-2609" t="-34500" r="-17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953023A-72FF-489B-85B6-A95B186387F8}"/>
              </a:ext>
            </a:extLst>
          </p:cNvPr>
          <p:cNvSpPr/>
          <p:nvPr/>
        </p:nvSpPr>
        <p:spPr>
          <a:xfrm>
            <a:off x="8609907" y="3451454"/>
            <a:ext cx="2798835" cy="959908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Separation</a:t>
            </a:r>
            <a:br>
              <a:rPr lang="de-DE" sz="3200" dirty="0"/>
            </a:br>
            <a:r>
              <a:rPr lang="de-DE" sz="2400" dirty="0"/>
              <a:t>Graph </a:t>
            </a:r>
            <a:r>
              <a:rPr lang="de-DE" sz="2400" dirty="0" err="1"/>
              <a:t>Autocorrelation</a:t>
            </a:r>
            <a:endParaRPr lang="de-DE" sz="2400" dirty="0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1A5E56C7-9D34-4EF6-87A2-6ABA0D316850}"/>
              </a:ext>
            </a:extLst>
          </p:cNvPr>
          <p:cNvSpPr/>
          <p:nvPr/>
        </p:nvSpPr>
        <p:spPr>
          <a:xfrm rot="19873321">
            <a:off x="7256384" y="3564213"/>
            <a:ext cx="1184016" cy="879749"/>
          </a:xfrm>
          <a:prstGeom prst="arc">
            <a:avLst>
              <a:gd name="adj1" fmla="val 16465347"/>
              <a:gd name="adj2" fmla="val 4687645"/>
            </a:avLst>
          </a:prstGeom>
          <a:ln w="38100">
            <a:solidFill>
              <a:schemeClr val="accent5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4030FF0-4063-4235-A9CC-FFC5287C9ADC}"/>
                  </a:ext>
                </a:extLst>
              </p:cNvPr>
              <p:cNvSpPr txBox="1"/>
              <p:nvPr/>
            </p:nvSpPr>
            <p:spPr>
              <a:xfrm>
                <a:off x="6334809" y="3311933"/>
                <a:ext cx="1328569" cy="4839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sz="180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800" i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sz="1800" i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de-DE" sz="1800" i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de-DE" sz="1800" dirty="0"/>
                  <a:t> </a:t>
                </a:r>
                <a14:m>
                  <m:oMath xmlns:m="http://schemas.openxmlformats.org/officeDocument/2006/math">
                    <m:r>
                      <a:rPr lang="de-DE" sz="1800" b="1" i="1">
                        <a:latin typeface="Cambria Math" panose="02040503050406030204" pitchFamily="18" charset="0"/>
                      </a:rPr>
                      <m:t>𝐗</m:t>
                    </m:r>
                    <m:r>
                      <a:rPr lang="de-DE" sz="1800" b="1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𝐈</m:t>
                    </m:r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1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fr-FR" sz="1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4030FF0-4063-4235-A9CC-FFC5287C9A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4809" y="3311933"/>
                <a:ext cx="1328569" cy="483915"/>
              </a:xfrm>
              <a:prstGeom prst="rect">
                <a:avLst/>
              </a:prstGeom>
              <a:blipFill>
                <a:blip r:embed="rId5"/>
                <a:stretch>
                  <a:fillRect b="-250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3372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6" grpId="0" animBg="1"/>
      <p:bldP spid="23" grpId="0" animBg="1"/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9">
            <a:extLst>
              <a:ext uri="{FF2B5EF4-FFF2-40B4-BE49-F238E27FC236}">
                <a16:creationId xmlns:a16="http://schemas.microsoft.com/office/drawing/2014/main" id="{5D79AF88-66A7-42D7-B34A-21E4BB56F330}"/>
              </a:ext>
            </a:extLst>
          </p:cNvPr>
          <p:cNvGraphicFramePr>
            <a:graphicFrameLocks noGrp="1"/>
          </p:cNvGraphicFramePr>
          <p:nvPr/>
        </p:nvGraphicFramePr>
        <p:xfrm>
          <a:off x="504000" y="3830995"/>
          <a:ext cx="11793600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37911">
                  <a:extLst>
                    <a:ext uri="{9D8B030D-6E8A-4147-A177-3AD203B41FA5}">
                      <a16:colId xmlns:a16="http://schemas.microsoft.com/office/drawing/2014/main" val="2507060102"/>
                    </a:ext>
                  </a:extLst>
                </a:gridCol>
                <a:gridCol w="5855689">
                  <a:extLst>
                    <a:ext uri="{9D8B030D-6E8A-4147-A177-3AD203B41FA5}">
                      <a16:colId xmlns:a16="http://schemas.microsoft.com/office/drawing/2014/main" val="17922471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000" b="1" u="sng" dirty="0"/>
                        <a:t>Advantages</a:t>
                      </a:r>
                      <a:endParaRPr lang="fr-FR" sz="2000" b="1" dirty="0"/>
                    </a:p>
                  </a:txBody>
                  <a:tcPr>
                    <a:solidFill>
                      <a:srgbClr val="005C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000" b="1" u="sng" dirty="0" err="1"/>
                        <a:t>Disadvantages</a:t>
                      </a:r>
                      <a:endParaRPr lang="fr-FR" sz="2400" b="1" dirty="0"/>
                    </a:p>
                  </a:txBody>
                  <a:tcPr>
                    <a:solidFill>
                      <a:srgbClr val="005C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83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de-DE" sz="1800" dirty="0"/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</a:t>
                      </a:r>
                      <a:r>
                        <a:rPr lang="en-US" sz="1800" dirty="0"/>
                        <a:t>Independent of data distribution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/>
                        <a:t>           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/>
                        <a:t>            Graph </a:t>
                      </a:r>
                      <a:r>
                        <a:rPr lang="de-DE" sz="1800" dirty="0" err="1"/>
                        <a:t>structure</a:t>
                      </a:r>
                      <a:r>
                        <a:rPr lang="de-DE" sz="1800" dirty="0"/>
                        <a:t> not </a:t>
                      </a:r>
                      <a:r>
                        <a:rPr lang="de-DE" sz="1800" dirty="0" err="1"/>
                        <a:t>directly</a:t>
                      </a:r>
                      <a:r>
                        <a:rPr lang="de-DE" sz="1800" dirty="0"/>
                        <a:t>  </a:t>
                      </a:r>
                      <a:r>
                        <a:rPr lang="de-DE" sz="1800" dirty="0" err="1"/>
                        <a:t>available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930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Works </a:t>
                      </a:r>
                      <a:r>
                        <a:rPr lang="de-DE" sz="1800" dirty="0" err="1"/>
                        <a:t>well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with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small</a:t>
                      </a:r>
                      <a:r>
                        <a:rPr lang="de-DE" sz="1800" dirty="0"/>
                        <a:t> sample </a:t>
                      </a:r>
                      <a:r>
                        <a:rPr lang="de-DE" sz="1800" dirty="0" err="1"/>
                        <a:t>sizes</a:t>
                      </a:r>
                      <a:endParaRPr lang="de-DE" sz="1800" dirty="0"/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/>
                        <a:t>           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/>
                        <a:t>            </a:t>
                      </a:r>
                      <a:r>
                        <a:rPr lang="de-DE" sz="1800" dirty="0" err="1"/>
                        <a:t>Highly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dependent</a:t>
                      </a:r>
                      <a:r>
                        <a:rPr lang="de-DE" sz="1800" dirty="0"/>
                        <a:t> on </a:t>
                      </a:r>
                      <a:r>
                        <a:rPr lang="de-DE" sz="1800" dirty="0" err="1"/>
                        <a:t>accurate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graph</a:t>
                      </a:r>
                      <a:endParaRPr lang="fr-F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777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Graph </a:t>
                      </a:r>
                      <a:r>
                        <a:rPr lang="de-DE" sz="1800" dirty="0" err="1"/>
                        <a:t>structure</a:t>
                      </a:r>
                      <a:r>
                        <a:rPr lang="de-DE" sz="1800" dirty="0"/>
                        <a:t> in </a:t>
                      </a:r>
                      <a:r>
                        <a:rPr lang="de-DE" sz="1800" dirty="0" err="1"/>
                        <a:t>many</a:t>
                      </a:r>
                      <a:r>
                        <a:rPr lang="de-DE" sz="1800" dirty="0"/>
                        <a:t> real-                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</a:t>
                      </a:r>
                      <a:r>
                        <a:rPr lang="de-DE" sz="1800" dirty="0" err="1"/>
                        <a:t>world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problems</a:t>
                      </a:r>
                      <a:endParaRPr lang="de-DE" sz="1800" dirty="0"/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638542"/>
                  </a:ext>
                </a:extLst>
              </a:tr>
            </a:tbl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</a:t>
            </a:r>
            <a:r>
              <a:rPr lang="de-DE" dirty="0"/>
              <a:t> </a:t>
            </a:r>
            <a:r>
              <a:rPr lang="de-DE" sz="3200" dirty="0"/>
              <a:t>Blind Source </a:t>
            </a:r>
            <a:r>
              <a:rPr lang="de-DE" sz="3200" dirty="0" err="1"/>
              <a:t>Seperation</a:t>
            </a:r>
            <a:br>
              <a:rPr lang="de-DE" sz="3200" dirty="0"/>
            </a:br>
            <a:r>
              <a:rPr lang="de-DE" sz="2400" dirty="0"/>
              <a:t>Graph </a:t>
            </a:r>
            <a:r>
              <a:rPr lang="de-DE" sz="2400" dirty="0" err="1"/>
              <a:t>Decorrelation</a:t>
            </a:r>
            <a:endParaRPr lang="de-DE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de-DE" sz="1800" dirty="0"/>
                  <a:t>Find a </a:t>
                </a:r>
                <a:r>
                  <a:rPr lang="de-DE" sz="1800" dirty="0" err="1"/>
                  <a:t>matrix</a:t>
                </a:r>
                <a:r>
                  <a:rPr lang="de-DE" sz="1800" dirty="0"/>
                  <a:t>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de-DE" sz="1800" dirty="0"/>
                  <a:t> </a:t>
                </a:r>
                <a:r>
                  <a:rPr lang="de-DE" sz="1800" dirty="0" err="1"/>
                  <a:t>that</a:t>
                </a:r>
                <a:r>
                  <a:rPr lang="de-DE" sz="1800" dirty="0"/>
                  <a:t> </a:t>
                </a:r>
                <a:r>
                  <a:rPr lang="de-DE" sz="1800" b="1" dirty="0" err="1"/>
                  <a:t>diagonalizes</a:t>
                </a:r>
                <a:r>
                  <a:rPr lang="de-DE" sz="1800" dirty="0"/>
                  <a:t> 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𝐖</m:t>
                    </m:r>
                    <m:sSubSup>
                      <m:sSubSupPr>
                        <m:ctrlPr>
                          <a:rPr lang="de-DE" sz="1800" b="1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𝐗</m:t>
                        </m:r>
                      </m:sub>
                      <m:sup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𝐆𝐫𝐚𝐩𝐡</m:t>
                        </m:r>
                      </m:sup>
                    </m:sSubSup>
                    <m:sSup>
                      <m:sSupPr>
                        <m:ctrlPr>
                          <a:rPr lang="de-DE" sz="18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𝐓</m:t>
                        </m:r>
                      </m:sup>
                    </m:sSup>
                  </m:oMath>
                </a14:m>
                <a:r>
                  <a:rPr lang="de-DE" sz="1800" b="1" dirty="0"/>
                  <a:t> </a:t>
                </a:r>
                <a:r>
                  <a:rPr lang="de-DE" sz="1800" dirty="0" err="1"/>
                  <a:t>as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much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as</a:t>
                </a:r>
                <a:r>
                  <a:rPr lang="de-DE" sz="1800" dirty="0"/>
                  <a:t> possible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[</a:t>
                </a:r>
                <a:r>
                  <a:rPr lang="en-US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Blöchl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2010] </a:t>
                </a:r>
                <a:endParaRPr lang="de-DE" sz="1800" b="1" dirty="0"/>
              </a:p>
              <a:p>
                <a:r>
                  <a:rPr lang="de-DE" sz="1800" dirty="0"/>
                  <a:t>The </a:t>
                </a:r>
                <a:r>
                  <a:rPr lang="de-DE" sz="1800" dirty="0" err="1"/>
                  <a:t>solution</a:t>
                </a:r>
                <a:r>
                  <a:rPr lang="de-DE" sz="1800" dirty="0"/>
                  <a:t> </a:t>
                </a:r>
                <a:r>
                  <a:rPr lang="de-DE" sz="1800" dirty="0" err="1"/>
                  <a:t>for</a:t>
                </a:r>
                <a:r>
                  <a:rPr lang="de-DE" sz="1800" dirty="0"/>
                  <a:t>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de-DE" sz="1800" dirty="0"/>
                  <a:t> </a:t>
                </a:r>
                <a:r>
                  <a:rPr lang="de-DE" sz="1800" dirty="0" err="1"/>
                  <a:t>decorrelates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signals</a:t>
                </a:r>
                <a:r>
                  <a:rPr lang="de-DE" sz="1800" dirty="0"/>
                  <a:t> </a:t>
                </a:r>
                <a14:m>
                  <m:oMath xmlns:m="http://schemas.openxmlformats.org/officeDocument/2006/math">
                    <m:r>
                      <a:rPr lang="de-DE" sz="18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de-DE" sz="1800" dirty="0"/>
                  <a:t> in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graph</a:t>
                </a:r>
                <a:r>
                  <a:rPr lang="de-DE" sz="1800" dirty="0"/>
                  <a:t>-sense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1800" dirty="0"/>
                  <a:t> </a:t>
                </a:r>
                <a:r>
                  <a:rPr lang="de-DE" sz="1800" dirty="0" err="1"/>
                  <a:t>is</a:t>
                </a:r>
                <a:r>
                  <a:rPr lang="de-DE" sz="1800" dirty="0"/>
                  <a:t> an </a:t>
                </a:r>
                <a:r>
                  <a:rPr lang="de-DE" sz="1800" dirty="0" err="1"/>
                  <a:t>estimate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for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solution</a:t>
                </a:r>
                <a:r>
                  <a:rPr lang="de-DE" sz="1800" dirty="0"/>
                  <a:t> </a:t>
                </a:r>
                <a:r>
                  <a:rPr lang="de-DE" sz="1800" dirty="0" err="1"/>
                  <a:t>of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BSS </a:t>
                </a:r>
                <a:r>
                  <a:rPr lang="de-DE" sz="1800" dirty="0" err="1"/>
                  <a:t>problem</a:t>
                </a:r>
                <a:r>
                  <a:rPr lang="de-DE" sz="1800" dirty="0"/>
                  <a:t> </a:t>
                </a:r>
                <a:r>
                  <a:rPr lang="de-DE" sz="1800" dirty="0" err="1"/>
                  <a:t>for</a:t>
                </a:r>
                <a:r>
                  <a:rPr lang="de-DE" sz="1800" dirty="0"/>
                  <a:t> </a:t>
                </a:r>
                <a:r>
                  <a:rPr lang="de-DE" sz="1800" dirty="0" err="1"/>
                  <a:t>graph</a:t>
                </a:r>
                <a:r>
                  <a:rPr lang="de-DE" sz="1800" dirty="0"/>
                  <a:t>-signals</a:t>
                </a:r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3"/>
                <a:stretch>
                  <a:fillRect l="-1138" t="-46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71" name="Picture 6">
            <a:extLst>
              <a:ext uri="{FF2B5EF4-FFF2-40B4-BE49-F238E27FC236}">
                <a16:creationId xmlns:a16="http://schemas.microsoft.com/office/drawing/2014/main" id="{30886499-53BB-4E43-A7D5-3C930AA19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542" y="3856750"/>
            <a:ext cx="1679258" cy="167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2" name="Picture 2">
            <a:extLst>
              <a:ext uri="{FF2B5EF4-FFF2-40B4-BE49-F238E27FC236}">
                <a16:creationId xmlns:a16="http://schemas.microsoft.com/office/drawing/2014/main" id="{6EA80BFC-03D9-4CD3-B797-11AD7B24A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380" y="5189435"/>
            <a:ext cx="843204" cy="84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3" name="TextBox 222">
            <a:extLst>
              <a:ext uri="{FF2B5EF4-FFF2-40B4-BE49-F238E27FC236}">
                <a16:creationId xmlns:a16="http://schemas.microsoft.com/office/drawing/2014/main" id="{E31B648A-6B07-4847-9CE7-BB282E8ED380}"/>
              </a:ext>
            </a:extLst>
          </p:cNvPr>
          <p:cNvSpPr txBox="1"/>
          <p:nvPr/>
        </p:nvSpPr>
        <p:spPr>
          <a:xfrm>
            <a:off x="5453267" y="5400715"/>
            <a:ext cx="257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</a:t>
            </a:r>
            <a:endParaRPr lang="fr-FR" sz="1800" dirty="0">
              <a:solidFill>
                <a:schemeClr val="bg1"/>
              </a:solidFill>
            </a:endParaRPr>
          </a:p>
        </p:txBody>
      </p:sp>
      <p:pic>
        <p:nvPicPr>
          <p:cNvPr id="226" name="Picture 225">
            <a:extLst>
              <a:ext uri="{FF2B5EF4-FFF2-40B4-BE49-F238E27FC236}">
                <a16:creationId xmlns:a16="http://schemas.microsoft.com/office/drawing/2014/main" id="{A596604C-0232-4BA1-B66D-6828A11527C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01430" y="4516091"/>
            <a:ext cx="348065" cy="360575"/>
          </a:xfrm>
          <a:prstGeom prst="rect">
            <a:avLst/>
          </a:prstGeom>
        </p:spPr>
      </p:pic>
      <p:pic>
        <p:nvPicPr>
          <p:cNvPr id="227" name="Picture 226">
            <a:extLst>
              <a:ext uri="{FF2B5EF4-FFF2-40B4-BE49-F238E27FC236}">
                <a16:creationId xmlns:a16="http://schemas.microsoft.com/office/drawing/2014/main" id="{55447392-0BE0-45D5-B653-DD2890CDF96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01429" y="5431178"/>
            <a:ext cx="348065" cy="360575"/>
          </a:xfrm>
          <a:prstGeom prst="rect">
            <a:avLst/>
          </a:prstGeom>
        </p:spPr>
      </p:pic>
      <p:pic>
        <p:nvPicPr>
          <p:cNvPr id="229" name="Picture 228">
            <a:extLst>
              <a:ext uri="{FF2B5EF4-FFF2-40B4-BE49-F238E27FC236}">
                <a16:creationId xmlns:a16="http://schemas.microsoft.com/office/drawing/2014/main" id="{BA3EE05C-21CE-4E17-B480-7ADD3DEC63B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0" t="18607" r="26664" b="22495"/>
          <a:stretch/>
        </p:blipFill>
        <p:spPr>
          <a:xfrm>
            <a:off x="5085100" y="6072974"/>
            <a:ext cx="1077763" cy="8981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4CFA42-90B0-409F-9E4F-AC13D44E22B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4799" y="4429756"/>
            <a:ext cx="348065" cy="3605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6A5707C-F591-435F-93C2-0D953EFB1E3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4799" y="5363661"/>
            <a:ext cx="348065" cy="3605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79F568B-2961-4681-AE62-F332920240C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48263" y="6251496"/>
            <a:ext cx="348065" cy="36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5092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" name="Table 9">
            <a:extLst>
              <a:ext uri="{FF2B5EF4-FFF2-40B4-BE49-F238E27FC236}">
                <a16:creationId xmlns:a16="http://schemas.microsoft.com/office/drawing/2014/main" id="{33AECCA0-4F0B-498F-8572-D4AFF2685F8A}"/>
              </a:ext>
            </a:extLst>
          </p:cNvPr>
          <p:cNvGraphicFramePr>
            <a:graphicFrameLocks noGrp="1"/>
          </p:cNvGraphicFramePr>
          <p:nvPr/>
        </p:nvGraphicFramePr>
        <p:xfrm>
          <a:off x="504000" y="3830995"/>
          <a:ext cx="11793600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37911">
                  <a:extLst>
                    <a:ext uri="{9D8B030D-6E8A-4147-A177-3AD203B41FA5}">
                      <a16:colId xmlns:a16="http://schemas.microsoft.com/office/drawing/2014/main" val="2507060102"/>
                    </a:ext>
                  </a:extLst>
                </a:gridCol>
                <a:gridCol w="5855689">
                  <a:extLst>
                    <a:ext uri="{9D8B030D-6E8A-4147-A177-3AD203B41FA5}">
                      <a16:colId xmlns:a16="http://schemas.microsoft.com/office/drawing/2014/main" val="17922471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000" b="1" u="sng" dirty="0"/>
                        <a:t>Advantages</a:t>
                      </a:r>
                      <a:endParaRPr lang="fr-FR" sz="2000" b="1" dirty="0"/>
                    </a:p>
                  </a:txBody>
                  <a:tcPr>
                    <a:solidFill>
                      <a:srgbClr val="005C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000" b="1" u="sng" dirty="0" err="1"/>
                        <a:t>Disadvantages</a:t>
                      </a:r>
                      <a:endParaRPr lang="fr-FR" sz="2400" b="1" dirty="0"/>
                    </a:p>
                  </a:txBody>
                  <a:tcPr>
                    <a:solidFill>
                      <a:srgbClr val="005C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83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de-DE" sz="1800" dirty="0"/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</a:t>
                      </a:r>
                      <a:r>
                        <a:rPr lang="en-US" sz="1800" dirty="0"/>
                        <a:t>Independent of data distribution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/>
                        <a:t>           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/>
                        <a:t>            Graph </a:t>
                      </a:r>
                      <a:r>
                        <a:rPr lang="de-DE" sz="1800" dirty="0" err="1"/>
                        <a:t>structure</a:t>
                      </a:r>
                      <a:r>
                        <a:rPr lang="de-DE" sz="1800" dirty="0"/>
                        <a:t> not </a:t>
                      </a:r>
                      <a:r>
                        <a:rPr lang="de-DE" sz="1800" dirty="0" err="1"/>
                        <a:t>directly</a:t>
                      </a:r>
                      <a:r>
                        <a:rPr lang="de-DE" sz="1800" dirty="0"/>
                        <a:t>  </a:t>
                      </a:r>
                      <a:r>
                        <a:rPr lang="de-DE" sz="1800" dirty="0" err="1"/>
                        <a:t>available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930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Works </a:t>
                      </a:r>
                      <a:r>
                        <a:rPr lang="de-DE" sz="1800" dirty="0" err="1"/>
                        <a:t>well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with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small</a:t>
                      </a:r>
                      <a:r>
                        <a:rPr lang="de-DE" sz="1800" dirty="0"/>
                        <a:t> sample </a:t>
                      </a:r>
                      <a:r>
                        <a:rPr lang="de-DE" sz="1800" dirty="0" err="1"/>
                        <a:t>sizes</a:t>
                      </a:r>
                      <a:endParaRPr lang="de-DE" sz="1800" dirty="0"/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/>
                        <a:t>           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/>
                        <a:t>            </a:t>
                      </a:r>
                      <a:r>
                        <a:rPr lang="de-DE" sz="1800" dirty="0" err="1"/>
                        <a:t>Highly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dependent</a:t>
                      </a:r>
                      <a:r>
                        <a:rPr lang="de-DE" sz="1800" dirty="0"/>
                        <a:t> on </a:t>
                      </a:r>
                      <a:r>
                        <a:rPr lang="de-DE" sz="1800" dirty="0" err="1"/>
                        <a:t>accurate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graph</a:t>
                      </a:r>
                      <a:endParaRPr lang="fr-F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777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Graph </a:t>
                      </a:r>
                      <a:r>
                        <a:rPr lang="de-DE" sz="1800" dirty="0" err="1"/>
                        <a:t>structure</a:t>
                      </a:r>
                      <a:r>
                        <a:rPr lang="de-DE" sz="1800" dirty="0"/>
                        <a:t> in </a:t>
                      </a:r>
                      <a:r>
                        <a:rPr lang="de-DE" sz="1800" dirty="0" err="1"/>
                        <a:t>many</a:t>
                      </a:r>
                      <a:r>
                        <a:rPr lang="de-DE" sz="1800" dirty="0"/>
                        <a:t> real-                 </a:t>
                      </a:r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1800" dirty="0"/>
                        <a:t>             </a:t>
                      </a:r>
                      <a:r>
                        <a:rPr lang="de-DE" sz="1800" dirty="0" err="1"/>
                        <a:t>world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problems</a:t>
                      </a:r>
                      <a:endParaRPr lang="de-DE" sz="1800" dirty="0"/>
                    </a:p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638542"/>
                  </a:ext>
                </a:extLst>
              </a:tr>
            </a:tbl>
          </a:graphicData>
        </a:graphic>
      </p:graphicFrame>
      <p:pic>
        <p:nvPicPr>
          <p:cNvPr id="59" name="Picture 6">
            <a:extLst>
              <a:ext uri="{FF2B5EF4-FFF2-40B4-BE49-F238E27FC236}">
                <a16:creationId xmlns:a16="http://schemas.microsoft.com/office/drawing/2014/main" id="{654CEF80-31FA-4B2A-8385-CA2CA1130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542" y="3856750"/>
            <a:ext cx="1679258" cy="167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>
            <a:extLst>
              <a:ext uri="{FF2B5EF4-FFF2-40B4-BE49-F238E27FC236}">
                <a16:creationId xmlns:a16="http://schemas.microsoft.com/office/drawing/2014/main" id="{0F12F193-8EB5-4E1D-B723-9551BA765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380" y="5189435"/>
            <a:ext cx="843204" cy="84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74F91058-A5BD-4598-8621-4B529FD90BF8}"/>
              </a:ext>
            </a:extLst>
          </p:cNvPr>
          <p:cNvSpPr txBox="1"/>
          <p:nvPr/>
        </p:nvSpPr>
        <p:spPr>
          <a:xfrm>
            <a:off x="5453267" y="5400715"/>
            <a:ext cx="257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</a:t>
            </a:r>
            <a:endParaRPr lang="fr-FR" sz="1800" dirty="0">
              <a:solidFill>
                <a:schemeClr val="bg1"/>
              </a:solidFill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3FBE1D62-600D-4E14-95A6-41D46B7FBDF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01430" y="4516091"/>
            <a:ext cx="348065" cy="36057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FA58E760-787E-4E56-9716-60A3E3D787E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01429" y="5431178"/>
            <a:ext cx="348065" cy="36057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74B3577-E033-4E34-A976-D31D6251850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0" t="18607" r="26664" b="22495"/>
          <a:stretch/>
        </p:blipFill>
        <p:spPr>
          <a:xfrm>
            <a:off x="5085100" y="6072974"/>
            <a:ext cx="1077763" cy="898178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186BCDAC-E8C0-4CEC-AC07-62AF27347D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4799" y="4429756"/>
            <a:ext cx="348065" cy="36057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155F73F5-45B7-4659-81A9-12907B4912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4799" y="5363661"/>
            <a:ext cx="348065" cy="36057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9A770A03-4A7A-453F-9DC8-ACA64191C26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48263" y="6251496"/>
            <a:ext cx="348065" cy="360575"/>
          </a:xfrm>
          <a:prstGeom prst="rect">
            <a:avLst/>
          </a:prstGeom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08986356-E506-477D-A924-D0930E9D9499}"/>
              </a:ext>
            </a:extLst>
          </p:cNvPr>
          <p:cNvSpPr txBox="1">
            <a:spLocks/>
          </p:cNvSpPr>
          <p:nvPr/>
        </p:nvSpPr>
        <p:spPr>
          <a:xfrm>
            <a:off x="504000" y="2303292"/>
            <a:ext cx="11059350" cy="1689234"/>
          </a:xfrm>
          <a:prstGeom prst="rect">
            <a:avLst/>
          </a:prstGeom>
          <a:noFill/>
        </p:spPr>
        <p:txBody>
          <a:bodyPr vert="horz" lIns="0" tIns="0" rIns="0" bIns="0" rtlCol="0">
            <a:normAutofit/>
          </a:bodyPr>
          <a:lstStyle>
            <a:lvl1pPr marL="457200" indent="-457200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b="1" u="sng" dirty="0" err="1"/>
              <a:t>PowerICA</a:t>
            </a:r>
            <a:r>
              <a:rPr lang="de-DE" sz="1800" b="1" u="sng" dirty="0"/>
              <a:t> </a:t>
            </a:r>
            <a:r>
              <a:rPr lang="de-DE" sz="1800" b="1" u="sng" dirty="0" err="1"/>
              <a:t>shortcomings</a:t>
            </a:r>
            <a:r>
              <a:rPr lang="de-DE" sz="1800" b="1" u="sng" dirty="0"/>
              <a:t>:</a:t>
            </a:r>
          </a:p>
          <a:p>
            <a:r>
              <a:rPr lang="de-DE" sz="1800" dirty="0" err="1"/>
              <a:t>Significant</a:t>
            </a:r>
            <a:r>
              <a:rPr lang="de-DE" sz="1800" dirty="0"/>
              <a:t> </a:t>
            </a:r>
            <a:r>
              <a:rPr lang="de-DE" sz="1800" dirty="0" err="1"/>
              <a:t>performance</a:t>
            </a:r>
            <a:r>
              <a:rPr lang="de-DE" sz="1800" dirty="0"/>
              <a:t> </a:t>
            </a:r>
            <a:r>
              <a:rPr lang="de-DE" sz="1800" dirty="0" err="1"/>
              <a:t>loss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sample </a:t>
            </a:r>
            <a:r>
              <a:rPr lang="de-DE" sz="1800" dirty="0" err="1"/>
              <a:t>sizes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 </a:t>
            </a:r>
            <a:r>
              <a:rPr lang="de-DE" sz="1800" b="1" dirty="0">
                <a:solidFill>
                  <a:schemeClr val="accent5"/>
                </a:solidFill>
              </a:rPr>
              <a:t>N &lt;&lt; 5000</a:t>
            </a:r>
          </a:p>
          <a:p>
            <a:r>
              <a:rPr lang="de-DE" sz="1800" dirty="0" err="1"/>
              <a:t>Unable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recover</a:t>
            </a:r>
            <a:r>
              <a:rPr lang="de-DE" sz="1800" dirty="0"/>
              <a:t> </a:t>
            </a:r>
            <a:r>
              <a:rPr lang="de-DE" sz="1800" dirty="0" err="1"/>
              <a:t>more</a:t>
            </a:r>
            <a:r>
              <a:rPr lang="de-DE" sz="1800" dirty="0"/>
              <a:t> </a:t>
            </a:r>
            <a:r>
              <a:rPr lang="de-DE" sz="1800" dirty="0" err="1"/>
              <a:t>than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b="1" dirty="0" err="1">
                <a:solidFill>
                  <a:schemeClr val="accent5"/>
                </a:solidFill>
              </a:rPr>
              <a:t>Gaussian</a:t>
            </a:r>
            <a:r>
              <a:rPr lang="de-DE" sz="1800" b="1" dirty="0">
                <a:solidFill>
                  <a:schemeClr val="accent5"/>
                </a:solidFill>
              </a:rPr>
              <a:t> </a:t>
            </a:r>
            <a:r>
              <a:rPr lang="de-DE" sz="1800" b="1" dirty="0" err="1">
                <a:solidFill>
                  <a:schemeClr val="accent5"/>
                </a:solidFill>
              </a:rPr>
              <a:t>signal</a:t>
            </a:r>
            <a:endParaRPr lang="de-DE" sz="1800" b="1" dirty="0">
              <a:solidFill>
                <a:schemeClr val="accent5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</a:t>
            </a:r>
            <a:r>
              <a:rPr lang="de-DE" sz="3200" dirty="0" err="1"/>
              <a:t>Seperation</a:t>
            </a:r>
            <a:br>
              <a:rPr lang="de-DE" sz="3200" dirty="0"/>
            </a:br>
            <a:r>
              <a:rPr lang="de-DE" sz="2400" dirty="0"/>
              <a:t>Graph </a:t>
            </a:r>
            <a:r>
              <a:rPr lang="de-DE" sz="2400" dirty="0" err="1"/>
              <a:t>Decorrelation</a:t>
            </a:r>
            <a:endParaRPr lang="de-DE" sz="2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FE6FD5-E5B3-44DC-8A54-8D11C4307709}"/>
              </a:ext>
            </a:extLst>
          </p:cNvPr>
          <p:cNvSpPr txBox="1"/>
          <p:nvPr/>
        </p:nvSpPr>
        <p:spPr>
          <a:xfrm>
            <a:off x="504000" y="7419204"/>
            <a:ext cx="1197102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chemeClr val="accent5"/>
                </a:solidFill>
              </a:rPr>
              <a:t>Graph </a:t>
            </a:r>
            <a:r>
              <a:rPr lang="de-DE" sz="2000" dirty="0" err="1">
                <a:solidFill>
                  <a:schemeClr val="accent5"/>
                </a:solidFill>
              </a:rPr>
              <a:t>based</a:t>
            </a:r>
            <a:r>
              <a:rPr lang="de-DE" sz="2000" dirty="0">
                <a:solidFill>
                  <a:schemeClr val="accent5"/>
                </a:solidFill>
              </a:rPr>
              <a:t> BSS and non-</a:t>
            </a:r>
            <a:r>
              <a:rPr lang="de-DE" sz="2000" dirty="0" err="1">
                <a:solidFill>
                  <a:schemeClr val="accent5"/>
                </a:solidFill>
              </a:rPr>
              <a:t>Gaussianity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based</a:t>
            </a:r>
            <a:r>
              <a:rPr lang="de-DE" sz="2000" dirty="0">
                <a:solidFill>
                  <a:schemeClr val="accent5"/>
                </a:solidFill>
              </a:rPr>
              <a:t> BSS </a:t>
            </a:r>
            <a:r>
              <a:rPr lang="de-DE" sz="2000" dirty="0" err="1">
                <a:solidFill>
                  <a:schemeClr val="accent5"/>
                </a:solidFill>
              </a:rPr>
              <a:t>seem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to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make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up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for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each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others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weak</a:t>
            </a:r>
            <a:r>
              <a:rPr lang="de-DE" sz="2000" dirty="0">
                <a:solidFill>
                  <a:schemeClr val="accent5"/>
                </a:solidFill>
              </a:rPr>
              <a:t> </a:t>
            </a:r>
            <a:r>
              <a:rPr lang="de-DE" sz="2000" dirty="0" err="1">
                <a:solidFill>
                  <a:schemeClr val="accent5"/>
                </a:solidFill>
              </a:rPr>
              <a:t>points</a:t>
            </a:r>
            <a:r>
              <a:rPr lang="de-DE" sz="2000" dirty="0">
                <a:solidFill>
                  <a:schemeClr val="accent5"/>
                </a:solidFill>
              </a:rPr>
              <a:t>.</a:t>
            </a:r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CFC33A8A-D503-4690-8D52-75AC350FC952}"/>
              </a:ext>
            </a:extLst>
          </p:cNvPr>
          <p:cNvSpPr/>
          <p:nvPr/>
        </p:nvSpPr>
        <p:spPr>
          <a:xfrm rot="20426168">
            <a:off x="4743943" y="2804573"/>
            <a:ext cx="1126074" cy="1878856"/>
          </a:xfrm>
          <a:prstGeom prst="arc">
            <a:avLst>
              <a:gd name="adj1" fmla="val 6921667"/>
              <a:gd name="adj2" fmla="val 14073751"/>
            </a:avLst>
          </a:prstGeom>
          <a:ln w="38100">
            <a:solidFill>
              <a:schemeClr val="accent5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28848944-095D-4287-AC79-7157A45AD072}"/>
              </a:ext>
            </a:extLst>
          </p:cNvPr>
          <p:cNvSpPr/>
          <p:nvPr/>
        </p:nvSpPr>
        <p:spPr>
          <a:xfrm rot="897967">
            <a:off x="5797717" y="2466947"/>
            <a:ext cx="759722" cy="3139440"/>
          </a:xfrm>
          <a:prstGeom prst="arc">
            <a:avLst>
              <a:gd name="adj1" fmla="val 16920140"/>
              <a:gd name="adj2" fmla="val 4867280"/>
            </a:avLst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16796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F9FD159-8173-424C-93CA-CD7BB8F3F8C6}"/>
              </a:ext>
            </a:extLst>
          </p:cNvPr>
          <p:cNvSpPr/>
          <p:nvPr/>
        </p:nvSpPr>
        <p:spPr>
          <a:xfrm>
            <a:off x="9261834" y="5853821"/>
            <a:ext cx="2712750" cy="692058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A8E2279-E029-4236-B07E-5055EDB172B7}"/>
                  </a:ext>
                </a:extLst>
              </p:cNvPr>
              <p:cNvSpPr txBox="1"/>
              <p:nvPr/>
            </p:nvSpPr>
            <p:spPr>
              <a:xfrm>
                <a:off x="9270755" y="5859717"/>
                <a:ext cx="2712750" cy="73539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</a:rPr>
                  <a:t>Composite </a:t>
                </a:r>
                <a:r>
                  <a:rPr lang="de-DE" sz="2000" b="1" dirty="0" err="1">
                    <a:solidFill>
                      <a:schemeClr val="bg1"/>
                    </a:solidFill>
                  </a:rPr>
                  <a:t>objective</a:t>
                </a:r>
                <a:r>
                  <a:rPr lang="de-DE" sz="2000" b="1" dirty="0">
                    <a:solidFill>
                      <a:schemeClr val="bg1"/>
                    </a:solidFill>
                  </a:rPr>
                  <a:t> </a:t>
                </a:r>
                <a:r>
                  <a:rPr lang="de-DE" sz="2000" b="1" dirty="0" err="1">
                    <a:solidFill>
                      <a:schemeClr val="bg1"/>
                    </a:solidFill>
                  </a:rPr>
                  <a:t>function</a:t>
                </a:r>
                <a:r>
                  <a:rPr lang="de-DE" sz="2000" b="1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𝐟</m:t>
                        </m:r>
                      </m:e>
                      <m:sub>
                        <m:r>
                          <a:rPr lang="de-DE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𝐜𝐨𝐦𝐩𝐨𝐬𝐢𝐭𝐞</m:t>
                        </m:r>
                      </m:sub>
                    </m:sSub>
                  </m:oMath>
                </a14:m>
                <a:endParaRPr lang="fr-FR" sz="20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A8E2279-E029-4236-B07E-5055EDB172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0755" y="5859717"/>
                <a:ext cx="2712750" cy="735394"/>
              </a:xfrm>
              <a:prstGeom prst="rect">
                <a:avLst/>
              </a:prstGeom>
              <a:blipFill>
                <a:blip r:embed="rId3"/>
                <a:stretch>
                  <a:fillRect l="-1798" t="-3306" r="-1573" b="-991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ln>
                <a:noFill/>
              </a:ln>
            </p:spPr>
            <p:txBody>
              <a:bodyPr/>
              <a:lstStyle/>
              <a:p>
                <a:pPr marL="0" indent="0" algn="ctr">
                  <a:buNone/>
                </a:pPr>
                <a:r>
                  <a:rPr lang="de-DE" sz="2400" b="1" u="sng" dirty="0"/>
                  <a:t>How </a:t>
                </a:r>
                <a:r>
                  <a:rPr lang="de-DE" sz="2400" b="1" u="sng" dirty="0" err="1"/>
                  <a:t>can</a:t>
                </a:r>
                <a:r>
                  <a:rPr lang="de-DE" sz="2400" b="1" u="sng" dirty="0"/>
                  <a:t> </a:t>
                </a:r>
                <a:r>
                  <a:rPr lang="de-DE" sz="2400" b="1" u="sng" dirty="0" err="1"/>
                  <a:t>we</a:t>
                </a:r>
                <a:r>
                  <a:rPr lang="de-DE" sz="2400" b="1" u="sng" dirty="0"/>
                  <a:t> </a:t>
                </a:r>
                <a:r>
                  <a:rPr lang="de-DE" sz="2400" b="1" u="sng" dirty="0" err="1"/>
                  <a:t>combine</a:t>
                </a:r>
                <a:r>
                  <a:rPr lang="de-DE" sz="2400" b="1" u="sng" dirty="0"/>
                  <a:t> </a:t>
                </a:r>
                <a:r>
                  <a:rPr lang="de-DE" sz="2400" b="1" u="sng" dirty="0" err="1"/>
                  <a:t>them</a:t>
                </a:r>
                <a:r>
                  <a:rPr lang="de-DE" sz="2400" b="1" u="sng" dirty="0"/>
                  <a:t>?</a:t>
                </a:r>
              </a:p>
              <a:p>
                <a:pPr marL="0" indent="0" algn="ctr">
                  <a:buNone/>
                </a:pPr>
                <a:endParaRPr lang="de-DE" sz="2400" b="1" u="sng" dirty="0"/>
              </a:p>
              <a:p>
                <a:r>
                  <a:rPr lang="de-DE" sz="1800" dirty="0"/>
                  <a:t>Approach </a:t>
                </a:r>
                <a:r>
                  <a:rPr lang="de-DE" sz="1800" dirty="0" err="1"/>
                  <a:t>from</a:t>
                </a:r>
                <a:r>
                  <a:rPr lang="de-DE" sz="1800" dirty="0"/>
                  <a:t> Jari Miettinen et al. (Aalto University) </a:t>
                </a:r>
                <a:r>
                  <a:rPr lang="en-US" sz="1800" dirty="0"/>
                  <a:t>[Miettinen, 2020]</a:t>
                </a:r>
                <a:r>
                  <a:rPr lang="en-US" sz="1800" b="1" dirty="0"/>
                  <a:t> </a:t>
                </a:r>
                <a:endParaRPr lang="de-DE" sz="1800" b="1" dirty="0"/>
              </a:p>
              <a:p>
                <a:r>
                  <a:rPr lang="de-DE" sz="1800" b="1" dirty="0" err="1"/>
                  <a:t>Define</a:t>
                </a:r>
                <a:r>
                  <a:rPr lang="de-DE" sz="1800" b="1" dirty="0"/>
                  <a:t> </a:t>
                </a:r>
                <a:r>
                  <a:rPr lang="de-DE" sz="1800" b="1" dirty="0" err="1"/>
                  <a:t>composite</a:t>
                </a:r>
                <a:r>
                  <a:rPr lang="de-DE" sz="1800" b="1" dirty="0"/>
                  <a:t> </a:t>
                </a:r>
                <a:r>
                  <a:rPr lang="de-DE" sz="1800" b="1" dirty="0" err="1"/>
                  <a:t>objective</a:t>
                </a:r>
                <a:r>
                  <a:rPr lang="de-DE" sz="1800" b="1" dirty="0"/>
                  <a:t> </a:t>
                </a:r>
                <a:r>
                  <a:rPr lang="de-DE" sz="1800" b="1" dirty="0" err="1"/>
                  <a:t>function</a:t>
                </a:r>
                <a:r>
                  <a:rPr lang="de-DE" sz="18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𝐟</m:t>
                        </m:r>
                      </m:e>
                      <m:sub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𝐜𝐨𝐦𝐩𝐨𝐬𝐢𝐭𝐞</m:t>
                        </m:r>
                      </m:sub>
                    </m:sSub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1800" b="1" dirty="0"/>
                  <a:t>: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66DAB74-6FD8-8A4C-8AC3-97435B1FCA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4"/>
                <a:stretch>
                  <a:fillRect l="-1138" t="-138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13">
            <a:extLst>
              <a:ext uri="{FF2B5EF4-FFF2-40B4-BE49-F238E27FC236}">
                <a16:creationId xmlns:a16="http://schemas.microsoft.com/office/drawing/2014/main" id="{09777D3A-5401-4C7D-A0DC-648830D3FEAF}"/>
              </a:ext>
            </a:extLst>
          </p:cNvPr>
          <p:cNvSpPr/>
          <p:nvPr/>
        </p:nvSpPr>
        <p:spPr>
          <a:xfrm>
            <a:off x="6873470" y="5061648"/>
            <a:ext cx="1305699" cy="114247"/>
          </a:xfrm>
          <a:prstGeom prst="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Warning Sign Comments - Triangle Icon Png Clipart (980x790), Png Download">
            <a:extLst>
              <a:ext uri="{FF2B5EF4-FFF2-40B4-BE49-F238E27FC236}">
                <a16:creationId xmlns:a16="http://schemas.microsoft.com/office/drawing/2014/main" id="{BCC4EA83-2BD0-451D-8702-4EAADDE49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664386" y="4578820"/>
            <a:ext cx="1411866" cy="113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Blind Source </a:t>
            </a:r>
            <a:r>
              <a:rPr lang="de-DE" sz="3200" dirty="0" err="1"/>
              <a:t>Seperation</a:t>
            </a:r>
            <a:br>
              <a:rPr lang="de-DE" dirty="0"/>
            </a:br>
            <a:r>
              <a:rPr lang="de-DE" sz="2400" dirty="0"/>
              <a:t>Composite </a:t>
            </a:r>
            <a:r>
              <a:rPr lang="de-DE" sz="2400" dirty="0" err="1"/>
              <a:t>Objective</a:t>
            </a:r>
            <a:endParaRPr lang="de-DE" sz="2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29341A1-1721-4F0D-B836-78070876703F}"/>
              </a:ext>
            </a:extLst>
          </p:cNvPr>
          <p:cNvGrpSpPr/>
          <p:nvPr/>
        </p:nvGrpSpPr>
        <p:grpSpPr>
          <a:xfrm>
            <a:off x="521405" y="4345920"/>
            <a:ext cx="4100373" cy="1536723"/>
            <a:chOff x="1661007" y="3494156"/>
            <a:chExt cx="4100373" cy="153672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AA9EB10-B347-40BC-974A-52543F917D60}"/>
                </a:ext>
              </a:extLst>
            </p:cNvPr>
            <p:cNvSpPr txBox="1"/>
            <p:nvPr/>
          </p:nvSpPr>
          <p:spPr>
            <a:xfrm>
              <a:off x="1740923" y="3523854"/>
              <a:ext cx="402045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800" b="1" u="sng" dirty="0" err="1">
                  <a:solidFill>
                    <a:schemeClr val="accent5"/>
                  </a:solidFill>
                </a:rPr>
                <a:t>PowerICA</a:t>
              </a:r>
              <a:r>
                <a:rPr lang="de-DE" sz="1800" b="1" u="sng" dirty="0">
                  <a:solidFill>
                    <a:schemeClr val="accent5"/>
                  </a:solidFill>
                </a:rPr>
                <a:t> </a:t>
              </a:r>
              <a:r>
                <a:rPr lang="de-DE" sz="1800" b="1" u="sng" dirty="0" err="1">
                  <a:solidFill>
                    <a:schemeClr val="accent5"/>
                  </a:solidFill>
                </a:rPr>
                <a:t>objective</a:t>
              </a:r>
              <a:r>
                <a:rPr lang="de-DE" sz="1800" b="1" u="sng" dirty="0">
                  <a:solidFill>
                    <a:schemeClr val="accent5"/>
                  </a:solidFill>
                </a:rPr>
                <a:t>:</a:t>
              </a:r>
            </a:p>
            <a:p>
              <a:endParaRPr lang="de-DE" sz="1800" u="sng" dirty="0">
                <a:solidFill>
                  <a:schemeClr val="bg2">
                    <a:lumMod val="50000"/>
                  </a:schemeClr>
                </a:solidFill>
              </a:endParaRPr>
            </a:p>
            <a:p>
              <a:r>
                <a:rPr lang="de-DE" sz="1800" dirty="0" err="1"/>
                <a:t>Maximize</a:t>
              </a:r>
              <a:r>
                <a:rPr lang="de-DE" sz="1800" dirty="0"/>
                <a:t> </a:t>
              </a:r>
              <a:r>
                <a:rPr lang="de-DE" sz="1800" dirty="0" err="1"/>
                <a:t>estimate</a:t>
              </a:r>
              <a:r>
                <a:rPr lang="de-DE" sz="1800" dirty="0"/>
                <a:t>  </a:t>
              </a:r>
              <a:r>
                <a:rPr lang="de-DE" sz="1800" dirty="0" err="1"/>
                <a:t>of</a:t>
              </a:r>
              <a:r>
                <a:rPr lang="de-DE" sz="1800" dirty="0"/>
                <a:t> non-</a:t>
              </a:r>
              <a:r>
                <a:rPr lang="de-DE" sz="1800" dirty="0" err="1"/>
                <a:t>Gaussianity</a:t>
              </a:r>
              <a:r>
                <a:rPr lang="de-DE" sz="1800" dirty="0"/>
                <a:t> </a:t>
              </a:r>
              <a:r>
                <a:rPr lang="de-DE" sz="1800" dirty="0" err="1"/>
                <a:t>with</a:t>
              </a:r>
              <a:r>
                <a:rPr lang="de-DE" sz="1800" dirty="0"/>
                <a:t> </a:t>
              </a:r>
              <a:r>
                <a:rPr lang="de-DE" sz="1800" dirty="0" err="1"/>
                <a:t>the</a:t>
              </a:r>
              <a:r>
                <a:rPr lang="de-DE" sz="1800" dirty="0"/>
                <a:t> </a:t>
              </a:r>
              <a:r>
                <a:rPr lang="de-DE" sz="1800" dirty="0" err="1"/>
                <a:t>Lagrangian</a:t>
              </a:r>
              <a:r>
                <a:rPr lang="de-DE" sz="1800" dirty="0"/>
                <a:t> </a:t>
              </a:r>
              <a:r>
                <a:rPr lang="de-DE" sz="1800" dirty="0" err="1"/>
                <a:t>method</a:t>
              </a:r>
              <a:r>
                <a:rPr lang="de-DE" sz="1800" dirty="0"/>
                <a:t>.</a:t>
              </a:r>
              <a:endParaRPr lang="fr-FR" sz="1800" dirty="0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C7F9DAE0-9C5C-40D1-B798-0DCCF202B4AB}"/>
                </a:ext>
              </a:extLst>
            </p:cNvPr>
            <p:cNvSpPr/>
            <p:nvPr/>
          </p:nvSpPr>
          <p:spPr>
            <a:xfrm>
              <a:off x="1661007" y="3494156"/>
              <a:ext cx="4020457" cy="1536723"/>
            </a:xfrm>
            <a:prstGeom prst="round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>
                <a:solidFill>
                  <a:schemeClr val="accent5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55E3189-8F7E-4F28-B318-D489A4B82636}"/>
              </a:ext>
            </a:extLst>
          </p:cNvPr>
          <p:cNvGrpSpPr/>
          <p:nvPr/>
        </p:nvGrpSpPr>
        <p:grpSpPr>
          <a:xfrm>
            <a:off x="504000" y="6399377"/>
            <a:ext cx="4773571" cy="1552030"/>
            <a:chOff x="7010400" y="5821678"/>
            <a:chExt cx="4773571" cy="15520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8286005-AD1F-4196-9E55-25376DE1C02E}"/>
                </a:ext>
              </a:extLst>
            </p:cNvPr>
            <p:cNvSpPr txBox="1"/>
            <p:nvPr/>
          </p:nvSpPr>
          <p:spPr>
            <a:xfrm>
              <a:off x="7068457" y="5821678"/>
              <a:ext cx="4715514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sz="1800" b="1" u="sng" dirty="0">
                  <a:solidFill>
                    <a:srgbClr val="005C9C"/>
                  </a:solidFill>
                </a:rPr>
                <a:t>Graph </a:t>
              </a:r>
              <a:r>
                <a:rPr lang="de-DE" sz="1800" b="1" u="sng" dirty="0" err="1">
                  <a:solidFill>
                    <a:srgbClr val="005C9C"/>
                  </a:solidFill>
                </a:rPr>
                <a:t>decorrelation</a:t>
              </a:r>
              <a:r>
                <a:rPr lang="de-DE" sz="1800" b="1" u="sng" dirty="0">
                  <a:solidFill>
                    <a:srgbClr val="005C9C"/>
                  </a:solidFill>
                </a:rPr>
                <a:t> </a:t>
              </a:r>
              <a:r>
                <a:rPr lang="de-DE" sz="1800" b="1" u="sng" dirty="0" err="1">
                  <a:solidFill>
                    <a:srgbClr val="005C9C"/>
                  </a:solidFill>
                </a:rPr>
                <a:t>objective</a:t>
              </a:r>
              <a:r>
                <a:rPr lang="de-DE" sz="1800" b="1" u="sng" dirty="0">
                  <a:solidFill>
                    <a:srgbClr val="005C9C"/>
                  </a:solidFill>
                </a:rPr>
                <a:t>:</a:t>
              </a:r>
            </a:p>
            <a:p>
              <a:endParaRPr lang="de-DE" sz="1800" u="sng" dirty="0">
                <a:solidFill>
                  <a:srgbClr val="002060"/>
                </a:solidFill>
              </a:endParaRPr>
            </a:p>
            <a:p>
              <a:r>
                <a:rPr lang="de-DE" sz="1800" dirty="0" err="1"/>
                <a:t>Diagonalize</a:t>
              </a:r>
              <a:r>
                <a:rPr lang="de-DE" sz="1800" dirty="0"/>
                <a:t> </a:t>
              </a:r>
              <a:r>
                <a:rPr lang="de-DE" sz="1800" dirty="0" err="1"/>
                <a:t>graph</a:t>
              </a:r>
              <a:r>
                <a:rPr lang="de-DE" sz="1800" dirty="0"/>
                <a:t> </a:t>
              </a:r>
              <a:r>
                <a:rPr lang="de-DE" sz="1800" dirty="0" err="1"/>
                <a:t>autocorrelation</a:t>
              </a:r>
              <a:r>
                <a:rPr lang="de-DE" sz="1800" dirty="0"/>
                <a:t> </a:t>
              </a:r>
              <a:r>
                <a:rPr lang="de-DE" sz="1800" dirty="0" err="1"/>
                <a:t>matrix</a:t>
              </a:r>
              <a:r>
                <a:rPr lang="de-DE" sz="1800" dirty="0"/>
                <a:t>(</a:t>
              </a:r>
              <a:r>
                <a:rPr lang="de-DE" sz="1800" dirty="0" err="1"/>
                <a:t>matrices</a:t>
              </a:r>
              <a:r>
                <a:rPr lang="de-DE" sz="1800" dirty="0"/>
                <a:t>) </a:t>
              </a:r>
              <a:r>
                <a:rPr lang="de-DE" sz="1800" dirty="0" err="1"/>
                <a:t>as</a:t>
              </a:r>
              <a:r>
                <a:rPr lang="de-DE" sz="1800" dirty="0"/>
                <a:t> </a:t>
              </a:r>
              <a:r>
                <a:rPr lang="de-DE" sz="1800" dirty="0" err="1"/>
                <a:t>much</a:t>
              </a:r>
              <a:r>
                <a:rPr lang="de-DE" sz="1800" dirty="0"/>
                <a:t> </a:t>
              </a:r>
              <a:r>
                <a:rPr lang="de-DE" sz="1800" dirty="0" err="1"/>
                <a:t>as</a:t>
              </a:r>
              <a:r>
                <a:rPr lang="de-DE" sz="1800" dirty="0"/>
                <a:t> possible. </a:t>
              </a:r>
              <a:r>
                <a:rPr lang="de-DE" sz="1800" dirty="0" err="1"/>
                <a:t>For</a:t>
              </a:r>
              <a:r>
                <a:rPr lang="de-DE" sz="1800" dirty="0"/>
                <a:t> </a:t>
              </a:r>
              <a:r>
                <a:rPr lang="de-DE" sz="1800" dirty="0" err="1"/>
                <a:t>only</a:t>
              </a:r>
              <a:r>
                <a:rPr lang="de-DE" sz="1800" dirty="0"/>
                <a:t> </a:t>
              </a:r>
              <a:r>
                <a:rPr lang="de-DE" sz="1800" dirty="0" err="1"/>
                <a:t>one</a:t>
              </a:r>
              <a:r>
                <a:rPr lang="de-DE" sz="1800" dirty="0"/>
                <a:t> </a:t>
              </a:r>
              <a:r>
                <a:rPr lang="de-DE" sz="1800" dirty="0" err="1"/>
                <a:t>adjacency</a:t>
              </a:r>
              <a:r>
                <a:rPr lang="de-DE" sz="1800" dirty="0"/>
                <a:t> </a:t>
              </a:r>
              <a:r>
                <a:rPr lang="fr-FR" sz="1800" b="0" i="0" dirty="0">
                  <a:effectLst/>
                  <a:latin typeface="Arial(Body)"/>
                </a:rPr>
                <a:t>⇒</a:t>
              </a:r>
              <a:r>
                <a:rPr lang="de-DE" sz="1800" dirty="0"/>
                <a:t> </a:t>
              </a:r>
              <a:r>
                <a:rPr lang="de-DE" sz="1800" dirty="0" err="1"/>
                <a:t>eigenvalue</a:t>
              </a:r>
              <a:r>
                <a:rPr lang="de-DE" sz="1800" dirty="0"/>
                <a:t> </a:t>
              </a:r>
              <a:r>
                <a:rPr lang="de-DE" sz="1800" dirty="0" err="1"/>
                <a:t>problem</a:t>
              </a:r>
              <a:r>
                <a:rPr lang="de-DE" sz="1800" dirty="0"/>
                <a:t>.</a:t>
              </a:r>
              <a:endParaRPr lang="fr-FR" sz="1800" dirty="0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77C16980-5A98-4CBE-A7B8-C091EBB03D96}"/>
                </a:ext>
              </a:extLst>
            </p:cNvPr>
            <p:cNvSpPr/>
            <p:nvPr/>
          </p:nvSpPr>
          <p:spPr>
            <a:xfrm>
              <a:off x="7010400" y="5828935"/>
              <a:ext cx="4586514" cy="1544773"/>
            </a:xfrm>
            <a:prstGeom prst="roundRect">
              <a:avLst/>
            </a:prstGeom>
            <a:noFill/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8F8334E5-2558-420D-B0B9-46443928D0EA}"/>
              </a:ext>
            </a:extLst>
          </p:cNvPr>
          <p:cNvSpPr/>
          <p:nvPr/>
        </p:nvSpPr>
        <p:spPr>
          <a:xfrm rot="16200000">
            <a:off x="5076466" y="4499689"/>
            <a:ext cx="202545" cy="1229182"/>
          </a:xfrm>
          <a:prstGeom prst="down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9BD1BDA2-19A0-4044-AEE9-FD05E4971063}"/>
              </a:ext>
            </a:extLst>
          </p:cNvPr>
          <p:cNvSpPr/>
          <p:nvPr/>
        </p:nvSpPr>
        <p:spPr>
          <a:xfrm>
            <a:off x="8048675" y="5061648"/>
            <a:ext cx="202545" cy="778324"/>
          </a:xfrm>
          <a:prstGeom prst="down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FCA822E-34D8-4480-AFA3-EAB987A548AA}"/>
              </a:ext>
            </a:extLst>
          </p:cNvPr>
          <p:cNvSpPr/>
          <p:nvPr/>
        </p:nvSpPr>
        <p:spPr>
          <a:xfrm>
            <a:off x="7772386" y="5852946"/>
            <a:ext cx="770400" cy="770413"/>
          </a:xfrm>
          <a:prstGeom prst="ellipse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dirty="0"/>
              <a:t>+</a:t>
            </a:r>
            <a:endParaRPr lang="fr-FR" sz="6000" dirty="0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E7F68504-AB93-43DD-A267-D59929FEC04B}"/>
              </a:ext>
            </a:extLst>
          </p:cNvPr>
          <p:cNvSpPr/>
          <p:nvPr/>
        </p:nvSpPr>
        <p:spPr>
          <a:xfrm rot="16200000">
            <a:off x="5340150" y="6884198"/>
            <a:ext cx="202546" cy="701818"/>
          </a:xfrm>
          <a:prstGeom prst="down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EC9B5CE-75F3-4CE2-94F4-23CC8D5D2803}"/>
                  </a:ext>
                </a:extLst>
              </p:cNvPr>
              <p:cNvSpPr txBox="1"/>
              <p:nvPr/>
            </p:nvSpPr>
            <p:spPr>
              <a:xfrm>
                <a:off x="5717419" y="4824174"/>
                <a:ext cx="113524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de-DE" sz="2800" i="0" smtClean="0">
                          <a:solidFill>
                            <a:schemeClr val="bg1"/>
                          </a:solidFill>
                        </a:rPr>
                        <m:t>(1−</m:t>
                      </m:r>
                      <m:r>
                        <m:rPr>
                          <m:nor/>
                        </m:rPr>
                        <a:rPr lang="el-GR" sz="2800" smtClean="0">
                          <a:solidFill>
                            <a:schemeClr val="bg1"/>
                          </a:solidFill>
                        </a:rPr>
                        <m:t>λ</m:t>
                      </m:r>
                      <m:r>
                        <m:rPr>
                          <m:nor/>
                        </m:rPr>
                        <a:rPr lang="de-DE" sz="2800" i="0" smtClean="0">
                          <a:solidFill>
                            <a:schemeClr val="bg1"/>
                          </a:solidFill>
                        </a:rPr>
                        <m:t>)</m:t>
                      </m:r>
                    </m:oMath>
                  </m:oMathPara>
                </a14:m>
                <a:endParaRPr lang="fr-FR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EC9B5CE-75F3-4CE2-94F4-23CC8D5D2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7419" y="4824174"/>
                <a:ext cx="1135247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Arrow: Down 30">
            <a:extLst>
              <a:ext uri="{FF2B5EF4-FFF2-40B4-BE49-F238E27FC236}">
                <a16:creationId xmlns:a16="http://schemas.microsoft.com/office/drawing/2014/main" id="{1BA1C135-A6FA-4C8A-9055-329019DBD366}"/>
              </a:ext>
            </a:extLst>
          </p:cNvPr>
          <p:cNvSpPr/>
          <p:nvPr/>
        </p:nvSpPr>
        <p:spPr>
          <a:xfrm rot="10800000">
            <a:off x="8048669" y="6636332"/>
            <a:ext cx="202545" cy="647663"/>
          </a:xfrm>
          <a:prstGeom prst="down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DDB5637-F85E-4FF3-BD4C-05DE5A5E4A63}"/>
              </a:ext>
            </a:extLst>
          </p:cNvPr>
          <p:cNvSpPr/>
          <p:nvPr/>
        </p:nvSpPr>
        <p:spPr>
          <a:xfrm>
            <a:off x="6831977" y="7169749"/>
            <a:ext cx="1347192" cy="114247"/>
          </a:xfrm>
          <a:prstGeom prst="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AD281ABC-A85B-4DDC-BEEB-F0158600930F}"/>
              </a:ext>
            </a:extLst>
          </p:cNvPr>
          <p:cNvSpPr/>
          <p:nvPr/>
        </p:nvSpPr>
        <p:spPr>
          <a:xfrm rot="16200000">
            <a:off x="8759351" y="5852952"/>
            <a:ext cx="169506" cy="770399"/>
          </a:xfrm>
          <a:prstGeom prst="down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74256DB-8AF7-4B1E-91EE-79C2F654133B}"/>
              </a:ext>
            </a:extLst>
          </p:cNvPr>
          <p:cNvSpPr txBox="1"/>
          <p:nvPr/>
        </p:nvSpPr>
        <p:spPr>
          <a:xfrm>
            <a:off x="5277701" y="8080127"/>
            <a:ext cx="2233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Balance Parameter</a:t>
            </a:r>
            <a:endParaRPr lang="fr-FR" sz="180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00A16DBD-D758-48C3-AE4A-3B0634724D02}"/>
              </a:ext>
            </a:extLst>
          </p:cNvPr>
          <p:cNvSpPr/>
          <p:nvPr/>
        </p:nvSpPr>
        <p:spPr>
          <a:xfrm>
            <a:off x="5335629" y="4011638"/>
            <a:ext cx="2029922" cy="4904122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94FB469-6CBF-477C-8D34-AD8539507B48}"/>
                  </a:ext>
                </a:extLst>
              </p:cNvPr>
              <p:cNvSpPr txBox="1"/>
              <p:nvPr/>
            </p:nvSpPr>
            <p:spPr>
              <a:xfrm>
                <a:off x="5772598" y="8463678"/>
                <a:ext cx="115929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de-DE" sz="1800" i="0" smtClean="0">
                          <a:solidFill>
                            <a:schemeClr val="tx1"/>
                          </a:solidFill>
                        </a:rPr>
                        <m:t>0 &lt; </m:t>
                      </m:r>
                      <m:r>
                        <m:rPr>
                          <m:nor/>
                        </m:rPr>
                        <a:rPr lang="el-GR" sz="1800" smtClean="0">
                          <a:solidFill>
                            <a:schemeClr val="tx1"/>
                          </a:solidFill>
                        </a:rPr>
                        <m:t>λ</m:t>
                      </m:r>
                      <m:r>
                        <m:rPr>
                          <m:nor/>
                        </m:rPr>
                        <a:rPr lang="de-DE" sz="1800" i="0" smtClean="0">
                          <a:solidFill>
                            <a:schemeClr val="tx1"/>
                          </a:solidFill>
                        </a:rPr>
                        <m:t> &lt; 1</m:t>
                      </m:r>
                    </m:oMath>
                  </m:oMathPara>
                </a14:m>
                <a:endParaRPr lang="fr-FR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94FB469-6CBF-477C-8D34-AD8539507B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2598" y="8463678"/>
                <a:ext cx="1159292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Picture 2">
            <a:extLst>
              <a:ext uri="{FF2B5EF4-FFF2-40B4-BE49-F238E27FC236}">
                <a16:creationId xmlns:a16="http://schemas.microsoft.com/office/drawing/2014/main" id="{696E18BA-8676-4DE4-9559-4296303E3F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648368" y="6682744"/>
            <a:ext cx="1411866" cy="113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1D27152-17EB-4858-9782-F565E831E5EE}"/>
                  </a:ext>
                </a:extLst>
              </p:cNvPr>
              <p:cNvSpPr txBox="1"/>
              <p:nvPr/>
            </p:nvSpPr>
            <p:spPr>
              <a:xfrm>
                <a:off x="5990624" y="6941548"/>
                <a:ext cx="463588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l-GR" sz="2800" smtClean="0">
                          <a:solidFill>
                            <a:schemeClr val="bg1"/>
                          </a:solidFill>
                        </a:rPr>
                        <m:t>λ</m:t>
                      </m:r>
                    </m:oMath>
                  </m:oMathPara>
                </a14:m>
                <a:endParaRPr lang="fr-FR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1D27152-17EB-4858-9782-F565E831E5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0624" y="6941548"/>
                <a:ext cx="463588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8498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5" grpId="0"/>
      <p:bldP spid="14" grpId="0" animBg="1"/>
      <p:bldP spid="26" grpId="0" animBg="1"/>
      <p:bldP spid="27" grpId="0" animBg="1"/>
      <p:bldP spid="13" grpId="0"/>
      <p:bldP spid="31" grpId="0" animBg="1"/>
      <p:bldP spid="32" grpId="0" animBg="1"/>
      <p:bldP spid="33" grpId="0" animBg="1"/>
      <p:bldP spid="34" grpId="0"/>
      <p:bldP spid="35" grpId="0" animBg="1"/>
      <p:bldP spid="38" grpId="0"/>
      <p:bldP spid="3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Literature</a:t>
            </a:r>
            <a:endParaRPr lang="de-DE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r>
              <a:rPr lang="en-US" sz="1800" dirty="0"/>
              <a:t>[Miettinen, 2020]</a:t>
            </a:r>
            <a:r>
              <a:rPr lang="en-US" sz="1800" b="1" dirty="0"/>
              <a:t> </a:t>
            </a:r>
            <a:r>
              <a:rPr lang="en-US" sz="1800" dirty="0"/>
              <a:t>Graph Signal Processing Meets Blind Source Separation, </a:t>
            </a:r>
            <a:r>
              <a:rPr lang="en-US" sz="1800" dirty="0" err="1"/>
              <a:t>Jari</a:t>
            </a:r>
            <a:r>
              <a:rPr lang="en-US" sz="1800" dirty="0"/>
              <a:t> Miettinen,</a:t>
            </a:r>
            <a:r>
              <a:rPr lang="fr-FR" sz="1800" dirty="0"/>
              <a:t> Esa </a:t>
            </a:r>
            <a:r>
              <a:rPr lang="fr-FR" sz="1800" dirty="0" err="1"/>
              <a:t>Ollila</a:t>
            </a:r>
            <a:r>
              <a:rPr lang="fr-FR" sz="1800" dirty="0"/>
              <a:t> et al., 2020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Blöchl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2010] Second-Order Source Separation Based on Prior Knowledge Realized in a Graph Model, 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Florian 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Blöchl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Andreas 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Kowarsch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Fabian J. Theis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, 2010</a:t>
            </a:r>
          </a:p>
          <a:p>
            <a:pPr algn="l" fontAlgn="base"/>
            <a:r>
              <a:rPr lang="en-US" sz="1800" dirty="0"/>
              <a:t>[Djuric, 2018]</a:t>
            </a:r>
            <a:r>
              <a:rPr lang="en-US" sz="1800" b="1" dirty="0"/>
              <a:t> </a:t>
            </a:r>
            <a:r>
              <a:rPr lang="en-US" sz="1800" b="0" i="0" dirty="0">
                <a:effectLst/>
                <a:latin typeface="+mj-lt"/>
              </a:rPr>
              <a:t>Cooperative and Graph Signal Processing </a:t>
            </a:r>
            <a:r>
              <a:rPr lang="fr-FR" sz="1800" b="0" i="0" u="none" strike="noStrike" baseline="0" dirty="0">
                <a:latin typeface="+mj-lt"/>
              </a:rPr>
              <a:t>Principles and </a:t>
            </a:r>
            <a:r>
              <a:rPr lang="fr-FR" sz="1800" i="0" u="none" strike="noStrike" baseline="0" dirty="0">
                <a:latin typeface="+mj-lt"/>
              </a:rPr>
              <a:t>Applications</a:t>
            </a:r>
            <a:r>
              <a:rPr lang="en-US" sz="1800" i="0" dirty="0">
                <a:effectLst/>
                <a:latin typeface="+mj-lt"/>
              </a:rPr>
              <a:t>, </a:t>
            </a:r>
            <a:r>
              <a:rPr lang="fr-FR" sz="1800" i="0" dirty="0">
                <a:effectLst/>
                <a:latin typeface="+mj-lt"/>
              </a:rPr>
              <a:t>Petar </a:t>
            </a:r>
            <a:r>
              <a:rPr lang="fr-FR" sz="1800" i="0" dirty="0" err="1">
                <a:effectLst/>
                <a:latin typeface="+mj-lt"/>
              </a:rPr>
              <a:t>Djuric</a:t>
            </a:r>
            <a:r>
              <a:rPr lang="fr-FR" sz="1800" i="0" dirty="0">
                <a:effectLst/>
                <a:latin typeface="+mj-lt"/>
              </a:rPr>
              <a:t>, Cédric Richard, </a:t>
            </a:r>
            <a:r>
              <a:rPr lang="fr-FR" sz="1800" dirty="0">
                <a:latin typeface="+mj-lt"/>
              </a:rPr>
              <a:t>2018</a:t>
            </a:r>
            <a:endParaRPr lang="en-US" sz="1800" dirty="0">
              <a:latin typeface="+mj-lt"/>
            </a:endParaRPr>
          </a:p>
          <a:p>
            <a:endParaRPr lang="en-US" sz="1800" dirty="0">
              <a:solidFill>
                <a:schemeClr val="accent5"/>
              </a:solidFill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494687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approach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Graph Blind Source Separation results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850438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Clean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154995"/>
          </a:xfrm>
        </p:spPr>
        <p:txBody>
          <a:bodyPr/>
          <a:lstStyle/>
          <a:p>
            <a:r>
              <a:rPr lang="de-DE" sz="1800" dirty="0"/>
              <a:t>Standard </a:t>
            </a:r>
            <a:r>
              <a:rPr lang="de-DE" sz="1800" dirty="0" err="1"/>
              <a:t>signals</a:t>
            </a:r>
            <a:r>
              <a:rPr lang="de-DE" sz="1800" dirty="0"/>
              <a:t> (Cos, </a:t>
            </a:r>
            <a:r>
              <a:rPr lang="de-DE" sz="1800" dirty="0" err="1"/>
              <a:t>Rect</a:t>
            </a:r>
            <a:r>
              <a:rPr lang="de-DE" sz="1800" dirty="0"/>
              <a:t>, ECG, Saw)</a:t>
            </a:r>
          </a:p>
          <a:p>
            <a:r>
              <a:rPr lang="de-DE" sz="1800" dirty="0"/>
              <a:t>Clean </a:t>
            </a:r>
            <a:r>
              <a:rPr lang="de-DE" sz="1800" dirty="0" err="1"/>
              <a:t>data</a:t>
            </a:r>
            <a:r>
              <a:rPr lang="de-DE" sz="1800" dirty="0"/>
              <a:t>: </a:t>
            </a:r>
            <a:r>
              <a:rPr lang="de-DE" sz="1800" dirty="0" err="1"/>
              <a:t>Better</a:t>
            </a:r>
            <a:r>
              <a:rPr lang="de-DE" sz="1800" dirty="0"/>
              <a:t> </a:t>
            </a:r>
            <a:r>
              <a:rPr lang="de-DE" sz="1800" dirty="0" err="1"/>
              <a:t>results</a:t>
            </a:r>
            <a:r>
              <a:rPr lang="de-DE" sz="1800" dirty="0"/>
              <a:t> </a:t>
            </a:r>
            <a:r>
              <a:rPr lang="de-DE" sz="1800" dirty="0" err="1"/>
              <a:t>than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Power ICA (1000 </a:t>
            </a:r>
            <a:r>
              <a:rPr lang="de-DE" sz="1800" dirty="0" err="1"/>
              <a:t>samples</a:t>
            </a:r>
            <a:r>
              <a:rPr lang="de-DE" sz="1800" dirty="0"/>
              <a:t>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C9CB70D-0AC1-448D-9E65-88FD18B426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76" t="6590" b="7279"/>
          <a:stretch/>
        </p:blipFill>
        <p:spPr>
          <a:xfrm>
            <a:off x="608473" y="4195706"/>
            <a:ext cx="4385144" cy="3108651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01C1D37F-0412-403C-99CE-06773F686EE5}"/>
              </a:ext>
            </a:extLst>
          </p:cNvPr>
          <p:cNvSpPr/>
          <p:nvPr/>
        </p:nvSpPr>
        <p:spPr>
          <a:xfrm rot="20173507">
            <a:off x="5415947" y="479495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460507F1-8B29-4E87-AF89-98BC2AE6E617}"/>
              </a:ext>
            </a:extLst>
          </p:cNvPr>
          <p:cNvSpPr/>
          <p:nvPr/>
        </p:nvSpPr>
        <p:spPr>
          <a:xfrm rot="1484299">
            <a:off x="5430392" y="635379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22CA136-021F-42F2-852B-C36091A81A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81" t="8447" b="10885"/>
          <a:stretch/>
        </p:blipFill>
        <p:spPr>
          <a:xfrm>
            <a:off x="7496153" y="3090328"/>
            <a:ext cx="3922354" cy="260151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205FA0B2-3F60-4E49-BB64-06E765AEE3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71" t="7849" r="2243" b="10618"/>
          <a:stretch/>
        </p:blipFill>
        <p:spPr>
          <a:xfrm>
            <a:off x="7496153" y="6274735"/>
            <a:ext cx="3808680" cy="264102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2206A4F-53AA-4927-9473-E2337A75A57F}"/>
              </a:ext>
            </a:extLst>
          </p:cNvPr>
          <p:cNvSpPr txBox="1"/>
          <p:nvPr/>
        </p:nvSpPr>
        <p:spPr>
          <a:xfrm>
            <a:off x="2061099" y="3900543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Input </a:t>
            </a:r>
            <a:r>
              <a:rPr lang="de-DE" sz="1800" dirty="0" err="1"/>
              <a:t>signals</a:t>
            </a:r>
            <a:endParaRPr lang="en-GB" sz="1800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8CA40E5-99C5-477E-8869-6A2A695F1E1E}"/>
              </a:ext>
            </a:extLst>
          </p:cNvPr>
          <p:cNvSpPr txBox="1"/>
          <p:nvPr/>
        </p:nvSpPr>
        <p:spPr>
          <a:xfrm>
            <a:off x="8672127" y="274896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32417C7-26C0-45D6-B06C-7E5449B50A98}"/>
              </a:ext>
            </a:extLst>
          </p:cNvPr>
          <p:cNvSpPr txBox="1"/>
          <p:nvPr/>
        </p:nvSpPr>
        <p:spPr>
          <a:xfrm>
            <a:off x="8521419" y="5929118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</a:t>
            </a:r>
            <a:r>
              <a:rPr lang="de-DE" sz="1800" dirty="0"/>
              <a:t> Power ICA</a:t>
            </a:r>
            <a:endParaRPr lang="en-GB" sz="1800" dirty="0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E031487-6062-4BCD-B4B9-473E545F86FA}"/>
              </a:ext>
            </a:extLst>
          </p:cNvPr>
          <p:cNvSpPr/>
          <p:nvPr/>
        </p:nvSpPr>
        <p:spPr>
          <a:xfrm>
            <a:off x="504000" y="4834638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6F83EE2C-1E18-4908-9567-B55843D610C7}"/>
              </a:ext>
            </a:extLst>
          </p:cNvPr>
          <p:cNvSpPr/>
          <p:nvPr/>
        </p:nvSpPr>
        <p:spPr>
          <a:xfrm>
            <a:off x="460358" y="5641038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99095823-10C7-4E9A-B1A4-36DF8EC54F86}"/>
              </a:ext>
            </a:extLst>
          </p:cNvPr>
          <p:cNvSpPr/>
          <p:nvPr/>
        </p:nvSpPr>
        <p:spPr>
          <a:xfrm>
            <a:off x="608473" y="6448078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F2CB3572-CEED-41EB-B1DF-5043569D1CE9}"/>
              </a:ext>
            </a:extLst>
          </p:cNvPr>
          <p:cNvSpPr/>
          <p:nvPr/>
        </p:nvSpPr>
        <p:spPr>
          <a:xfrm>
            <a:off x="7420882" y="3513649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F9235B1-DD4F-4A7E-B92A-DEA63A5577BE}"/>
              </a:ext>
            </a:extLst>
          </p:cNvPr>
          <p:cNvSpPr/>
          <p:nvPr/>
        </p:nvSpPr>
        <p:spPr>
          <a:xfrm>
            <a:off x="6970456" y="4217230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65A370C4-FE8C-414B-A551-4BFFC934DBDE}"/>
              </a:ext>
            </a:extLst>
          </p:cNvPr>
          <p:cNvSpPr/>
          <p:nvPr/>
        </p:nvSpPr>
        <p:spPr>
          <a:xfrm>
            <a:off x="7240976" y="4987038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2D3FB31-4B14-4AFB-AA7E-A9DEA510480A}"/>
              </a:ext>
            </a:extLst>
          </p:cNvPr>
          <p:cNvSpPr/>
          <p:nvPr/>
        </p:nvSpPr>
        <p:spPr>
          <a:xfrm>
            <a:off x="7155684" y="6715264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E3D50AB6-58F4-4600-A5B8-7AB6A00C41FF}"/>
              </a:ext>
            </a:extLst>
          </p:cNvPr>
          <p:cNvSpPr/>
          <p:nvPr/>
        </p:nvSpPr>
        <p:spPr>
          <a:xfrm>
            <a:off x="7240975" y="7451812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E78CAD76-020C-42F2-91F4-04AA55C97115}"/>
              </a:ext>
            </a:extLst>
          </p:cNvPr>
          <p:cNvSpPr/>
          <p:nvPr/>
        </p:nvSpPr>
        <p:spPr>
          <a:xfrm>
            <a:off x="7240976" y="8183786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4147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Clean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154995"/>
          </a:xfrm>
        </p:spPr>
        <p:txBody>
          <a:bodyPr/>
          <a:lstStyle/>
          <a:p>
            <a:r>
              <a:rPr lang="de-DE" sz="1800" dirty="0"/>
              <a:t>Standard </a:t>
            </a:r>
            <a:r>
              <a:rPr lang="de-DE" sz="1800" dirty="0" err="1"/>
              <a:t>signals</a:t>
            </a:r>
            <a:r>
              <a:rPr lang="de-DE" sz="1800" dirty="0"/>
              <a:t> (Cos, </a:t>
            </a:r>
            <a:r>
              <a:rPr lang="de-DE" sz="1800" dirty="0" err="1"/>
              <a:t>Rect</a:t>
            </a:r>
            <a:r>
              <a:rPr lang="de-DE" sz="1800" dirty="0"/>
              <a:t>, ECG, Saw)</a:t>
            </a:r>
          </a:p>
          <a:p>
            <a:r>
              <a:rPr lang="de-DE" sz="1800" dirty="0"/>
              <a:t>Clean </a:t>
            </a:r>
            <a:r>
              <a:rPr lang="de-DE" sz="1800" dirty="0" err="1"/>
              <a:t>data</a:t>
            </a:r>
            <a:r>
              <a:rPr lang="de-DE" sz="1800" dirty="0"/>
              <a:t>: </a:t>
            </a:r>
            <a:r>
              <a:rPr lang="de-DE" sz="1800" dirty="0" err="1"/>
              <a:t>Better</a:t>
            </a:r>
            <a:r>
              <a:rPr lang="de-DE" sz="1800" dirty="0"/>
              <a:t> </a:t>
            </a:r>
            <a:r>
              <a:rPr lang="de-DE" sz="1800" dirty="0" err="1"/>
              <a:t>results</a:t>
            </a:r>
            <a:r>
              <a:rPr lang="de-DE" sz="1800" dirty="0"/>
              <a:t> </a:t>
            </a:r>
            <a:r>
              <a:rPr lang="de-DE" sz="1800" dirty="0" err="1"/>
              <a:t>than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Power ICA (1000 </a:t>
            </a:r>
            <a:r>
              <a:rPr lang="de-DE" sz="1800" dirty="0" err="1"/>
              <a:t>samples</a:t>
            </a:r>
            <a:r>
              <a:rPr lang="de-DE" sz="1800" dirty="0"/>
              <a:t>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C9CB70D-0AC1-448D-9E65-88FD18B42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44" y="4293100"/>
            <a:ext cx="4407913" cy="3305935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01C1D37F-0412-403C-99CE-06773F686EE5}"/>
              </a:ext>
            </a:extLst>
          </p:cNvPr>
          <p:cNvSpPr/>
          <p:nvPr/>
        </p:nvSpPr>
        <p:spPr>
          <a:xfrm rot="20173507">
            <a:off x="5415947" y="479495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460507F1-8B29-4E87-AF89-98BC2AE6E617}"/>
              </a:ext>
            </a:extLst>
          </p:cNvPr>
          <p:cNvSpPr/>
          <p:nvPr/>
        </p:nvSpPr>
        <p:spPr>
          <a:xfrm rot="1484299">
            <a:off x="5430392" y="635379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22CA136-021F-42F2-852B-C36091A81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482" y="3397795"/>
            <a:ext cx="3549511" cy="2662133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205FA0B2-3F60-4E49-BB64-06E765AEE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481" y="6323389"/>
            <a:ext cx="3549512" cy="266213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B395D889-7218-4C8E-90D3-1BAC9686CD9F}"/>
              </a:ext>
            </a:extLst>
          </p:cNvPr>
          <p:cNvSpPr/>
          <p:nvPr/>
        </p:nvSpPr>
        <p:spPr>
          <a:xfrm>
            <a:off x="398297" y="3281742"/>
            <a:ext cx="11899303" cy="570378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FFFF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F482511-FD25-474C-9862-0AF7997C64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46" t="5424" r="1285" b="4899"/>
          <a:stretch/>
        </p:blipFill>
        <p:spPr>
          <a:xfrm>
            <a:off x="4253350" y="3513849"/>
            <a:ext cx="4062718" cy="5270478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E1C0FC8B-F6E5-4BB4-B96A-FEDC5A3F25EC}"/>
              </a:ext>
            </a:extLst>
          </p:cNvPr>
          <p:cNvSpPr txBox="1"/>
          <p:nvPr/>
        </p:nvSpPr>
        <p:spPr>
          <a:xfrm>
            <a:off x="8296918" y="4252071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0,4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73B6222-939A-46A4-A4C7-F99497032EC9}"/>
              </a:ext>
            </a:extLst>
          </p:cNvPr>
          <p:cNvSpPr txBox="1"/>
          <p:nvPr/>
        </p:nvSpPr>
        <p:spPr>
          <a:xfrm>
            <a:off x="8295822" y="5073310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0,19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AC86D5C-3BD6-4F6D-A0DF-9FCC4C94CD06}"/>
              </a:ext>
            </a:extLst>
          </p:cNvPr>
          <p:cNvSpPr/>
          <p:nvPr/>
        </p:nvSpPr>
        <p:spPr>
          <a:xfrm>
            <a:off x="4145656" y="3517356"/>
            <a:ext cx="107694" cy="2524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743C7CFE-FC31-45A5-8403-0B64FBA3FC39}"/>
              </a:ext>
            </a:extLst>
          </p:cNvPr>
          <p:cNvSpPr/>
          <p:nvPr/>
        </p:nvSpPr>
        <p:spPr>
          <a:xfrm>
            <a:off x="4145656" y="6336199"/>
            <a:ext cx="107694" cy="2524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A8F04A80-256E-4713-9AD8-5634E0B00BE1}"/>
              </a:ext>
            </a:extLst>
          </p:cNvPr>
          <p:cNvSpPr/>
          <p:nvPr/>
        </p:nvSpPr>
        <p:spPr>
          <a:xfrm rot="5400000">
            <a:off x="6205862" y="4734422"/>
            <a:ext cx="209002" cy="280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4AE6FB1E-B4B1-44FC-87DA-74DABAF105D1}"/>
              </a:ext>
            </a:extLst>
          </p:cNvPr>
          <p:cNvSpPr/>
          <p:nvPr/>
        </p:nvSpPr>
        <p:spPr>
          <a:xfrm rot="5400000">
            <a:off x="6227072" y="7479006"/>
            <a:ext cx="281862" cy="28925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90C53DF0-2EE3-4DEF-924B-E5B6FDEDA4ED}"/>
              </a:ext>
            </a:extLst>
          </p:cNvPr>
          <p:cNvSpPr txBox="1"/>
          <p:nvPr/>
        </p:nvSpPr>
        <p:spPr>
          <a:xfrm>
            <a:off x="3778959" y="573385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0,1</a:t>
            </a:r>
            <a:endParaRPr lang="en-GB" sz="18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DC23777-214C-485E-8089-B79FE4F2E1F8}"/>
              </a:ext>
            </a:extLst>
          </p:cNvPr>
          <p:cNvSpPr txBox="1"/>
          <p:nvPr/>
        </p:nvSpPr>
        <p:spPr>
          <a:xfrm>
            <a:off x="3778959" y="3509229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74E3DE1-3A48-4AFA-BF91-66D6188EBCF1}"/>
              </a:ext>
            </a:extLst>
          </p:cNvPr>
          <p:cNvSpPr/>
          <p:nvPr/>
        </p:nvSpPr>
        <p:spPr>
          <a:xfrm>
            <a:off x="4158666" y="6305593"/>
            <a:ext cx="107694" cy="2524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539D8DB-6689-4027-B0D9-0290849A8028}"/>
              </a:ext>
            </a:extLst>
          </p:cNvPr>
          <p:cNvSpPr txBox="1"/>
          <p:nvPr/>
        </p:nvSpPr>
        <p:spPr>
          <a:xfrm>
            <a:off x="3780535" y="850928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0,1</a:t>
            </a:r>
            <a:endParaRPr lang="en-GB" sz="1800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696FD17-2308-47B5-ADD1-144CCF3E0560}"/>
              </a:ext>
            </a:extLst>
          </p:cNvPr>
          <p:cNvSpPr txBox="1"/>
          <p:nvPr/>
        </p:nvSpPr>
        <p:spPr>
          <a:xfrm>
            <a:off x="3777211" y="6276366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9ACE8C2-F09E-442F-9527-10C428E197D0}"/>
              </a:ext>
            </a:extLst>
          </p:cNvPr>
          <p:cNvSpPr txBox="1"/>
          <p:nvPr/>
        </p:nvSpPr>
        <p:spPr>
          <a:xfrm>
            <a:off x="4629776" y="3105654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EE82514B-8B52-4A20-974C-B0B511DE3C3C}"/>
              </a:ext>
            </a:extLst>
          </p:cNvPr>
          <p:cNvSpPr txBox="1"/>
          <p:nvPr/>
        </p:nvSpPr>
        <p:spPr>
          <a:xfrm>
            <a:off x="6309054" y="3097076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 </a:t>
            </a:r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8B144F6-9E63-44A6-AC05-0AFD7962E881}"/>
              </a:ext>
            </a:extLst>
          </p:cNvPr>
          <p:cNvSpPr txBox="1"/>
          <p:nvPr/>
        </p:nvSpPr>
        <p:spPr>
          <a:xfrm rot="16200000">
            <a:off x="3771498" y="455805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MD</a:t>
            </a:r>
            <a:endParaRPr lang="en-GB" sz="18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7EA9961F-0F9E-42B9-AD36-E8E9E51C9CD9}"/>
              </a:ext>
            </a:extLst>
          </p:cNvPr>
          <p:cNvSpPr txBox="1"/>
          <p:nvPr/>
        </p:nvSpPr>
        <p:spPr>
          <a:xfrm rot="16200000">
            <a:off x="3698323" y="7287221"/>
            <a:ext cx="791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MSE</a:t>
            </a:r>
            <a:endParaRPr lang="en-GB" sz="1800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2E8D588-6D72-400F-9E3A-C127D87D9933}"/>
              </a:ext>
            </a:extLst>
          </p:cNvPr>
          <p:cNvSpPr/>
          <p:nvPr/>
        </p:nvSpPr>
        <p:spPr>
          <a:xfrm>
            <a:off x="6230039" y="3397795"/>
            <a:ext cx="130970" cy="55179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2C598EE-5607-45B6-BA5C-FFB33B20CFB6}"/>
              </a:ext>
            </a:extLst>
          </p:cNvPr>
          <p:cNvCxnSpPr>
            <a:cxnSpLocks/>
          </p:cNvCxnSpPr>
          <p:nvPr/>
        </p:nvCxnSpPr>
        <p:spPr>
          <a:xfrm>
            <a:off x="4278668" y="4436737"/>
            <a:ext cx="4018250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C3BCB4D7-C0DC-448F-98A8-60AAF24D7331}"/>
              </a:ext>
            </a:extLst>
          </p:cNvPr>
          <p:cNvCxnSpPr>
            <a:cxnSpLocks/>
          </p:cNvCxnSpPr>
          <p:nvPr/>
        </p:nvCxnSpPr>
        <p:spPr>
          <a:xfrm>
            <a:off x="4268916" y="5257976"/>
            <a:ext cx="4028002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2979599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Noisy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513860"/>
          </a:xfrm>
        </p:spPr>
        <p:txBody>
          <a:bodyPr/>
          <a:lstStyle/>
          <a:p>
            <a:r>
              <a:rPr lang="de-DE" sz="1800" dirty="0" err="1"/>
              <a:t>Comparable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noisy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(</a:t>
            </a:r>
            <a:r>
              <a:rPr lang="de-DE" sz="1800" dirty="0" err="1"/>
              <a:t>up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20dB SNR)</a:t>
            </a:r>
          </a:p>
          <a:p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E804050-5923-404B-8BEF-20C82293F3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9" t="8868" r="632" b="7251"/>
          <a:stretch/>
        </p:blipFill>
        <p:spPr>
          <a:xfrm>
            <a:off x="530240" y="4221586"/>
            <a:ext cx="4557767" cy="3136814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66F1465F-8C8B-480C-BE54-92963BC8F23D}"/>
              </a:ext>
            </a:extLst>
          </p:cNvPr>
          <p:cNvSpPr/>
          <p:nvPr/>
        </p:nvSpPr>
        <p:spPr>
          <a:xfrm rot="20173507">
            <a:off x="5412499" y="465022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1D752909-218D-4E71-81D9-AEB8410DE04C}"/>
              </a:ext>
            </a:extLst>
          </p:cNvPr>
          <p:cNvSpPr/>
          <p:nvPr/>
        </p:nvSpPr>
        <p:spPr>
          <a:xfrm rot="1484299">
            <a:off x="5430392" y="635379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044BB48D-D480-40A8-91D1-264FE46429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61" t="8647" b="9665"/>
          <a:stretch/>
        </p:blipFill>
        <p:spPr>
          <a:xfrm>
            <a:off x="7043966" y="2538929"/>
            <a:ext cx="4390552" cy="2984219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3D21E139-7B42-4D44-ADB3-A408D2A19B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73" t="7653" r="689" b="10658"/>
          <a:stretch/>
        </p:blipFill>
        <p:spPr>
          <a:xfrm>
            <a:off x="7024483" y="6025542"/>
            <a:ext cx="4390551" cy="298421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2688ED4F-4218-4A34-838A-B788762D8FFF}"/>
              </a:ext>
            </a:extLst>
          </p:cNvPr>
          <p:cNvSpPr/>
          <p:nvPr/>
        </p:nvSpPr>
        <p:spPr>
          <a:xfrm>
            <a:off x="7097858" y="2998413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BA32331F-0EF0-497D-BAF4-4EB63F80E354}"/>
              </a:ext>
            </a:extLst>
          </p:cNvPr>
          <p:cNvSpPr/>
          <p:nvPr/>
        </p:nvSpPr>
        <p:spPr>
          <a:xfrm>
            <a:off x="9107879" y="3948447"/>
            <a:ext cx="373500" cy="1178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A6D1A612-80A9-462F-9A85-3C7DC4579D88}"/>
              </a:ext>
            </a:extLst>
          </p:cNvPr>
          <p:cNvSpPr/>
          <p:nvPr/>
        </p:nvSpPr>
        <p:spPr>
          <a:xfrm>
            <a:off x="9192139" y="7408219"/>
            <a:ext cx="373500" cy="1178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4302DE7B-CA13-446C-86FE-9DE959A65FD8}"/>
              </a:ext>
            </a:extLst>
          </p:cNvPr>
          <p:cNvSpPr txBox="1"/>
          <p:nvPr/>
        </p:nvSpPr>
        <p:spPr>
          <a:xfrm>
            <a:off x="8195712" y="5690722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</a:t>
            </a:r>
            <a:r>
              <a:rPr lang="de-DE" sz="1800" dirty="0"/>
              <a:t> Power ICA</a:t>
            </a:r>
            <a:endParaRPr lang="en-GB" sz="1800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5BB482FD-A347-4047-A974-1B29C9505633}"/>
              </a:ext>
            </a:extLst>
          </p:cNvPr>
          <p:cNvSpPr/>
          <p:nvPr/>
        </p:nvSpPr>
        <p:spPr>
          <a:xfrm>
            <a:off x="7051671" y="3820419"/>
            <a:ext cx="4371068" cy="290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52C9EDB-B860-4ADD-AA3A-6EC75BB9ED7D}"/>
              </a:ext>
            </a:extLst>
          </p:cNvPr>
          <p:cNvSpPr/>
          <p:nvPr/>
        </p:nvSpPr>
        <p:spPr>
          <a:xfrm>
            <a:off x="7080409" y="4660270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54AF7F4-DD2A-467A-99E7-195C83F4CCC1}"/>
              </a:ext>
            </a:extLst>
          </p:cNvPr>
          <p:cNvSpPr/>
          <p:nvPr/>
        </p:nvSpPr>
        <p:spPr>
          <a:xfrm>
            <a:off x="7043966" y="6526559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79CF9563-CA24-4018-87D9-7EEE65F9EAD8}"/>
              </a:ext>
            </a:extLst>
          </p:cNvPr>
          <p:cNvSpPr/>
          <p:nvPr/>
        </p:nvSpPr>
        <p:spPr>
          <a:xfrm>
            <a:off x="7097858" y="7381713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11860E3-4049-4675-91E8-FCDFD75E1D22}"/>
              </a:ext>
            </a:extLst>
          </p:cNvPr>
          <p:cNvSpPr/>
          <p:nvPr/>
        </p:nvSpPr>
        <p:spPr>
          <a:xfrm>
            <a:off x="7070750" y="8219212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134C4B0D-F73D-4FEB-A944-454D44078D69}"/>
              </a:ext>
            </a:extLst>
          </p:cNvPr>
          <p:cNvSpPr/>
          <p:nvPr/>
        </p:nvSpPr>
        <p:spPr>
          <a:xfrm>
            <a:off x="669774" y="4800600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379EA508-F292-45CE-9F7B-0CBE9F2FC48C}"/>
              </a:ext>
            </a:extLst>
          </p:cNvPr>
          <p:cNvSpPr/>
          <p:nvPr/>
        </p:nvSpPr>
        <p:spPr>
          <a:xfrm>
            <a:off x="669774" y="5648376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457D4E7-FE9C-47EA-BFE8-C18877DA696A}"/>
              </a:ext>
            </a:extLst>
          </p:cNvPr>
          <p:cNvSpPr/>
          <p:nvPr/>
        </p:nvSpPr>
        <p:spPr>
          <a:xfrm>
            <a:off x="648397" y="6490464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A3873E98-4807-4DB3-880C-89E4790C7516}"/>
              </a:ext>
            </a:extLst>
          </p:cNvPr>
          <p:cNvSpPr txBox="1"/>
          <p:nvPr/>
        </p:nvSpPr>
        <p:spPr>
          <a:xfrm>
            <a:off x="8464113" y="2172589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3E90605E-1145-483C-AD9B-0D81B660A70F}"/>
              </a:ext>
            </a:extLst>
          </p:cNvPr>
          <p:cNvSpPr txBox="1"/>
          <p:nvPr/>
        </p:nvSpPr>
        <p:spPr>
          <a:xfrm>
            <a:off x="2047799" y="386165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Input </a:t>
            </a:r>
            <a:r>
              <a:rPr lang="de-DE" sz="1800" dirty="0" err="1"/>
              <a:t>signals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4885857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Noisy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513860"/>
          </a:xfrm>
        </p:spPr>
        <p:txBody>
          <a:bodyPr/>
          <a:lstStyle/>
          <a:p>
            <a:r>
              <a:rPr lang="de-DE" sz="1800" dirty="0" err="1"/>
              <a:t>Comparable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noisy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(</a:t>
            </a:r>
            <a:r>
              <a:rPr lang="de-DE" sz="1800" dirty="0" err="1"/>
              <a:t>up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20dB SNR)</a:t>
            </a:r>
          </a:p>
          <a:p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E804050-5923-404B-8BEF-20C82293F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44" y="4293100"/>
            <a:ext cx="4407913" cy="3305935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66F1465F-8C8B-480C-BE54-92963BC8F23D}"/>
              </a:ext>
            </a:extLst>
          </p:cNvPr>
          <p:cNvSpPr/>
          <p:nvPr/>
        </p:nvSpPr>
        <p:spPr>
          <a:xfrm rot="20173507">
            <a:off x="5415947" y="479495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1D752909-218D-4E71-81D9-AEB8410DE04C}"/>
              </a:ext>
            </a:extLst>
          </p:cNvPr>
          <p:cNvSpPr/>
          <p:nvPr/>
        </p:nvSpPr>
        <p:spPr>
          <a:xfrm rot="1484299">
            <a:off x="5430392" y="635379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044BB48D-D480-40A8-91D1-264FE4642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481" y="2954143"/>
            <a:ext cx="3922364" cy="2941774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3D21E139-7B42-4D44-ADB3-A408D2A19B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481" y="6089431"/>
            <a:ext cx="3922365" cy="2941774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8167EC1-2EA9-4B4D-9071-7EAF0504415B}"/>
              </a:ext>
            </a:extLst>
          </p:cNvPr>
          <p:cNvSpPr/>
          <p:nvPr/>
        </p:nvSpPr>
        <p:spPr>
          <a:xfrm>
            <a:off x="328642" y="2894665"/>
            <a:ext cx="12063441" cy="6132763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3E29279-D369-46E5-82C1-E2F5EFA366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61" t="6035" r="818" b="4391"/>
          <a:stretch/>
        </p:blipFill>
        <p:spPr>
          <a:xfrm>
            <a:off x="4038153" y="3079600"/>
            <a:ext cx="4524883" cy="5766127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8FE7A7BD-0020-47DE-BFA9-9A6FC343A814}"/>
              </a:ext>
            </a:extLst>
          </p:cNvPr>
          <p:cNvSpPr txBox="1"/>
          <p:nvPr/>
        </p:nvSpPr>
        <p:spPr>
          <a:xfrm>
            <a:off x="8541661" y="450871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0,38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E865ECA-21CF-48C4-B963-44A50E5342E3}"/>
              </a:ext>
            </a:extLst>
          </p:cNvPr>
          <p:cNvSpPr/>
          <p:nvPr/>
        </p:nvSpPr>
        <p:spPr>
          <a:xfrm>
            <a:off x="3954922" y="2954143"/>
            <a:ext cx="137825" cy="59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EFD4198-49C5-4693-9588-09D8007C41F9}"/>
              </a:ext>
            </a:extLst>
          </p:cNvPr>
          <p:cNvSpPr/>
          <p:nvPr/>
        </p:nvSpPr>
        <p:spPr>
          <a:xfrm rot="5400000">
            <a:off x="6226153" y="3565202"/>
            <a:ext cx="294702" cy="467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B53ABD21-6577-4ED1-8A53-3E58B298C99F}"/>
              </a:ext>
            </a:extLst>
          </p:cNvPr>
          <p:cNvSpPr/>
          <p:nvPr/>
        </p:nvSpPr>
        <p:spPr>
          <a:xfrm rot="5400000">
            <a:off x="6378553" y="6657728"/>
            <a:ext cx="294702" cy="467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7549B1B4-EEA5-47E4-9521-D0E109871B75}"/>
              </a:ext>
            </a:extLst>
          </p:cNvPr>
          <p:cNvSpPr txBox="1"/>
          <p:nvPr/>
        </p:nvSpPr>
        <p:spPr>
          <a:xfrm>
            <a:off x="3664082" y="5046080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0,2</a:t>
            </a:r>
            <a:endParaRPr lang="en-GB" sz="1800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BF252E8-A9E0-465A-B960-A0A0B55E647B}"/>
              </a:ext>
            </a:extLst>
          </p:cNvPr>
          <p:cNvSpPr txBox="1"/>
          <p:nvPr/>
        </p:nvSpPr>
        <p:spPr>
          <a:xfrm>
            <a:off x="3664082" y="3249916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0,8</a:t>
            </a:r>
            <a:endParaRPr lang="en-GB" sz="1800" dirty="0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13251BE7-98A0-478B-8A39-BD0DC1C2702C}"/>
              </a:ext>
            </a:extLst>
          </p:cNvPr>
          <p:cNvSpPr txBox="1"/>
          <p:nvPr/>
        </p:nvSpPr>
        <p:spPr>
          <a:xfrm>
            <a:off x="4576956" y="2713233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43C39DF-91F6-46ED-80C6-86E4FA0ADE3B}"/>
              </a:ext>
            </a:extLst>
          </p:cNvPr>
          <p:cNvSpPr txBox="1"/>
          <p:nvPr/>
        </p:nvSpPr>
        <p:spPr>
          <a:xfrm>
            <a:off x="6525904" y="2714527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 </a:t>
            </a:r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F3134583-4C06-4D5A-86A8-45D51B3289CE}"/>
              </a:ext>
            </a:extLst>
          </p:cNvPr>
          <p:cNvSpPr txBox="1"/>
          <p:nvPr/>
        </p:nvSpPr>
        <p:spPr>
          <a:xfrm>
            <a:off x="3658447" y="8076008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0,2</a:t>
            </a:r>
            <a:endParaRPr lang="en-GB" sz="1800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6FA785AC-374A-4238-A540-35185F134005}"/>
              </a:ext>
            </a:extLst>
          </p:cNvPr>
          <p:cNvSpPr txBox="1"/>
          <p:nvPr/>
        </p:nvSpPr>
        <p:spPr>
          <a:xfrm>
            <a:off x="3658447" y="6290567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0,8</a:t>
            </a:r>
            <a:endParaRPr lang="en-GB" sz="1800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4CEE2866-F54C-4CFB-9B6A-E351342E4893}"/>
              </a:ext>
            </a:extLst>
          </p:cNvPr>
          <p:cNvSpPr txBox="1"/>
          <p:nvPr/>
        </p:nvSpPr>
        <p:spPr>
          <a:xfrm rot="16200000">
            <a:off x="3582524" y="7064499"/>
            <a:ext cx="791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MSE</a:t>
            </a:r>
            <a:endParaRPr lang="en-GB" sz="1800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CFCC02B6-8E8C-44F9-BC77-9B22BC0B37B5}"/>
              </a:ext>
            </a:extLst>
          </p:cNvPr>
          <p:cNvSpPr txBox="1"/>
          <p:nvPr/>
        </p:nvSpPr>
        <p:spPr>
          <a:xfrm rot="16200000">
            <a:off x="3706334" y="4174338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MD</a:t>
            </a:r>
            <a:endParaRPr lang="en-GB" sz="1800" dirty="0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8A837615-501B-45FF-912B-BC6BD23F1967}"/>
              </a:ext>
            </a:extLst>
          </p:cNvPr>
          <p:cNvSpPr/>
          <p:nvPr/>
        </p:nvSpPr>
        <p:spPr>
          <a:xfrm>
            <a:off x="6264242" y="3339539"/>
            <a:ext cx="133102" cy="54407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93AAD856-2D11-47F9-87B6-8484E0A8AA5B}"/>
              </a:ext>
            </a:extLst>
          </p:cNvPr>
          <p:cNvCxnSpPr>
            <a:cxnSpLocks/>
          </p:cNvCxnSpPr>
          <p:nvPr/>
        </p:nvCxnSpPr>
        <p:spPr>
          <a:xfrm>
            <a:off x="4113171" y="4708290"/>
            <a:ext cx="4429084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96198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D2BE5B98-344E-E546-8464-3128572A45A8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F2897A14-5DF5-3F42-A796-FE79C01AE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59890" y="2908600"/>
            <a:ext cx="565907" cy="565907"/>
          </a:xfrm>
          <a:prstGeom prst="rect">
            <a:avLst/>
          </a:prstGeom>
        </p:spPr>
      </p:pic>
      <p:pic>
        <p:nvPicPr>
          <p:cNvPr id="13" name="Picture 6" descr="Image result for microphone icon">
            <a:extLst>
              <a:ext uri="{FF2B5EF4-FFF2-40B4-BE49-F238E27FC236}">
                <a16:creationId xmlns:a16="http://schemas.microsoft.com/office/drawing/2014/main" id="{A20CED19-E18E-F749-A3A7-A8C336662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819" y="2321354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781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Outlier</a:t>
            </a:r>
            <a:r>
              <a:rPr lang="de-DE" sz="2400" dirty="0"/>
              <a:t> </a:t>
            </a:r>
            <a:r>
              <a:rPr lang="de-DE" sz="2400" dirty="0" err="1"/>
              <a:t>contamination</a:t>
            </a:r>
            <a:r>
              <a:rPr lang="de-DE" sz="2400" dirty="0"/>
              <a:t> 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513860"/>
          </a:xfrm>
        </p:spPr>
        <p:txBody>
          <a:bodyPr>
            <a:normAutofit/>
          </a:bodyPr>
          <a:lstStyle/>
          <a:p>
            <a:r>
              <a:rPr lang="de-DE" sz="1800" dirty="0"/>
              <a:t>Breakdown </a:t>
            </a:r>
            <a:r>
              <a:rPr lang="de-DE" sz="1800" dirty="0" err="1"/>
              <a:t>point</a:t>
            </a:r>
            <a:r>
              <a:rPr lang="de-DE" sz="1800" dirty="0"/>
              <a:t> </a:t>
            </a:r>
            <a:r>
              <a:rPr lang="de-DE" sz="1800" dirty="0" err="1"/>
              <a:t>already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large </a:t>
            </a:r>
            <a:r>
              <a:rPr lang="de-DE" sz="1800" dirty="0" err="1"/>
              <a:t>outlier</a:t>
            </a:r>
            <a:r>
              <a:rPr lang="de-DE" sz="1800" dirty="0"/>
              <a:t> (100std)</a:t>
            </a:r>
          </a:p>
          <a:p>
            <a:endParaRPr lang="de-DE" dirty="0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FAF0862-E1BC-4F42-ADC8-F9A7CDEDBDA8}"/>
              </a:ext>
            </a:extLst>
          </p:cNvPr>
          <p:cNvSpPr/>
          <p:nvPr/>
        </p:nvSpPr>
        <p:spPr>
          <a:xfrm rot="20173507">
            <a:off x="5415948" y="4794954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1DCC0275-651D-4E24-B0B0-19A530B0A725}"/>
              </a:ext>
            </a:extLst>
          </p:cNvPr>
          <p:cNvSpPr/>
          <p:nvPr/>
        </p:nvSpPr>
        <p:spPr>
          <a:xfrm rot="1484299">
            <a:off x="5430393" y="635378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C1158D4-0AE9-4028-836D-6DF6E7D425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15" t="5198" b="10812"/>
          <a:stretch/>
        </p:blipFill>
        <p:spPr>
          <a:xfrm>
            <a:off x="7128862" y="6059921"/>
            <a:ext cx="4120317" cy="2855839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4874E2CC-C338-4603-B091-2D1DDE1F93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15" t="7652" r="1276" b="10693"/>
          <a:stretch/>
        </p:blipFill>
        <p:spPr>
          <a:xfrm>
            <a:off x="7180028" y="2639290"/>
            <a:ext cx="4120317" cy="2815937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1136B95D-009D-43DA-867A-5BE88AF76C11}"/>
              </a:ext>
            </a:extLst>
          </p:cNvPr>
          <p:cNvSpPr/>
          <p:nvPr/>
        </p:nvSpPr>
        <p:spPr>
          <a:xfrm>
            <a:off x="7180028" y="3139406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32197FC0-CF44-4B40-AA31-4818EA05C4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59" t="8868" r="632" b="7251"/>
          <a:stretch/>
        </p:blipFill>
        <p:spPr>
          <a:xfrm>
            <a:off x="530240" y="4221586"/>
            <a:ext cx="4557767" cy="3136814"/>
          </a:xfrm>
          <a:prstGeom prst="rect">
            <a:avLst/>
          </a:prstGeom>
        </p:spPr>
      </p:pic>
      <p:sp>
        <p:nvSpPr>
          <p:cNvPr id="23" name="Rechteck 22">
            <a:extLst>
              <a:ext uri="{FF2B5EF4-FFF2-40B4-BE49-F238E27FC236}">
                <a16:creationId xmlns:a16="http://schemas.microsoft.com/office/drawing/2014/main" id="{CE457D4C-1893-4BC0-8032-C572B77D2C92}"/>
              </a:ext>
            </a:extLst>
          </p:cNvPr>
          <p:cNvSpPr/>
          <p:nvPr/>
        </p:nvSpPr>
        <p:spPr>
          <a:xfrm>
            <a:off x="669774" y="4800600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9898E45E-2198-4CAF-B972-5E845DFD80AB}"/>
              </a:ext>
            </a:extLst>
          </p:cNvPr>
          <p:cNvSpPr/>
          <p:nvPr/>
        </p:nvSpPr>
        <p:spPr>
          <a:xfrm>
            <a:off x="669774" y="5648376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F12926C-7DD7-4D06-8738-EB4891B9A6BD}"/>
              </a:ext>
            </a:extLst>
          </p:cNvPr>
          <p:cNvSpPr/>
          <p:nvPr/>
        </p:nvSpPr>
        <p:spPr>
          <a:xfrm>
            <a:off x="648397" y="6490464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D7781DC-B04D-4003-82D4-51C434EFDC4F}"/>
              </a:ext>
            </a:extLst>
          </p:cNvPr>
          <p:cNvSpPr txBox="1"/>
          <p:nvPr/>
        </p:nvSpPr>
        <p:spPr>
          <a:xfrm>
            <a:off x="2047799" y="386165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Input </a:t>
            </a:r>
            <a:r>
              <a:rPr lang="de-DE" sz="1800" dirty="0" err="1"/>
              <a:t>signals</a:t>
            </a:r>
            <a:endParaRPr lang="en-GB" sz="1800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86F295A-727D-4EDE-B075-B1FD7DA02353}"/>
              </a:ext>
            </a:extLst>
          </p:cNvPr>
          <p:cNvSpPr/>
          <p:nvPr/>
        </p:nvSpPr>
        <p:spPr>
          <a:xfrm>
            <a:off x="7205610" y="3923259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4B3A0F0-5F26-4583-A386-27A0C647E379}"/>
              </a:ext>
            </a:extLst>
          </p:cNvPr>
          <p:cNvSpPr/>
          <p:nvPr/>
        </p:nvSpPr>
        <p:spPr>
          <a:xfrm>
            <a:off x="7179847" y="4689243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432B99F-D85D-45B4-8EB6-BB6A61E6A6C9}"/>
              </a:ext>
            </a:extLst>
          </p:cNvPr>
          <p:cNvSpPr/>
          <p:nvPr/>
        </p:nvSpPr>
        <p:spPr>
          <a:xfrm>
            <a:off x="7205610" y="6612244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0D1CDCEB-4617-46F1-94D2-7B259D039047}"/>
              </a:ext>
            </a:extLst>
          </p:cNvPr>
          <p:cNvSpPr/>
          <p:nvPr/>
        </p:nvSpPr>
        <p:spPr>
          <a:xfrm>
            <a:off x="7103279" y="7390184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633A35A8-1222-4BC1-AC96-D543F55D8264}"/>
              </a:ext>
            </a:extLst>
          </p:cNvPr>
          <p:cNvSpPr/>
          <p:nvPr/>
        </p:nvSpPr>
        <p:spPr>
          <a:xfrm>
            <a:off x="7154444" y="8165631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AC5661DE-2E96-4C3D-8FEF-9F1FC9B3712F}"/>
              </a:ext>
            </a:extLst>
          </p:cNvPr>
          <p:cNvSpPr txBox="1"/>
          <p:nvPr/>
        </p:nvSpPr>
        <p:spPr>
          <a:xfrm>
            <a:off x="8210866" y="5771865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</a:t>
            </a:r>
            <a:r>
              <a:rPr lang="de-DE" sz="1800" dirty="0"/>
              <a:t> Power ICA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3B457947-E52A-44CB-AA9D-F839A18F63BF}"/>
              </a:ext>
            </a:extLst>
          </p:cNvPr>
          <p:cNvSpPr txBox="1"/>
          <p:nvPr/>
        </p:nvSpPr>
        <p:spPr>
          <a:xfrm>
            <a:off x="8479267" y="2253732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9945822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Outlier</a:t>
            </a:r>
            <a:r>
              <a:rPr lang="de-DE" sz="2400" dirty="0"/>
              <a:t> </a:t>
            </a:r>
            <a:r>
              <a:rPr lang="de-DE" sz="2400" dirty="0" err="1"/>
              <a:t>contamination</a:t>
            </a:r>
            <a:r>
              <a:rPr lang="de-DE" sz="2400" dirty="0"/>
              <a:t> 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513860"/>
          </a:xfrm>
        </p:spPr>
        <p:txBody>
          <a:bodyPr>
            <a:normAutofit/>
          </a:bodyPr>
          <a:lstStyle/>
          <a:p>
            <a:r>
              <a:rPr lang="de-DE" sz="1800" dirty="0"/>
              <a:t>Breakdown </a:t>
            </a:r>
            <a:r>
              <a:rPr lang="de-DE" sz="1800" dirty="0" err="1"/>
              <a:t>point</a:t>
            </a:r>
            <a:r>
              <a:rPr lang="de-DE" sz="1800" dirty="0"/>
              <a:t> </a:t>
            </a:r>
            <a:r>
              <a:rPr lang="de-DE" sz="1800" dirty="0" err="1"/>
              <a:t>already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large </a:t>
            </a:r>
            <a:r>
              <a:rPr lang="de-DE" sz="1800" dirty="0" err="1"/>
              <a:t>outlier</a:t>
            </a:r>
            <a:r>
              <a:rPr lang="de-DE" sz="1800" dirty="0"/>
              <a:t> (100std)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177C9B2-E3B3-4DFF-A999-604744AF2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45" y="4293096"/>
            <a:ext cx="4407913" cy="3305935"/>
          </a:xfrm>
          <a:prstGeom prst="rect">
            <a:avLst/>
          </a:prstGeom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FAF0862-E1BC-4F42-ADC8-F9A7CDEDBDA8}"/>
              </a:ext>
            </a:extLst>
          </p:cNvPr>
          <p:cNvSpPr/>
          <p:nvPr/>
        </p:nvSpPr>
        <p:spPr>
          <a:xfrm rot="20173507">
            <a:off x="5415948" y="4794954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1DCC0275-651D-4E24-B0B0-19A530B0A725}"/>
              </a:ext>
            </a:extLst>
          </p:cNvPr>
          <p:cNvSpPr/>
          <p:nvPr/>
        </p:nvSpPr>
        <p:spPr>
          <a:xfrm rot="1484299">
            <a:off x="5430393" y="635378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C1158D4-0AE9-4028-836D-6DF6E7D42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480" y="6013380"/>
            <a:ext cx="3922365" cy="294177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4874E2CC-C338-4603-B091-2D1DDE1F9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480" y="2954143"/>
            <a:ext cx="3922365" cy="294177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950474E-36F0-4CFC-AD55-5D79DD06BA3F}"/>
              </a:ext>
            </a:extLst>
          </p:cNvPr>
          <p:cNvSpPr/>
          <p:nvPr/>
        </p:nvSpPr>
        <p:spPr>
          <a:xfrm>
            <a:off x="328642" y="2877837"/>
            <a:ext cx="12114720" cy="603398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CB877B3-F0EE-410B-9667-7E4ED91B754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97" t="5272" r="1222" b="4328"/>
          <a:stretch/>
        </p:blipFill>
        <p:spPr>
          <a:xfrm>
            <a:off x="4381538" y="2897705"/>
            <a:ext cx="4384507" cy="5739271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1B17D615-8EB0-4B6D-964A-6858B0B09952}"/>
              </a:ext>
            </a:extLst>
          </p:cNvPr>
          <p:cNvSpPr txBox="1"/>
          <p:nvPr/>
        </p:nvSpPr>
        <p:spPr>
          <a:xfrm>
            <a:off x="8766045" y="4630092"/>
            <a:ext cx="5333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0,8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AC21066-351A-4840-8E6E-9A8EB29E169D}"/>
              </a:ext>
            </a:extLst>
          </p:cNvPr>
          <p:cNvSpPr/>
          <p:nvPr/>
        </p:nvSpPr>
        <p:spPr>
          <a:xfrm>
            <a:off x="4243714" y="3006538"/>
            <a:ext cx="137825" cy="59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F5F7AE5-7BC7-4B69-8AAD-BD92B5CBEF99}"/>
              </a:ext>
            </a:extLst>
          </p:cNvPr>
          <p:cNvSpPr/>
          <p:nvPr/>
        </p:nvSpPr>
        <p:spPr>
          <a:xfrm rot="5400000">
            <a:off x="6464925" y="3420468"/>
            <a:ext cx="294702" cy="467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449795C-6305-4BAC-884A-C84F4BAE14C9}"/>
              </a:ext>
            </a:extLst>
          </p:cNvPr>
          <p:cNvSpPr/>
          <p:nvPr/>
        </p:nvSpPr>
        <p:spPr>
          <a:xfrm rot="5400000">
            <a:off x="6519275" y="6448977"/>
            <a:ext cx="294702" cy="467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391F864-3BB0-4DAC-A0EB-3A94FA6A03D9}"/>
              </a:ext>
            </a:extLst>
          </p:cNvPr>
          <p:cNvSpPr txBox="1"/>
          <p:nvPr/>
        </p:nvSpPr>
        <p:spPr>
          <a:xfrm>
            <a:off x="3951569" y="537462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0,4</a:t>
            </a:r>
            <a:endParaRPr lang="en-GB" sz="1800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3C577620-9C39-468F-B0D3-5715185BA30D}"/>
              </a:ext>
            </a:extLst>
          </p:cNvPr>
          <p:cNvSpPr txBox="1"/>
          <p:nvPr/>
        </p:nvSpPr>
        <p:spPr>
          <a:xfrm>
            <a:off x="3962274" y="8367750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0,4</a:t>
            </a:r>
            <a:endParaRPr lang="en-GB" sz="18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1308AF6D-3AF1-431D-8D10-4E75E7695B3C}"/>
              </a:ext>
            </a:extLst>
          </p:cNvPr>
          <p:cNvSpPr txBox="1"/>
          <p:nvPr/>
        </p:nvSpPr>
        <p:spPr>
          <a:xfrm>
            <a:off x="3951569" y="6297010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1,4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09FDBD05-2C18-49F0-A21E-E3B6261CAE95}"/>
              </a:ext>
            </a:extLst>
          </p:cNvPr>
          <p:cNvSpPr txBox="1"/>
          <p:nvPr/>
        </p:nvSpPr>
        <p:spPr>
          <a:xfrm rot="16200000">
            <a:off x="3848035" y="7032793"/>
            <a:ext cx="791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MSE</a:t>
            </a:r>
            <a:endParaRPr lang="en-GB" sz="1800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3EE56DAE-BDCD-46F2-9A77-3769C7F21A4B}"/>
              </a:ext>
            </a:extLst>
          </p:cNvPr>
          <p:cNvSpPr txBox="1"/>
          <p:nvPr/>
        </p:nvSpPr>
        <p:spPr>
          <a:xfrm rot="16200000">
            <a:off x="3873298" y="4615536"/>
            <a:ext cx="716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MD</a:t>
            </a:r>
            <a:endParaRPr lang="en-GB" sz="1800" dirty="0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AEACE290-CF31-4DE1-BF19-48271618D4A2}"/>
              </a:ext>
            </a:extLst>
          </p:cNvPr>
          <p:cNvSpPr/>
          <p:nvPr/>
        </p:nvSpPr>
        <p:spPr>
          <a:xfrm>
            <a:off x="6519038" y="3046953"/>
            <a:ext cx="133102" cy="54407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C3B95E20-BFA4-4359-B615-D080EAEB24EA}"/>
              </a:ext>
            </a:extLst>
          </p:cNvPr>
          <p:cNvSpPr txBox="1"/>
          <p:nvPr/>
        </p:nvSpPr>
        <p:spPr>
          <a:xfrm>
            <a:off x="3909170" y="414543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1,0</a:t>
            </a:r>
            <a:endParaRPr lang="en-GB" sz="1800" dirty="0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D401D42-5166-41C7-A186-CC9C9659B35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4381539" y="4785330"/>
            <a:ext cx="4384506" cy="29428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hteck 3">
            <a:extLst>
              <a:ext uri="{FF2B5EF4-FFF2-40B4-BE49-F238E27FC236}">
                <a16:creationId xmlns:a16="http://schemas.microsoft.com/office/drawing/2014/main" id="{E12614DF-2D9C-4C77-97C6-6B305EF6563D}"/>
              </a:ext>
            </a:extLst>
          </p:cNvPr>
          <p:cNvSpPr/>
          <p:nvPr/>
        </p:nvSpPr>
        <p:spPr>
          <a:xfrm>
            <a:off x="4276926" y="2795155"/>
            <a:ext cx="4804729" cy="1225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C53FC878-7580-4916-8F22-A7BF960BD6BC}"/>
              </a:ext>
            </a:extLst>
          </p:cNvPr>
          <p:cNvSpPr txBox="1"/>
          <p:nvPr/>
        </p:nvSpPr>
        <p:spPr>
          <a:xfrm>
            <a:off x="4721687" y="254704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066A788-03D6-4B72-8FA6-BCEE31868DB0}"/>
              </a:ext>
            </a:extLst>
          </p:cNvPr>
          <p:cNvSpPr txBox="1"/>
          <p:nvPr/>
        </p:nvSpPr>
        <p:spPr>
          <a:xfrm>
            <a:off x="6670635" y="2548341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 </a:t>
            </a:r>
            <a:r>
              <a:rPr lang="de-DE" sz="1800" dirty="0"/>
              <a:t>Power ICA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89024607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Towards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br>
              <a:rPr lang="de-DE" sz="3200" dirty="0"/>
            </a:b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artifact</a:t>
            </a:r>
            <a:r>
              <a:rPr lang="de-DE" sz="2400" dirty="0"/>
              <a:t> </a:t>
            </a:r>
            <a:r>
              <a:rPr lang="de-DE" sz="2400" dirty="0" err="1"/>
              <a:t>reconstruction</a:t>
            </a:r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A3218C-DCA1-4E4D-AA81-9D104B45071A}"/>
              </a:ext>
            </a:extLst>
          </p:cNvPr>
          <p:cNvSpPr txBox="1"/>
          <p:nvPr/>
        </p:nvSpPr>
        <p:spPr>
          <a:xfrm>
            <a:off x="385816" y="2087219"/>
            <a:ext cx="3118161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accent5"/>
                </a:solidFill>
              </a:rPr>
              <a:t>Semi-</a:t>
            </a:r>
            <a:r>
              <a:rPr lang="de-DE" sz="2000" dirty="0" err="1">
                <a:solidFill>
                  <a:schemeClr val="accent5"/>
                </a:solidFill>
              </a:rPr>
              <a:t>synthetic</a:t>
            </a:r>
            <a:r>
              <a:rPr lang="de-DE" sz="2000" dirty="0">
                <a:solidFill>
                  <a:schemeClr val="accent5"/>
                </a:solidFill>
              </a:rPr>
              <a:t> EEG </a:t>
            </a:r>
            <a:r>
              <a:rPr lang="de-DE" sz="2000" dirty="0" err="1">
                <a:solidFill>
                  <a:schemeClr val="accent5"/>
                </a:solidFill>
              </a:rPr>
              <a:t>data</a:t>
            </a:r>
            <a:r>
              <a:rPr lang="de-DE" sz="2000" dirty="0">
                <a:solidFill>
                  <a:schemeClr val="accent5"/>
                </a:solidFill>
              </a:rPr>
              <a:t>: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214F585-1E64-5941-B614-852E3517A823}"/>
              </a:ext>
            </a:extLst>
          </p:cNvPr>
          <p:cNvSpPr txBox="1"/>
          <p:nvPr/>
        </p:nvSpPr>
        <p:spPr>
          <a:xfrm>
            <a:off x="499030" y="5577041"/>
            <a:ext cx="5161539" cy="187743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3. </a:t>
            </a:r>
            <a:r>
              <a:rPr lang="en-AU" sz="1800" dirty="0"/>
              <a:t>We generated </a:t>
            </a:r>
            <a:r>
              <a:rPr lang="en-AU" sz="1800" dirty="0">
                <a:solidFill>
                  <a:schemeClr val="accent5"/>
                </a:solidFill>
              </a:rPr>
              <a:t>realistic artifacts </a:t>
            </a:r>
            <a:r>
              <a:rPr lang="en-AU" sz="1800" dirty="0"/>
              <a:t>and added one on each channel</a:t>
            </a:r>
          </a:p>
          <a:p>
            <a:pPr>
              <a:buClr>
                <a:srgbClr val="005C9C"/>
              </a:buClr>
            </a:pPr>
            <a:endParaRPr lang="en-AU" sz="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Artifacts which typically come along with EEG data [Delorme2006]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Optional: Add single or patchy (1000std) Outliers and white noise (3std)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A3E9559-3E9C-1B41-A05D-A703D526D05C}"/>
              </a:ext>
            </a:extLst>
          </p:cNvPr>
          <p:cNvSpPr txBox="1"/>
          <p:nvPr/>
        </p:nvSpPr>
        <p:spPr>
          <a:xfrm>
            <a:off x="504000" y="2714788"/>
            <a:ext cx="4019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1. </a:t>
            </a:r>
            <a:r>
              <a:rPr lang="en-AU" sz="1800" dirty="0"/>
              <a:t>Use real EEG data as input signals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5C8B22F-072C-2B4E-B5F3-E70E25DC3EEB}"/>
              </a:ext>
            </a:extLst>
          </p:cNvPr>
          <p:cNvSpPr txBox="1"/>
          <p:nvPr/>
        </p:nvSpPr>
        <p:spPr>
          <a:xfrm>
            <a:off x="504000" y="3071913"/>
            <a:ext cx="4095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2. </a:t>
            </a:r>
            <a:r>
              <a:rPr lang="en-AU" sz="1800" dirty="0"/>
              <a:t>Mix Data with random mixing matrix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5A48A17-01A2-8549-BBD7-1DB58A26F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168" y="2947607"/>
            <a:ext cx="4937295" cy="2335305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BCD11A5B-0ED2-0040-BB01-801D38867685}"/>
              </a:ext>
            </a:extLst>
          </p:cNvPr>
          <p:cNvSpPr/>
          <p:nvPr/>
        </p:nvSpPr>
        <p:spPr>
          <a:xfrm>
            <a:off x="6253008" y="3408507"/>
            <a:ext cx="4963455" cy="122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69C5E9C-1E36-7647-95F9-6D816E30A76E}"/>
              </a:ext>
            </a:extLst>
          </p:cNvPr>
          <p:cNvSpPr/>
          <p:nvPr/>
        </p:nvSpPr>
        <p:spPr>
          <a:xfrm>
            <a:off x="6266087" y="3994651"/>
            <a:ext cx="4963455" cy="122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31FE278-9E84-B845-AB59-3381BC44E723}"/>
              </a:ext>
            </a:extLst>
          </p:cNvPr>
          <p:cNvSpPr/>
          <p:nvPr/>
        </p:nvSpPr>
        <p:spPr>
          <a:xfrm>
            <a:off x="6279167" y="4581634"/>
            <a:ext cx="4963455" cy="122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1780BF8-23E8-7B4E-BBDA-C9F46BEFCECF}"/>
              </a:ext>
            </a:extLst>
          </p:cNvPr>
          <p:cNvSpPr txBox="1"/>
          <p:nvPr/>
        </p:nvSpPr>
        <p:spPr>
          <a:xfrm>
            <a:off x="504000" y="7713543"/>
            <a:ext cx="4737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4. </a:t>
            </a:r>
            <a:r>
              <a:rPr lang="en-AU" sz="1800" dirty="0"/>
              <a:t>Perform Power ICA and Graph Power ICA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2A75D12-A35A-9342-BFCA-444734EFF07D}"/>
              </a:ext>
            </a:extLst>
          </p:cNvPr>
          <p:cNvSpPr txBox="1"/>
          <p:nvPr/>
        </p:nvSpPr>
        <p:spPr>
          <a:xfrm>
            <a:off x="6202967" y="2616003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chemeClr val="accent5"/>
                </a:solidFill>
              </a:rPr>
              <a:t>EEG data: </a:t>
            </a: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939C2FA-3511-7F41-859E-B8A5D9990712}"/>
              </a:ext>
            </a:extLst>
          </p:cNvPr>
          <p:cNvGrpSpPr/>
          <p:nvPr/>
        </p:nvGrpSpPr>
        <p:grpSpPr>
          <a:xfrm>
            <a:off x="6144141" y="5574164"/>
            <a:ext cx="6449374" cy="3057328"/>
            <a:chOff x="5881374" y="5066915"/>
            <a:chExt cx="6449374" cy="3057328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1676F54B-A6FC-384B-9598-0E2EB23A3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8226" y="5586149"/>
              <a:ext cx="5346633" cy="2500146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EA8AB50E-59CA-4C4F-B296-42547E9E0FCE}"/>
                </a:ext>
              </a:extLst>
            </p:cNvPr>
            <p:cNvSpPr txBox="1"/>
            <p:nvPr/>
          </p:nvSpPr>
          <p:spPr>
            <a:xfrm>
              <a:off x="10983156" y="6380678"/>
              <a:ext cx="111995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Muscle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C962AB39-3C57-C042-9532-9519FE255626}"/>
                </a:ext>
              </a:extLst>
            </p:cNvPr>
            <p:cNvSpPr txBox="1"/>
            <p:nvPr/>
          </p:nvSpPr>
          <p:spPr>
            <a:xfrm>
              <a:off x="10953696" y="5697455"/>
              <a:ext cx="137705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Eye Blink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5952CDFF-3952-8C40-9017-697B974496F9}"/>
                </a:ext>
              </a:extLst>
            </p:cNvPr>
            <p:cNvSpPr txBox="1"/>
            <p:nvPr/>
          </p:nvSpPr>
          <p:spPr>
            <a:xfrm>
              <a:off x="10983156" y="7113961"/>
              <a:ext cx="134759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551354C-7B6A-784D-8F7F-5F37A5322551}"/>
                </a:ext>
              </a:extLst>
            </p:cNvPr>
            <p:cNvSpPr txBox="1"/>
            <p:nvPr/>
          </p:nvSpPr>
          <p:spPr>
            <a:xfrm>
              <a:off x="10983156" y="7847244"/>
              <a:ext cx="134759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63234725-5607-C041-B1F1-E1CC00AA0991}"/>
                </a:ext>
              </a:extLst>
            </p:cNvPr>
            <p:cNvSpPr/>
            <p:nvPr/>
          </p:nvSpPr>
          <p:spPr>
            <a:xfrm>
              <a:off x="5988223" y="6107938"/>
              <a:ext cx="5346633" cy="139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BEA06D9-DBC1-8544-8336-593AEBE4EA9F}"/>
                </a:ext>
              </a:extLst>
            </p:cNvPr>
            <p:cNvSpPr/>
            <p:nvPr/>
          </p:nvSpPr>
          <p:spPr>
            <a:xfrm>
              <a:off x="5988222" y="6755708"/>
              <a:ext cx="5346633" cy="139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EEF5D7F6-0614-0141-8CC0-CB98A31C7405}"/>
                </a:ext>
              </a:extLst>
            </p:cNvPr>
            <p:cNvSpPr/>
            <p:nvPr/>
          </p:nvSpPr>
          <p:spPr>
            <a:xfrm>
              <a:off x="5988222" y="7403875"/>
              <a:ext cx="5346633" cy="139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F566578E-85E4-6E47-AA1D-DC7878302222}"/>
                </a:ext>
              </a:extLst>
            </p:cNvPr>
            <p:cNvSpPr txBox="1"/>
            <p:nvPr/>
          </p:nvSpPr>
          <p:spPr>
            <a:xfrm>
              <a:off x="5881374" y="5066915"/>
              <a:ext cx="2621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>
                  <a:solidFill>
                    <a:schemeClr val="accent5"/>
                  </a:solidFill>
                </a:rPr>
                <a:t>Synthetic EEG artifacts:</a:t>
              </a:r>
              <a:endParaRPr lang="en-AU" sz="1800" dirty="0"/>
            </a:p>
          </p:txBody>
        </p:sp>
      </p:grpSp>
      <p:sp>
        <p:nvSpPr>
          <p:cNvPr id="27" name="Rechteck 26">
            <a:extLst>
              <a:ext uri="{FF2B5EF4-FFF2-40B4-BE49-F238E27FC236}">
                <a16:creationId xmlns:a16="http://schemas.microsoft.com/office/drawing/2014/main" id="{E06D0AF7-D8FA-43E5-9A6B-2CB849C990C1}"/>
              </a:ext>
            </a:extLst>
          </p:cNvPr>
          <p:cNvSpPr/>
          <p:nvPr/>
        </p:nvSpPr>
        <p:spPr>
          <a:xfrm>
            <a:off x="6400800" y="5247524"/>
            <a:ext cx="4963455" cy="122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91137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rafik 50">
            <a:extLst>
              <a:ext uri="{FF2B5EF4-FFF2-40B4-BE49-F238E27FC236}">
                <a16:creationId xmlns:a16="http://schemas.microsoft.com/office/drawing/2014/main" id="{D0DA52C5-614C-4D38-AB32-8C8543158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74" t="6100" r="1357" b="5322"/>
          <a:stretch/>
        </p:blipFill>
        <p:spPr>
          <a:xfrm>
            <a:off x="6545233" y="3863964"/>
            <a:ext cx="6048877" cy="3197064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439561A5-8436-4068-8F24-45B3592A3902}"/>
              </a:ext>
            </a:extLst>
          </p:cNvPr>
          <p:cNvSpPr txBox="1"/>
          <p:nvPr/>
        </p:nvSpPr>
        <p:spPr>
          <a:xfrm>
            <a:off x="11986642" y="4626571"/>
            <a:ext cx="67096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chemeClr val="accent5"/>
                </a:solidFill>
              </a:rPr>
              <a:t>Muscle</a:t>
            </a:r>
            <a:endParaRPr lang="de-DE" sz="1200" dirty="0">
              <a:solidFill>
                <a:schemeClr val="accent5"/>
              </a:solidFill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932793C7-0233-4638-928B-C8D1164C52D8}"/>
              </a:ext>
            </a:extLst>
          </p:cNvPr>
          <p:cNvSpPr txBox="1"/>
          <p:nvPr/>
        </p:nvSpPr>
        <p:spPr>
          <a:xfrm>
            <a:off x="11747291" y="3996742"/>
            <a:ext cx="91031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accent5"/>
                </a:solidFill>
              </a:rPr>
              <a:t>Eye Blink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F32DBF05-B86F-4AA8-AF78-060DB1F7C3C3}"/>
              </a:ext>
            </a:extLst>
          </p:cNvPr>
          <p:cNvSpPr txBox="1"/>
          <p:nvPr/>
        </p:nvSpPr>
        <p:spPr>
          <a:xfrm>
            <a:off x="11873598" y="5301076"/>
            <a:ext cx="80700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chemeClr val="accent5"/>
                </a:solidFill>
              </a:rPr>
              <a:t>Electrical</a:t>
            </a:r>
            <a:endParaRPr lang="de-DE" sz="1200" dirty="0">
              <a:solidFill>
                <a:schemeClr val="accent5"/>
              </a:solidFill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4AC3C77-0F08-4103-8DCB-4B0965AF7792}"/>
              </a:ext>
            </a:extLst>
          </p:cNvPr>
          <p:cNvSpPr txBox="1"/>
          <p:nvPr/>
        </p:nvSpPr>
        <p:spPr>
          <a:xfrm>
            <a:off x="11862465" y="5993638"/>
            <a:ext cx="80700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chemeClr val="accent5"/>
                </a:solidFill>
              </a:rPr>
              <a:t>Electrical</a:t>
            </a:r>
            <a:endParaRPr lang="de-DE" sz="1200" dirty="0">
              <a:solidFill>
                <a:schemeClr val="accent5"/>
              </a:solidFill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72BC61EF-D406-47C2-AD3D-41A3D77C4106}"/>
              </a:ext>
            </a:extLst>
          </p:cNvPr>
          <p:cNvSpPr txBox="1"/>
          <p:nvPr/>
        </p:nvSpPr>
        <p:spPr>
          <a:xfrm>
            <a:off x="11864082" y="6554312"/>
            <a:ext cx="80700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accent5"/>
                </a:solidFill>
              </a:rPr>
              <a:t>Noise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134EBA8-CB23-46FC-A324-A56406707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6" t="8307" r="440" b="4965"/>
          <a:stretch/>
        </p:blipFill>
        <p:spPr>
          <a:xfrm>
            <a:off x="312550" y="3858407"/>
            <a:ext cx="6153665" cy="3090279"/>
          </a:xfrm>
          <a:prstGeom prst="rect">
            <a:avLst/>
          </a:prstGeom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549113CB-1CB7-4E07-89BD-270AA70043DE}"/>
              </a:ext>
            </a:extLst>
          </p:cNvPr>
          <p:cNvSpPr/>
          <p:nvPr/>
        </p:nvSpPr>
        <p:spPr>
          <a:xfrm>
            <a:off x="307146" y="6908808"/>
            <a:ext cx="12318138" cy="36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5AB998F5-4B88-48EC-9B3A-C7E9A2800E6B}"/>
              </a:ext>
            </a:extLst>
          </p:cNvPr>
          <p:cNvSpPr txBox="1"/>
          <p:nvPr/>
        </p:nvSpPr>
        <p:spPr>
          <a:xfrm>
            <a:off x="224597" y="6870952"/>
            <a:ext cx="232520" cy="376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2A79E90-ABFA-49A6-A870-30835EB040DD}"/>
              </a:ext>
            </a:extLst>
          </p:cNvPr>
          <p:cNvSpPr txBox="1"/>
          <p:nvPr/>
        </p:nvSpPr>
        <p:spPr>
          <a:xfrm>
            <a:off x="1131442" y="686649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F690EA50-0C4E-4147-9354-B0B7ED1A8A2C}"/>
              </a:ext>
            </a:extLst>
          </p:cNvPr>
          <p:cNvSpPr txBox="1"/>
          <p:nvPr/>
        </p:nvSpPr>
        <p:spPr>
          <a:xfrm>
            <a:off x="2025486" y="68670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43AFC1A2-4229-4BCE-87A1-C00EDE55BB68}"/>
              </a:ext>
            </a:extLst>
          </p:cNvPr>
          <p:cNvSpPr txBox="1"/>
          <p:nvPr/>
        </p:nvSpPr>
        <p:spPr>
          <a:xfrm>
            <a:off x="2927844" y="686256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10E934-1748-4DE9-9E64-2B49D381AD4D}"/>
              </a:ext>
            </a:extLst>
          </p:cNvPr>
          <p:cNvSpPr txBox="1"/>
          <p:nvPr/>
        </p:nvSpPr>
        <p:spPr>
          <a:xfrm>
            <a:off x="3856524" y="686651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E2F4FEA-51B8-4AC4-883D-3BA6D3077371}"/>
              </a:ext>
            </a:extLst>
          </p:cNvPr>
          <p:cNvSpPr txBox="1"/>
          <p:nvPr/>
        </p:nvSpPr>
        <p:spPr>
          <a:xfrm>
            <a:off x="4762963" y="686205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39CACAA-DA2A-40CE-B442-831FFB58B64E}"/>
              </a:ext>
            </a:extLst>
          </p:cNvPr>
          <p:cNvSpPr txBox="1"/>
          <p:nvPr/>
        </p:nvSpPr>
        <p:spPr>
          <a:xfrm>
            <a:off x="5688439" y="68625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79F8FE48-0A00-4008-9663-F0A94B1D36C7}"/>
              </a:ext>
            </a:extLst>
          </p:cNvPr>
          <p:cNvSpPr txBox="1"/>
          <p:nvPr/>
        </p:nvSpPr>
        <p:spPr>
          <a:xfrm>
            <a:off x="6443878" y="685688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9F85DA7A-AFD8-454D-AE73-FA6E842BA250}"/>
              </a:ext>
            </a:extLst>
          </p:cNvPr>
          <p:cNvSpPr txBox="1"/>
          <p:nvPr/>
        </p:nvSpPr>
        <p:spPr>
          <a:xfrm>
            <a:off x="7350317" y="6862576"/>
            <a:ext cx="267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429D228E-2427-4530-BA30-9E994AEA1FED}"/>
              </a:ext>
            </a:extLst>
          </p:cNvPr>
          <p:cNvSpPr txBox="1"/>
          <p:nvPr/>
        </p:nvSpPr>
        <p:spPr>
          <a:xfrm>
            <a:off x="8254134" y="6852946"/>
            <a:ext cx="255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403AD3C2-CFDC-45F1-AE26-CB3A0D118401}"/>
              </a:ext>
            </a:extLst>
          </p:cNvPr>
          <p:cNvSpPr txBox="1"/>
          <p:nvPr/>
        </p:nvSpPr>
        <p:spPr>
          <a:xfrm>
            <a:off x="9150851" y="684849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96AFA0FA-DDCA-4F78-9B25-64477BA3E2AB}"/>
              </a:ext>
            </a:extLst>
          </p:cNvPr>
          <p:cNvSpPr txBox="1"/>
          <p:nvPr/>
        </p:nvSpPr>
        <p:spPr>
          <a:xfrm>
            <a:off x="10087825" y="685244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F3FA9701-EBE8-4F73-A175-22B6809C6668}"/>
              </a:ext>
            </a:extLst>
          </p:cNvPr>
          <p:cNvSpPr txBox="1"/>
          <p:nvPr/>
        </p:nvSpPr>
        <p:spPr>
          <a:xfrm>
            <a:off x="10983934" y="684798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8BCD83AF-A38A-4129-9C5A-614B523AEAAA}"/>
              </a:ext>
            </a:extLst>
          </p:cNvPr>
          <p:cNvSpPr txBox="1"/>
          <p:nvPr/>
        </p:nvSpPr>
        <p:spPr>
          <a:xfrm>
            <a:off x="11880043" y="684850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13373B0A-982D-42C1-BF5D-F4FBEA359AA2}"/>
              </a:ext>
            </a:extLst>
          </p:cNvPr>
          <p:cNvSpPr txBox="1"/>
          <p:nvPr/>
        </p:nvSpPr>
        <p:spPr>
          <a:xfrm>
            <a:off x="3194594" y="7047761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8B31E38C-C2AF-4B5D-9428-4D5824097D95}"/>
              </a:ext>
            </a:extLst>
          </p:cNvPr>
          <p:cNvSpPr txBox="1"/>
          <p:nvPr/>
        </p:nvSpPr>
        <p:spPr>
          <a:xfrm>
            <a:off x="9386780" y="7062758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sz="3200" dirty="0"/>
            </a:br>
            <a:r>
              <a:rPr lang="de-DE" sz="2400" dirty="0"/>
              <a:t>Semi-</a:t>
            </a: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1"/>
            <a:ext cx="12114720" cy="786500"/>
          </a:xfrm>
        </p:spPr>
        <p:txBody>
          <a:bodyPr>
            <a:normAutofit/>
          </a:bodyPr>
          <a:lstStyle/>
          <a:p>
            <a:r>
              <a:rPr lang="de-DE" sz="1800" dirty="0" err="1"/>
              <a:t>Artifacts</a:t>
            </a:r>
            <a:r>
              <a:rPr lang="de-DE" sz="1800" dirty="0"/>
              <a:t> </a:t>
            </a:r>
            <a:r>
              <a:rPr lang="de-DE" sz="1800" dirty="0" err="1"/>
              <a:t>clearly</a:t>
            </a:r>
            <a:r>
              <a:rPr lang="de-DE" sz="1800" dirty="0"/>
              <a:t> </a:t>
            </a:r>
            <a:r>
              <a:rPr lang="de-DE" sz="1800" dirty="0" err="1"/>
              <a:t>extractable</a:t>
            </a:r>
            <a:r>
              <a:rPr lang="de-DE" sz="1800" dirty="0"/>
              <a:t>: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23451EA-0746-4531-ADDB-0F0E7CDDE0DE}"/>
              </a:ext>
            </a:extLst>
          </p:cNvPr>
          <p:cNvSpPr/>
          <p:nvPr/>
        </p:nvSpPr>
        <p:spPr>
          <a:xfrm>
            <a:off x="181551" y="3819245"/>
            <a:ext cx="6296800" cy="230965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1B09CB87-3E50-4BDF-9164-46B6ED6C47E4}"/>
              </a:ext>
            </a:extLst>
          </p:cNvPr>
          <p:cNvSpPr/>
          <p:nvPr/>
        </p:nvSpPr>
        <p:spPr>
          <a:xfrm>
            <a:off x="166442" y="6534776"/>
            <a:ext cx="6608363" cy="175743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6F147FA-9837-40C3-B15F-7770357BCB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22" t="40239" r="4586" b="40824"/>
          <a:stretch/>
        </p:blipFill>
        <p:spPr>
          <a:xfrm>
            <a:off x="1072994" y="7789098"/>
            <a:ext cx="11129743" cy="1307236"/>
          </a:xfrm>
          <a:prstGeom prst="rect">
            <a:avLst/>
          </a:prstGeom>
        </p:spPr>
      </p:pic>
      <p:sp>
        <p:nvSpPr>
          <p:cNvPr id="42" name="Rechteck 41">
            <a:extLst>
              <a:ext uri="{FF2B5EF4-FFF2-40B4-BE49-F238E27FC236}">
                <a16:creationId xmlns:a16="http://schemas.microsoft.com/office/drawing/2014/main" id="{A815BA10-598F-4C35-98B9-4196E36C7A82}"/>
              </a:ext>
            </a:extLst>
          </p:cNvPr>
          <p:cNvSpPr/>
          <p:nvPr/>
        </p:nvSpPr>
        <p:spPr>
          <a:xfrm>
            <a:off x="6576407" y="3855987"/>
            <a:ext cx="6158066" cy="1227614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4BE93DF6-ABB5-474D-92D3-55C595CB4878}"/>
              </a:ext>
            </a:extLst>
          </p:cNvPr>
          <p:cNvSpPr/>
          <p:nvPr/>
        </p:nvSpPr>
        <p:spPr>
          <a:xfrm>
            <a:off x="6562378" y="5745611"/>
            <a:ext cx="6104198" cy="1243995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077CAFB8-29A4-48BE-AA1D-92CCAB3D69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5" t="73866" r="-993" b="16012"/>
          <a:stretch/>
        </p:blipFill>
        <p:spPr>
          <a:xfrm>
            <a:off x="1044351" y="6840000"/>
            <a:ext cx="11384482" cy="824929"/>
          </a:xfrm>
          <a:prstGeom prst="rect">
            <a:avLst/>
          </a:prstGeom>
        </p:spPr>
      </p:pic>
      <p:sp>
        <p:nvSpPr>
          <p:cNvPr id="50" name="Rechteck 49">
            <a:extLst>
              <a:ext uri="{FF2B5EF4-FFF2-40B4-BE49-F238E27FC236}">
                <a16:creationId xmlns:a16="http://schemas.microsoft.com/office/drawing/2014/main" id="{2F8013EF-986E-4B0C-A0B2-58C487C19F1B}"/>
              </a:ext>
            </a:extLst>
          </p:cNvPr>
          <p:cNvSpPr/>
          <p:nvPr/>
        </p:nvSpPr>
        <p:spPr>
          <a:xfrm>
            <a:off x="883107" y="7881860"/>
            <a:ext cx="11319630" cy="1077015"/>
          </a:xfrm>
          <a:prstGeom prst="rect">
            <a:avLst/>
          </a:prstGeom>
          <a:noFill/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C94C4DFB-DE31-4762-BCC5-712B381E19D3}"/>
              </a:ext>
            </a:extLst>
          </p:cNvPr>
          <p:cNvCxnSpPr>
            <a:cxnSpLocks/>
          </p:cNvCxnSpPr>
          <p:nvPr/>
        </p:nvCxnSpPr>
        <p:spPr>
          <a:xfrm flipH="1">
            <a:off x="12202737" y="5794520"/>
            <a:ext cx="410596" cy="3164355"/>
          </a:xfrm>
          <a:prstGeom prst="line">
            <a:avLst/>
          </a:prstGeom>
          <a:ln w="22225">
            <a:solidFill>
              <a:srgbClr val="00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78A0890C-364F-4867-9E9B-2C0341196885}"/>
              </a:ext>
            </a:extLst>
          </p:cNvPr>
          <p:cNvSpPr/>
          <p:nvPr/>
        </p:nvSpPr>
        <p:spPr>
          <a:xfrm>
            <a:off x="6528027" y="5096412"/>
            <a:ext cx="6088873" cy="698108"/>
          </a:xfrm>
          <a:prstGeom prst="rect">
            <a:avLst/>
          </a:prstGeom>
          <a:noFill/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8687C87-B63E-4348-BFE2-70B12FED313D}"/>
              </a:ext>
            </a:extLst>
          </p:cNvPr>
          <p:cNvSpPr/>
          <p:nvPr/>
        </p:nvSpPr>
        <p:spPr>
          <a:xfrm>
            <a:off x="783108" y="7028973"/>
            <a:ext cx="305039" cy="715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402E46EC-DCF9-4787-880B-3C8CF8A4BCAC}"/>
              </a:ext>
            </a:extLst>
          </p:cNvPr>
          <p:cNvSpPr/>
          <p:nvPr/>
        </p:nvSpPr>
        <p:spPr>
          <a:xfrm>
            <a:off x="859851" y="6791223"/>
            <a:ext cx="11342886" cy="77613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6A4B761-3C1A-4CE5-87EB-08CD56043B5E}"/>
              </a:ext>
            </a:extLst>
          </p:cNvPr>
          <p:cNvSpPr/>
          <p:nvPr/>
        </p:nvSpPr>
        <p:spPr>
          <a:xfrm>
            <a:off x="250738" y="6193125"/>
            <a:ext cx="6194941" cy="31358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6B9178F-0B42-4337-BEF7-EECD75C9EC30}"/>
              </a:ext>
            </a:extLst>
          </p:cNvPr>
          <p:cNvCxnSpPr>
            <a:cxnSpLocks/>
          </p:cNvCxnSpPr>
          <p:nvPr/>
        </p:nvCxnSpPr>
        <p:spPr>
          <a:xfrm>
            <a:off x="250738" y="6506714"/>
            <a:ext cx="626158" cy="305328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feld 52">
            <a:extLst>
              <a:ext uri="{FF2B5EF4-FFF2-40B4-BE49-F238E27FC236}">
                <a16:creationId xmlns:a16="http://schemas.microsoft.com/office/drawing/2014/main" id="{DBF3984F-AC73-4088-AD48-32840E8B5027}"/>
              </a:ext>
            </a:extLst>
          </p:cNvPr>
          <p:cNvSpPr txBox="1"/>
          <p:nvPr/>
        </p:nvSpPr>
        <p:spPr>
          <a:xfrm>
            <a:off x="2745616" y="3516124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5B2CBD46-BFCF-4AA7-92F3-C0E969789215}"/>
              </a:ext>
            </a:extLst>
          </p:cNvPr>
          <p:cNvSpPr txBox="1"/>
          <p:nvPr/>
        </p:nvSpPr>
        <p:spPr>
          <a:xfrm>
            <a:off x="9107217" y="348436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EEG </a:t>
            </a:r>
            <a:r>
              <a:rPr lang="de-DE" sz="1800" dirty="0" err="1"/>
              <a:t>artifacts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92880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5" grpId="0" animBg="1"/>
      <p:bldP spid="42" grpId="0" animBg="1"/>
      <p:bldP spid="43" grpId="0" animBg="1"/>
      <p:bldP spid="50" grpId="0" animBg="1"/>
      <p:bldP spid="49" grpId="0" animBg="1"/>
      <p:bldP spid="44" grpId="0" animBg="1"/>
      <p:bldP spid="7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rafik 48">
            <a:extLst>
              <a:ext uri="{FF2B5EF4-FFF2-40B4-BE49-F238E27FC236}">
                <a16:creationId xmlns:a16="http://schemas.microsoft.com/office/drawing/2014/main" id="{13FB5D3B-5746-4F9A-B82D-BC14D1D8F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6" t="8307" r="440" b="4965"/>
          <a:stretch/>
        </p:blipFill>
        <p:spPr>
          <a:xfrm>
            <a:off x="312550" y="3858407"/>
            <a:ext cx="6153665" cy="309027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A614D732-E16C-40DC-86D8-1DEBF82778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4" t="8668" r="2825" b="5723"/>
          <a:stretch/>
        </p:blipFill>
        <p:spPr>
          <a:xfrm>
            <a:off x="6518083" y="3858407"/>
            <a:ext cx="5970967" cy="305040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sz="3200" dirty="0"/>
            </a:br>
            <a:r>
              <a:rPr lang="de-DE" sz="3200" dirty="0"/>
              <a:t>Semi-</a:t>
            </a:r>
            <a:r>
              <a:rPr lang="de-DE" sz="3200" dirty="0" err="1"/>
              <a:t>synthetic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endParaRPr lang="de-DE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1"/>
            <a:ext cx="12114720" cy="786500"/>
          </a:xfrm>
        </p:spPr>
        <p:txBody>
          <a:bodyPr>
            <a:normAutofit/>
          </a:bodyPr>
          <a:lstStyle/>
          <a:p>
            <a:r>
              <a:rPr lang="de-DE" sz="1800" dirty="0"/>
              <a:t>Also possible </a:t>
            </a:r>
            <a:r>
              <a:rPr lang="de-DE" sz="1800" dirty="0" err="1"/>
              <a:t>with</a:t>
            </a:r>
            <a:r>
              <a:rPr lang="de-DE" sz="1800" dirty="0"/>
              <a:t> Graph Power ICA:</a:t>
            </a:r>
          </a:p>
          <a:p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051BA09-AB91-4246-8D3D-D3F41FED6A4F}"/>
              </a:ext>
            </a:extLst>
          </p:cNvPr>
          <p:cNvSpPr/>
          <p:nvPr/>
        </p:nvSpPr>
        <p:spPr>
          <a:xfrm>
            <a:off x="346209" y="3887799"/>
            <a:ext cx="6077031" cy="3085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C959DC3-514C-48EF-AF98-C2E3FB258A4B}"/>
              </a:ext>
            </a:extLst>
          </p:cNvPr>
          <p:cNvSpPr/>
          <p:nvPr/>
        </p:nvSpPr>
        <p:spPr>
          <a:xfrm>
            <a:off x="346209" y="5035581"/>
            <a:ext cx="6077030" cy="308540"/>
          </a:xfrm>
          <a:prstGeom prst="rect">
            <a:avLst/>
          </a:prstGeom>
          <a:noFill/>
          <a:ln>
            <a:solidFill>
              <a:srgbClr val="024C88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7DCE8E95-8343-422F-BD06-45AC4B738CB2}"/>
              </a:ext>
            </a:extLst>
          </p:cNvPr>
          <p:cNvSpPr/>
          <p:nvPr/>
        </p:nvSpPr>
        <p:spPr>
          <a:xfrm>
            <a:off x="340908" y="4289413"/>
            <a:ext cx="6082332" cy="308540"/>
          </a:xfrm>
          <a:prstGeom prst="rect">
            <a:avLst/>
          </a:prstGeom>
          <a:noFill/>
          <a:ln>
            <a:solidFill>
              <a:srgbClr val="78D9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AB34A116-03AA-42D3-AEC5-8C7F4C30BBE2}"/>
              </a:ext>
            </a:extLst>
          </p:cNvPr>
          <p:cNvSpPr/>
          <p:nvPr/>
        </p:nvSpPr>
        <p:spPr>
          <a:xfrm>
            <a:off x="6541689" y="3887799"/>
            <a:ext cx="6077031" cy="3085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1B6CBA63-88D7-4698-9658-2407AECC367E}"/>
              </a:ext>
            </a:extLst>
          </p:cNvPr>
          <p:cNvSpPr/>
          <p:nvPr/>
        </p:nvSpPr>
        <p:spPr>
          <a:xfrm>
            <a:off x="6518083" y="5816372"/>
            <a:ext cx="6077030" cy="308540"/>
          </a:xfrm>
          <a:prstGeom prst="rect">
            <a:avLst/>
          </a:prstGeom>
          <a:noFill/>
          <a:ln>
            <a:solidFill>
              <a:srgbClr val="024C88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3797D6E0-D3AB-47E7-9D63-F5C37AB8A10C}"/>
              </a:ext>
            </a:extLst>
          </p:cNvPr>
          <p:cNvSpPr/>
          <p:nvPr/>
        </p:nvSpPr>
        <p:spPr>
          <a:xfrm>
            <a:off x="6518083" y="5035581"/>
            <a:ext cx="6082332" cy="308540"/>
          </a:xfrm>
          <a:prstGeom prst="rect">
            <a:avLst/>
          </a:prstGeom>
          <a:noFill/>
          <a:ln>
            <a:solidFill>
              <a:srgbClr val="78D9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48F6250-EBF9-4A36-A900-F5BDA8B0C3E7}"/>
              </a:ext>
            </a:extLst>
          </p:cNvPr>
          <p:cNvSpPr/>
          <p:nvPr/>
        </p:nvSpPr>
        <p:spPr>
          <a:xfrm>
            <a:off x="176316" y="4668587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329BEDDE-845E-4D91-8157-732DC3F39177}"/>
              </a:ext>
            </a:extLst>
          </p:cNvPr>
          <p:cNvSpPr/>
          <p:nvPr/>
        </p:nvSpPr>
        <p:spPr>
          <a:xfrm>
            <a:off x="6518083" y="4276354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2C87985F-0724-4211-AFC8-0C88F4659200}"/>
              </a:ext>
            </a:extLst>
          </p:cNvPr>
          <p:cNvSpPr/>
          <p:nvPr/>
        </p:nvSpPr>
        <p:spPr>
          <a:xfrm>
            <a:off x="6518083" y="4644316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9CA61541-0EED-4434-A5FB-AD2807B43208}"/>
              </a:ext>
            </a:extLst>
          </p:cNvPr>
          <p:cNvSpPr/>
          <p:nvPr/>
        </p:nvSpPr>
        <p:spPr>
          <a:xfrm>
            <a:off x="6518083" y="5423178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52B5A99-F80D-4377-A6BB-4705EC25304A}"/>
              </a:ext>
            </a:extLst>
          </p:cNvPr>
          <p:cNvSpPr/>
          <p:nvPr/>
        </p:nvSpPr>
        <p:spPr>
          <a:xfrm>
            <a:off x="6518083" y="6203345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14B2D5F3-FA2E-4D2A-93BA-75C6D4DE5D41}"/>
              </a:ext>
            </a:extLst>
          </p:cNvPr>
          <p:cNvSpPr/>
          <p:nvPr/>
        </p:nvSpPr>
        <p:spPr>
          <a:xfrm>
            <a:off x="196627" y="5440008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619A09A1-7549-418A-9BDC-D737D0524AFB}"/>
              </a:ext>
            </a:extLst>
          </p:cNvPr>
          <p:cNvSpPr/>
          <p:nvPr/>
        </p:nvSpPr>
        <p:spPr>
          <a:xfrm>
            <a:off x="194886" y="5821982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9F01604C-E48B-417D-A83E-4CB7DD4129ED}"/>
              </a:ext>
            </a:extLst>
          </p:cNvPr>
          <p:cNvSpPr/>
          <p:nvPr/>
        </p:nvSpPr>
        <p:spPr>
          <a:xfrm>
            <a:off x="194886" y="6208954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EB47F71-7B11-46FF-A7D9-29095EDD622B}"/>
              </a:ext>
            </a:extLst>
          </p:cNvPr>
          <p:cNvSpPr/>
          <p:nvPr/>
        </p:nvSpPr>
        <p:spPr>
          <a:xfrm>
            <a:off x="307146" y="6908808"/>
            <a:ext cx="12318138" cy="36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EC914143-0F96-4749-8A4F-C901BD0169AF}"/>
              </a:ext>
            </a:extLst>
          </p:cNvPr>
          <p:cNvSpPr txBox="1"/>
          <p:nvPr/>
        </p:nvSpPr>
        <p:spPr>
          <a:xfrm>
            <a:off x="224597" y="6870952"/>
            <a:ext cx="232520" cy="376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F9D458A5-0704-4BFC-BB1C-7114C9D8AB1A}"/>
              </a:ext>
            </a:extLst>
          </p:cNvPr>
          <p:cNvSpPr txBox="1"/>
          <p:nvPr/>
        </p:nvSpPr>
        <p:spPr>
          <a:xfrm>
            <a:off x="1131442" y="686649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8198E58F-52FB-4C95-BDEA-BA2DE91AF225}"/>
              </a:ext>
            </a:extLst>
          </p:cNvPr>
          <p:cNvSpPr txBox="1"/>
          <p:nvPr/>
        </p:nvSpPr>
        <p:spPr>
          <a:xfrm>
            <a:off x="2025486" y="68670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F4128E91-A4D1-47EE-B520-3675D1338596}"/>
              </a:ext>
            </a:extLst>
          </p:cNvPr>
          <p:cNvSpPr txBox="1"/>
          <p:nvPr/>
        </p:nvSpPr>
        <p:spPr>
          <a:xfrm>
            <a:off x="2927844" y="686256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291CF9FB-2923-4DB8-829D-160D9909AB18}"/>
              </a:ext>
            </a:extLst>
          </p:cNvPr>
          <p:cNvSpPr txBox="1"/>
          <p:nvPr/>
        </p:nvSpPr>
        <p:spPr>
          <a:xfrm>
            <a:off x="3856524" y="686651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EB8C36C8-CDF1-4098-BE99-523CF2036FE7}"/>
              </a:ext>
            </a:extLst>
          </p:cNvPr>
          <p:cNvSpPr txBox="1"/>
          <p:nvPr/>
        </p:nvSpPr>
        <p:spPr>
          <a:xfrm>
            <a:off x="4762963" y="686205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8A47786D-180E-475A-B8F3-52E011F7831C}"/>
              </a:ext>
            </a:extLst>
          </p:cNvPr>
          <p:cNvSpPr txBox="1"/>
          <p:nvPr/>
        </p:nvSpPr>
        <p:spPr>
          <a:xfrm>
            <a:off x="5688439" y="68625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BB5D65E1-273A-46EA-AA94-016580E6012E}"/>
              </a:ext>
            </a:extLst>
          </p:cNvPr>
          <p:cNvSpPr txBox="1"/>
          <p:nvPr/>
        </p:nvSpPr>
        <p:spPr>
          <a:xfrm>
            <a:off x="3194594" y="7047761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10965B7C-77DA-4202-89F8-AF97F96E0CA3}"/>
              </a:ext>
            </a:extLst>
          </p:cNvPr>
          <p:cNvSpPr txBox="1"/>
          <p:nvPr/>
        </p:nvSpPr>
        <p:spPr>
          <a:xfrm>
            <a:off x="8653533" y="3494047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</a:t>
            </a:r>
            <a:r>
              <a:rPr lang="de-DE" sz="1800" dirty="0"/>
              <a:t> Power ICA</a:t>
            </a:r>
            <a:endParaRPr lang="en-GB" sz="1800" dirty="0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8A0503ED-EC30-4DE9-B9D6-27C6E07E35AD}"/>
              </a:ext>
            </a:extLst>
          </p:cNvPr>
          <p:cNvSpPr txBox="1"/>
          <p:nvPr/>
        </p:nvSpPr>
        <p:spPr>
          <a:xfrm>
            <a:off x="6378262" y="6870952"/>
            <a:ext cx="232520" cy="376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740EE51C-0E60-4EDC-9B74-523EE7654ED9}"/>
              </a:ext>
            </a:extLst>
          </p:cNvPr>
          <p:cNvSpPr txBox="1"/>
          <p:nvPr/>
        </p:nvSpPr>
        <p:spPr>
          <a:xfrm>
            <a:off x="7285107" y="686649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A1A0CCC-A9FE-4A9F-A33D-9B1E4423179C}"/>
              </a:ext>
            </a:extLst>
          </p:cNvPr>
          <p:cNvSpPr txBox="1"/>
          <p:nvPr/>
        </p:nvSpPr>
        <p:spPr>
          <a:xfrm>
            <a:off x="8179151" y="68670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DCC9A9D5-ED22-4EB5-89D6-6BFAB4416756}"/>
              </a:ext>
            </a:extLst>
          </p:cNvPr>
          <p:cNvSpPr txBox="1"/>
          <p:nvPr/>
        </p:nvSpPr>
        <p:spPr>
          <a:xfrm>
            <a:off x="9081509" y="686256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8A93FCEA-FA22-45C7-80A7-1D3062501478}"/>
              </a:ext>
            </a:extLst>
          </p:cNvPr>
          <p:cNvSpPr txBox="1"/>
          <p:nvPr/>
        </p:nvSpPr>
        <p:spPr>
          <a:xfrm>
            <a:off x="10010189" y="686651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CD6F8AB7-D52B-4FD1-858D-A51D399A4B5D}"/>
              </a:ext>
            </a:extLst>
          </p:cNvPr>
          <p:cNvSpPr txBox="1"/>
          <p:nvPr/>
        </p:nvSpPr>
        <p:spPr>
          <a:xfrm>
            <a:off x="10916628" y="686205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3D36F05D-AEBA-49AC-95D9-F3BEDA47A3D1}"/>
              </a:ext>
            </a:extLst>
          </p:cNvPr>
          <p:cNvSpPr txBox="1"/>
          <p:nvPr/>
        </p:nvSpPr>
        <p:spPr>
          <a:xfrm>
            <a:off x="11842104" y="68625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319558A0-FBC2-4CA9-B4CC-D8FDB380C423}"/>
              </a:ext>
            </a:extLst>
          </p:cNvPr>
          <p:cNvSpPr txBox="1"/>
          <p:nvPr/>
        </p:nvSpPr>
        <p:spPr>
          <a:xfrm>
            <a:off x="9348259" y="7047761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F3F5D861-15E0-4ADA-9422-306704F96C29}"/>
              </a:ext>
            </a:extLst>
          </p:cNvPr>
          <p:cNvSpPr txBox="1"/>
          <p:nvPr/>
        </p:nvSpPr>
        <p:spPr>
          <a:xfrm>
            <a:off x="2797049" y="3505254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4162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 animBg="1"/>
      <p:bldP spid="17" grpId="0" animBg="1"/>
      <p:bldP spid="22" grpId="0" animBg="1"/>
      <p:bldP spid="23" grpId="0" animBg="1"/>
      <p:bldP spid="24" grpId="0" animBg="1"/>
      <p:bldP spid="1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1134EBA8-CB23-46FC-A324-A56406707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7" t="9719" r="205" b="5343"/>
          <a:stretch/>
        </p:blipFill>
        <p:spPr>
          <a:xfrm>
            <a:off x="1017939" y="3059286"/>
            <a:ext cx="10588706" cy="522273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sz="3200" dirty="0"/>
            </a:br>
            <a:r>
              <a:rPr lang="de-DE" sz="2400" dirty="0"/>
              <a:t>Semi-</a:t>
            </a: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1"/>
            <a:ext cx="12114720" cy="786500"/>
          </a:xfrm>
        </p:spPr>
        <p:txBody>
          <a:bodyPr>
            <a:normAutofit/>
          </a:bodyPr>
          <a:lstStyle/>
          <a:p>
            <a:r>
              <a:rPr lang="de-DE" sz="1800" dirty="0"/>
              <a:t>Events </a:t>
            </a:r>
            <a:r>
              <a:rPr lang="de-DE" sz="1800" dirty="0" err="1"/>
              <a:t>clearly</a:t>
            </a:r>
            <a:r>
              <a:rPr lang="de-DE" sz="1800" dirty="0"/>
              <a:t> </a:t>
            </a:r>
            <a:r>
              <a:rPr lang="de-DE" sz="1800" dirty="0" err="1"/>
              <a:t>extractable</a:t>
            </a:r>
            <a:r>
              <a:rPr lang="de-DE" sz="1800" dirty="0"/>
              <a:t>: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3EC77DB-F5FA-4F06-93BC-EB8B1EC4CF6B}"/>
              </a:ext>
            </a:extLst>
          </p:cNvPr>
          <p:cNvSpPr/>
          <p:nvPr/>
        </p:nvSpPr>
        <p:spPr>
          <a:xfrm>
            <a:off x="6502711" y="7686449"/>
            <a:ext cx="201954" cy="52264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61A77C2-DFA5-4EBD-9D55-2AD4E3855A15}"/>
              </a:ext>
            </a:extLst>
          </p:cNvPr>
          <p:cNvSpPr/>
          <p:nvPr/>
        </p:nvSpPr>
        <p:spPr>
          <a:xfrm>
            <a:off x="3023690" y="7679904"/>
            <a:ext cx="228133" cy="52264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74C42C6-318F-4E7C-BE34-4D2105E8C377}"/>
              </a:ext>
            </a:extLst>
          </p:cNvPr>
          <p:cNvSpPr/>
          <p:nvPr/>
        </p:nvSpPr>
        <p:spPr>
          <a:xfrm>
            <a:off x="698029" y="3624942"/>
            <a:ext cx="11239659" cy="398857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2" name="Verbinder: gewinkelt 11">
            <a:extLst>
              <a:ext uri="{FF2B5EF4-FFF2-40B4-BE49-F238E27FC236}">
                <a16:creationId xmlns:a16="http://schemas.microsoft.com/office/drawing/2014/main" id="{EB19CC8A-BD07-422E-9918-2771F2AF7271}"/>
              </a:ext>
            </a:extLst>
          </p:cNvPr>
          <p:cNvCxnSpPr>
            <a:cxnSpLocks/>
            <a:stCxn id="14" idx="0"/>
          </p:cNvCxnSpPr>
          <p:nvPr/>
        </p:nvCxnSpPr>
        <p:spPr>
          <a:xfrm rot="5400000" flipH="1" flipV="1">
            <a:off x="1333343" y="5052716"/>
            <a:ext cx="4431602" cy="822775"/>
          </a:xfrm>
          <a:prstGeom prst="bentConnector3">
            <a:avLst>
              <a:gd name="adj1" fmla="val 100002"/>
            </a:avLst>
          </a:prstGeom>
          <a:ln w="222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4DE9DE79-4FD5-442B-9F59-AA170EFC281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639628" y="5207218"/>
            <a:ext cx="4438147" cy="520316"/>
          </a:xfrm>
          <a:prstGeom prst="bentConnector3">
            <a:avLst>
              <a:gd name="adj1" fmla="val 100054"/>
            </a:avLst>
          </a:prstGeom>
          <a:ln w="222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44C881E9-2276-4FDE-8B88-FBF50B9946E3}"/>
              </a:ext>
            </a:extLst>
          </p:cNvPr>
          <p:cNvSpPr/>
          <p:nvPr/>
        </p:nvSpPr>
        <p:spPr>
          <a:xfrm>
            <a:off x="7118860" y="3059286"/>
            <a:ext cx="403902" cy="56565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4EDDB9D-E1C5-43CC-9F51-481E3822BA97}"/>
              </a:ext>
            </a:extLst>
          </p:cNvPr>
          <p:cNvSpPr/>
          <p:nvPr/>
        </p:nvSpPr>
        <p:spPr>
          <a:xfrm>
            <a:off x="3944636" y="3015342"/>
            <a:ext cx="403902" cy="56565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86A71B4-7220-4BC0-97B0-C45BA511D979}"/>
              </a:ext>
            </a:extLst>
          </p:cNvPr>
          <p:cNvSpPr/>
          <p:nvPr/>
        </p:nvSpPr>
        <p:spPr>
          <a:xfrm>
            <a:off x="698029" y="2934935"/>
            <a:ext cx="294908" cy="5493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65F404C-FCE7-4E9F-8D28-9E935FD48081}"/>
              </a:ext>
            </a:extLst>
          </p:cNvPr>
          <p:cNvSpPr txBox="1"/>
          <p:nvPr/>
        </p:nvSpPr>
        <p:spPr>
          <a:xfrm>
            <a:off x="3137756" y="5096271"/>
            <a:ext cx="1907895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accent5"/>
                </a:solidFill>
              </a:rPr>
              <a:t>Button push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D6CC7B8-A045-4098-9958-CEF967F7859A}"/>
              </a:ext>
            </a:extLst>
          </p:cNvPr>
          <p:cNvSpPr txBox="1"/>
          <p:nvPr/>
        </p:nvSpPr>
        <p:spPr>
          <a:xfrm>
            <a:off x="6598543" y="5094802"/>
            <a:ext cx="233487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accent5"/>
                </a:solidFill>
              </a:rPr>
              <a:t>Visual </a:t>
            </a:r>
            <a:r>
              <a:rPr lang="de-DE" dirty="0" err="1">
                <a:solidFill>
                  <a:schemeClr val="accent5"/>
                </a:solidFill>
              </a:rPr>
              <a:t>stimulus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A2D41C6-8C54-42FA-8B04-BA8ACBDCD6F8}"/>
              </a:ext>
            </a:extLst>
          </p:cNvPr>
          <p:cNvSpPr txBox="1"/>
          <p:nvPr/>
        </p:nvSpPr>
        <p:spPr>
          <a:xfrm>
            <a:off x="5757034" y="2655352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83BE986-69D5-4770-8C95-F470C3B095E2}"/>
              </a:ext>
            </a:extLst>
          </p:cNvPr>
          <p:cNvSpPr txBox="1"/>
          <p:nvPr/>
        </p:nvSpPr>
        <p:spPr>
          <a:xfrm>
            <a:off x="916359" y="8190828"/>
            <a:ext cx="232520" cy="376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23D22587-85FE-43E9-AA55-8D29527ABF06}"/>
              </a:ext>
            </a:extLst>
          </p:cNvPr>
          <p:cNvSpPr txBox="1"/>
          <p:nvPr/>
        </p:nvSpPr>
        <p:spPr>
          <a:xfrm>
            <a:off x="2453483" y="820824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9FB887F-0162-4F27-AF60-8F0E8565F2E2}"/>
              </a:ext>
            </a:extLst>
          </p:cNvPr>
          <p:cNvSpPr txBox="1"/>
          <p:nvPr/>
        </p:nvSpPr>
        <p:spPr>
          <a:xfrm>
            <a:off x="4035632" y="819715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4D8C92E-7592-4239-9DA5-590A9C974B54}"/>
              </a:ext>
            </a:extLst>
          </p:cNvPr>
          <p:cNvSpPr txBox="1"/>
          <p:nvPr/>
        </p:nvSpPr>
        <p:spPr>
          <a:xfrm>
            <a:off x="5611898" y="81923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A37AA2D-99AC-40B9-9DC9-1B0A5CF67094}"/>
              </a:ext>
            </a:extLst>
          </p:cNvPr>
          <p:cNvSpPr txBox="1"/>
          <p:nvPr/>
        </p:nvSpPr>
        <p:spPr>
          <a:xfrm>
            <a:off x="7209159" y="817917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E2B6636B-929D-463D-8EC0-56F89A85805D}"/>
              </a:ext>
            </a:extLst>
          </p:cNvPr>
          <p:cNvSpPr txBox="1"/>
          <p:nvPr/>
        </p:nvSpPr>
        <p:spPr>
          <a:xfrm>
            <a:off x="8776960" y="81923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C8345FB8-674D-4342-8654-FEDAC0EF7552}"/>
              </a:ext>
            </a:extLst>
          </p:cNvPr>
          <p:cNvSpPr txBox="1"/>
          <p:nvPr/>
        </p:nvSpPr>
        <p:spPr>
          <a:xfrm>
            <a:off x="10334686" y="817839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A8AC6F49-8A9D-4CDB-80E1-E55D6E9F0982}"/>
              </a:ext>
            </a:extLst>
          </p:cNvPr>
          <p:cNvSpPr txBox="1"/>
          <p:nvPr/>
        </p:nvSpPr>
        <p:spPr>
          <a:xfrm>
            <a:off x="6158111" y="8363843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30792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8" grpId="0" animBg="1"/>
      <p:bldP spid="24" grpId="0" animBg="1"/>
      <p:bldP spid="25" grpId="0" animBg="1"/>
      <p:bldP spid="6" grpId="0"/>
      <p:bldP spid="15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approach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Summary of major outcomes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949483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endParaRPr lang="en-GB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sz="2400" dirty="0"/>
              <a:t>Question 1: </a:t>
            </a: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ICA?</a:t>
            </a:r>
          </a:p>
          <a:p>
            <a:r>
              <a:rPr lang="en-GB" sz="2400" dirty="0"/>
              <a:t>Question 2: How to compare algorithms?</a:t>
            </a:r>
          </a:p>
          <a:p>
            <a:r>
              <a:rPr lang="en-GB" sz="2400" dirty="0"/>
              <a:t>Question 3: Which algorithm performs best? What happens with noise or outlier?</a:t>
            </a:r>
          </a:p>
          <a:p>
            <a:r>
              <a:rPr lang="en-GB" sz="2400" dirty="0"/>
              <a:t>Question 4: How to </a:t>
            </a:r>
            <a:r>
              <a:rPr lang="en-GB" sz="2400" dirty="0" err="1"/>
              <a:t>robustify</a:t>
            </a:r>
            <a:r>
              <a:rPr lang="en-GB" sz="2400" dirty="0"/>
              <a:t> algorithms?  </a:t>
            </a:r>
          </a:p>
          <a:p>
            <a:r>
              <a:rPr lang="en-GB" sz="2400" dirty="0"/>
              <a:t>Question 5: What is Graph Signal processing / Graph BSS?</a:t>
            </a:r>
          </a:p>
          <a:p>
            <a:r>
              <a:rPr lang="en-GB" sz="2400" dirty="0"/>
              <a:t>Question 6: Outcomes of Graph Signal processing?</a:t>
            </a:r>
          </a:p>
          <a:p>
            <a:endParaRPr lang="en-GB" dirty="0"/>
          </a:p>
          <a:p>
            <a:pPr marL="253365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6427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de-DE" sz="2400" dirty="0"/>
              <a:t>Question 1: </a:t>
            </a:r>
            <a:r>
              <a:rPr lang="de-DE" sz="2400" dirty="0" err="1">
                <a:solidFill>
                  <a:schemeClr val="accent5"/>
                </a:solidFill>
              </a:rPr>
              <a:t>What</a:t>
            </a:r>
            <a:r>
              <a:rPr lang="de-DE" sz="2400" dirty="0">
                <a:solidFill>
                  <a:schemeClr val="accent5"/>
                </a:solidFill>
              </a:rPr>
              <a:t> </a:t>
            </a:r>
            <a:r>
              <a:rPr lang="de-DE" sz="2400" dirty="0" err="1">
                <a:solidFill>
                  <a:schemeClr val="accent5"/>
                </a:solidFill>
              </a:rPr>
              <a:t>is</a:t>
            </a:r>
            <a:r>
              <a:rPr lang="de-DE" sz="2400" dirty="0">
                <a:solidFill>
                  <a:schemeClr val="accent5"/>
                </a:solidFill>
              </a:rPr>
              <a:t> ICA?</a:t>
            </a:r>
            <a:endParaRPr lang="en-GB" sz="2400" dirty="0">
              <a:solidFill>
                <a:schemeClr val="accent5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lvl="1"/>
            <a:r>
              <a:rPr lang="de-DE" sz="1800" dirty="0" err="1"/>
              <a:t>Mathematical</a:t>
            </a:r>
            <a:r>
              <a:rPr lang="de-DE" sz="1800" dirty="0"/>
              <a:t> </a:t>
            </a:r>
            <a:r>
              <a:rPr lang="de-DE" sz="1800" dirty="0" err="1"/>
              <a:t>concept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extract</a:t>
            </a:r>
            <a:r>
              <a:rPr lang="de-DE" sz="1800" dirty="0"/>
              <a:t> (</a:t>
            </a:r>
            <a:r>
              <a:rPr lang="de-DE" sz="1800" dirty="0" err="1"/>
              <a:t>independent</a:t>
            </a:r>
            <a:r>
              <a:rPr lang="de-DE" sz="1800" dirty="0"/>
              <a:t> = non-</a:t>
            </a:r>
            <a:r>
              <a:rPr lang="de-DE" sz="1800" dirty="0" err="1"/>
              <a:t>gaussian</a:t>
            </a:r>
            <a:r>
              <a:rPr lang="de-DE" sz="1800" dirty="0"/>
              <a:t>) </a:t>
            </a:r>
            <a:r>
              <a:rPr lang="de-DE" sz="1800" dirty="0" err="1"/>
              <a:t>signals</a:t>
            </a:r>
            <a:r>
              <a:rPr lang="de-DE" sz="1800" dirty="0"/>
              <a:t> </a:t>
            </a:r>
            <a:r>
              <a:rPr lang="de-DE" sz="1800" dirty="0" err="1"/>
              <a:t>from</a:t>
            </a:r>
            <a:r>
              <a:rPr lang="de-DE" sz="1800" dirty="0"/>
              <a:t> </a:t>
            </a:r>
            <a:r>
              <a:rPr lang="de-DE" sz="1800" dirty="0" err="1"/>
              <a:t>mixed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endParaRPr lang="de-DE" sz="1800" dirty="0"/>
          </a:p>
          <a:p>
            <a:pPr lvl="1"/>
            <a:r>
              <a:rPr lang="de-DE" sz="1800" dirty="0"/>
              <a:t>Different </a:t>
            </a:r>
            <a:r>
              <a:rPr lang="de-DE" sz="1800" dirty="0" err="1"/>
              <a:t>approaches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obtain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demixing</a:t>
            </a:r>
            <a:r>
              <a:rPr lang="de-DE" sz="1800" dirty="0"/>
              <a:t> </a:t>
            </a:r>
            <a:r>
              <a:rPr lang="de-DE" sz="1800" dirty="0" err="1"/>
              <a:t>matrix</a:t>
            </a:r>
            <a:r>
              <a:rPr lang="de-DE" sz="1800" dirty="0"/>
              <a:t> </a:t>
            </a:r>
            <a:r>
              <a:rPr lang="de-DE" sz="1800" dirty="0">
                <a:sym typeface="Wingdings" panose="05000000000000000000" pitchFamily="2" charset="2"/>
              </a:rPr>
              <a:t> 4 </a:t>
            </a:r>
            <a:r>
              <a:rPr lang="de-DE" sz="1800" dirty="0" err="1">
                <a:sym typeface="Wingdings" panose="05000000000000000000" pitchFamily="2" charset="2"/>
              </a:rPr>
              <a:t>algorithms</a:t>
            </a:r>
            <a:endParaRPr lang="de-DE" sz="1800" dirty="0">
              <a:sym typeface="Wingdings" panose="05000000000000000000" pitchFamily="2" charset="2"/>
            </a:endParaRPr>
          </a:p>
          <a:p>
            <a:pPr lvl="1"/>
            <a:r>
              <a:rPr lang="de-DE" sz="1800" dirty="0"/>
              <a:t> </a:t>
            </a:r>
            <a:r>
              <a:rPr lang="de-DE" sz="1800" dirty="0">
                <a:solidFill>
                  <a:schemeClr val="accent5"/>
                </a:solidFill>
              </a:rPr>
              <a:t>„ICA </a:t>
            </a:r>
            <a:r>
              <a:rPr lang="de-DE" sz="1800" dirty="0" err="1">
                <a:solidFill>
                  <a:schemeClr val="accent5"/>
                </a:solidFill>
              </a:rPr>
              <a:t>tries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to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decorrelate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mixed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up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signals</a:t>
            </a:r>
            <a:r>
              <a:rPr lang="de-DE" sz="1800" dirty="0">
                <a:solidFill>
                  <a:schemeClr val="accent5"/>
                </a:solidFill>
              </a:rPr>
              <a:t> and find </a:t>
            </a:r>
            <a:r>
              <a:rPr lang="de-DE" sz="1800" dirty="0" err="1">
                <a:solidFill>
                  <a:schemeClr val="accent5"/>
                </a:solidFill>
              </a:rPr>
              <a:t>the</a:t>
            </a:r>
            <a:r>
              <a:rPr lang="de-DE" sz="1800" dirty="0">
                <a:solidFill>
                  <a:schemeClr val="accent5"/>
                </a:solidFill>
              </a:rPr>
              <a:t> optimal </a:t>
            </a:r>
            <a:r>
              <a:rPr lang="de-DE" sz="1800" dirty="0" err="1">
                <a:solidFill>
                  <a:schemeClr val="accent5"/>
                </a:solidFill>
              </a:rPr>
              <a:t>demixing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matrix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based</a:t>
            </a:r>
            <a:r>
              <a:rPr lang="de-DE" sz="1800" dirty="0">
                <a:solidFill>
                  <a:schemeClr val="accent5"/>
                </a:solidFill>
              </a:rPr>
              <a:t> on </a:t>
            </a:r>
            <a:r>
              <a:rPr lang="de-DE" sz="1800" dirty="0" err="1">
                <a:solidFill>
                  <a:schemeClr val="accent5"/>
                </a:solidFill>
              </a:rPr>
              <a:t>optimizing</a:t>
            </a:r>
            <a:r>
              <a:rPr lang="de-DE" sz="1800" dirty="0">
                <a:solidFill>
                  <a:schemeClr val="accent5"/>
                </a:solidFill>
              </a:rPr>
              <a:t> different </a:t>
            </a:r>
            <a:r>
              <a:rPr lang="de-DE" sz="1800" dirty="0" err="1">
                <a:solidFill>
                  <a:schemeClr val="accent5"/>
                </a:solidFill>
              </a:rPr>
              <a:t>measures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of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independence</a:t>
            </a:r>
            <a:r>
              <a:rPr lang="de-DE" sz="1800" dirty="0">
                <a:solidFill>
                  <a:schemeClr val="accent5"/>
                </a:solidFill>
              </a:rPr>
              <a:t>“</a:t>
            </a:r>
            <a:endParaRPr lang="en-GB" sz="1800" dirty="0">
              <a:solidFill>
                <a:schemeClr val="accent5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086E33E-8EF4-402D-99AB-CD5B9301E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468" y="4088677"/>
            <a:ext cx="8856664" cy="391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2DAEAD1-139B-4B44-B025-705F1D7500F3}"/>
              </a:ext>
            </a:extLst>
          </p:cNvPr>
          <p:cNvSpPr/>
          <p:nvPr/>
        </p:nvSpPr>
        <p:spPr>
          <a:xfrm>
            <a:off x="8771565" y="5273263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D9A4FA4-4F4A-4119-AC77-265F56026E3A}"/>
              </a:ext>
            </a:extLst>
          </p:cNvPr>
          <p:cNvSpPr/>
          <p:nvPr/>
        </p:nvSpPr>
        <p:spPr>
          <a:xfrm>
            <a:off x="8172250" y="6511611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C3B1060-3AD2-4BF5-80D7-4C90C2415F74}"/>
              </a:ext>
            </a:extLst>
          </p:cNvPr>
          <p:cNvSpPr/>
          <p:nvPr/>
        </p:nvSpPr>
        <p:spPr>
          <a:xfrm>
            <a:off x="8771565" y="5683948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23" name="Textfeld 5122">
            <a:extLst>
              <a:ext uri="{FF2B5EF4-FFF2-40B4-BE49-F238E27FC236}">
                <a16:creationId xmlns:a16="http://schemas.microsoft.com/office/drawing/2014/main" id="{9255765B-34DD-4DE5-8366-A975D32C338F}"/>
              </a:ext>
            </a:extLst>
          </p:cNvPr>
          <p:cNvSpPr txBox="1"/>
          <p:nvPr/>
        </p:nvSpPr>
        <p:spPr>
          <a:xfrm>
            <a:off x="8795882" y="4162435"/>
            <a:ext cx="2137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000000"/>
                </a:solidFill>
              </a:rPr>
              <a:t>CoroICA</a:t>
            </a:r>
            <a:endParaRPr lang="en-GB" sz="1400" dirty="0">
              <a:solidFill>
                <a:srgbClr val="000000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8B77382-3015-47E6-8D9A-08EF925974A5}"/>
              </a:ext>
            </a:extLst>
          </p:cNvPr>
          <p:cNvSpPr/>
          <p:nvPr/>
        </p:nvSpPr>
        <p:spPr>
          <a:xfrm>
            <a:off x="8795882" y="4540480"/>
            <a:ext cx="1492520" cy="682259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38390DF-628F-4D98-AD52-74CBC228F92F}"/>
              </a:ext>
            </a:extLst>
          </p:cNvPr>
          <p:cNvSpPr/>
          <p:nvPr/>
        </p:nvSpPr>
        <p:spPr>
          <a:xfrm>
            <a:off x="8765028" y="6204141"/>
            <a:ext cx="1365372" cy="256983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ED99C27-0D97-448D-B132-B0855BD7594D}"/>
              </a:ext>
            </a:extLst>
          </p:cNvPr>
          <p:cNvSpPr/>
          <p:nvPr/>
        </p:nvSpPr>
        <p:spPr>
          <a:xfrm>
            <a:off x="6157399" y="6922227"/>
            <a:ext cx="1365372" cy="436173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75251ED-5FCA-4A0C-9841-BDB972DB047C}"/>
              </a:ext>
            </a:extLst>
          </p:cNvPr>
          <p:cNvSpPr/>
          <p:nvPr/>
        </p:nvSpPr>
        <p:spPr>
          <a:xfrm rot="2355983">
            <a:off x="5452272" y="6897191"/>
            <a:ext cx="1365372" cy="66044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2DA66CB-F5A2-4222-AD4C-E3EA6047AFD7}"/>
              </a:ext>
            </a:extLst>
          </p:cNvPr>
          <p:cNvSpPr/>
          <p:nvPr/>
        </p:nvSpPr>
        <p:spPr>
          <a:xfrm>
            <a:off x="3494915" y="6261786"/>
            <a:ext cx="1815233" cy="66044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CE05E117-9B13-419E-B133-A6BBC7DD441E}"/>
              </a:ext>
            </a:extLst>
          </p:cNvPr>
          <p:cNvSpPr/>
          <p:nvPr/>
        </p:nvSpPr>
        <p:spPr>
          <a:xfrm>
            <a:off x="8622357" y="4767263"/>
            <a:ext cx="178743" cy="564357"/>
          </a:xfrm>
          <a:custGeom>
            <a:avLst/>
            <a:gdLst>
              <a:gd name="connsiteX0" fmla="*/ 140654 w 178743"/>
              <a:gd name="connsiteY0" fmla="*/ 44037 h 564357"/>
              <a:gd name="connsiteX1" fmla="*/ 140547 w 178743"/>
              <a:gd name="connsiteY1" fmla="*/ 44041 h 564357"/>
              <a:gd name="connsiteX2" fmla="*/ 140523 w 178743"/>
              <a:gd name="connsiteY2" fmla="*/ 44133 h 564357"/>
              <a:gd name="connsiteX3" fmla="*/ 140643 w 178743"/>
              <a:gd name="connsiteY3" fmla="*/ 44053 h 564357"/>
              <a:gd name="connsiteX4" fmla="*/ 123975 w 178743"/>
              <a:gd name="connsiteY4" fmla="*/ 30957 h 564357"/>
              <a:gd name="connsiteX5" fmla="*/ 135881 w 178743"/>
              <a:gd name="connsiteY5" fmla="*/ 34529 h 564357"/>
              <a:gd name="connsiteX6" fmla="*/ 139453 w 178743"/>
              <a:gd name="connsiteY6" fmla="*/ 38101 h 564357"/>
              <a:gd name="connsiteX7" fmla="*/ 139886 w 178743"/>
              <a:gd name="connsiteY7" fmla="*/ 43778 h 564357"/>
              <a:gd name="connsiteX8" fmla="*/ 137072 w 178743"/>
              <a:gd name="connsiteY8" fmla="*/ 42863 h 564357"/>
              <a:gd name="connsiteX9" fmla="*/ 133500 w 178743"/>
              <a:gd name="connsiteY9" fmla="*/ 39291 h 564357"/>
              <a:gd name="connsiteX10" fmla="*/ 127547 w 178743"/>
              <a:gd name="connsiteY10" fmla="*/ 32148 h 564357"/>
              <a:gd name="connsiteX11" fmla="*/ 123975 w 178743"/>
              <a:gd name="connsiteY11" fmla="*/ 30957 h 564357"/>
              <a:gd name="connsiteX12" fmla="*/ 168495 w 178743"/>
              <a:gd name="connsiteY12" fmla="*/ 25182 h 564357"/>
              <a:gd name="connsiteX13" fmla="*/ 166837 w 178743"/>
              <a:gd name="connsiteY13" fmla="*/ 55960 h 564357"/>
              <a:gd name="connsiteX14" fmla="*/ 162865 w 178743"/>
              <a:gd name="connsiteY14" fmla="*/ 55021 h 564357"/>
              <a:gd name="connsiteX15" fmla="*/ 159523 w 178743"/>
              <a:gd name="connsiteY15" fmla="*/ 53916 h 564357"/>
              <a:gd name="connsiteX16" fmla="*/ 178743 w 178743"/>
              <a:gd name="connsiteY16" fmla="*/ 0 h 564357"/>
              <a:gd name="connsiteX17" fmla="*/ 169477 w 178743"/>
              <a:gd name="connsiteY17" fmla="*/ 22036 h 564357"/>
              <a:gd name="connsiteX18" fmla="*/ 168495 w 178743"/>
              <a:gd name="connsiteY18" fmla="*/ 25182 h 564357"/>
              <a:gd name="connsiteX19" fmla="*/ 168545 w 178743"/>
              <a:gd name="connsiteY19" fmla="*/ 24253 h 564357"/>
              <a:gd name="connsiteX20" fmla="*/ 156721 w 178743"/>
              <a:gd name="connsiteY20" fmla="*/ 52372 h 564357"/>
              <a:gd name="connsiteX21" fmla="*/ 158503 w 178743"/>
              <a:gd name="connsiteY21" fmla="*/ 53579 h 564357"/>
              <a:gd name="connsiteX22" fmla="*/ 159523 w 178743"/>
              <a:gd name="connsiteY22" fmla="*/ 53916 h 564357"/>
              <a:gd name="connsiteX23" fmla="*/ 150 w 178743"/>
              <a:gd name="connsiteY23" fmla="*/ 564357 h 564357"/>
              <a:gd name="connsiteX24" fmla="*/ 150 w 178743"/>
              <a:gd name="connsiteY24" fmla="*/ 482204 h 564357"/>
              <a:gd name="connsiteX25" fmla="*/ 1340 w 178743"/>
              <a:gd name="connsiteY25" fmla="*/ 467916 h 564357"/>
              <a:gd name="connsiteX26" fmla="*/ 3722 w 178743"/>
              <a:gd name="connsiteY26" fmla="*/ 465535 h 564357"/>
              <a:gd name="connsiteX27" fmla="*/ 4912 w 178743"/>
              <a:gd name="connsiteY27" fmla="*/ 461963 h 564357"/>
              <a:gd name="connsiteX28" fmla="*/ 9675 w 178743"/>
              <a:gd name="connsiteY28" fmla="*/ 408385 h 564357"/>
              <a:gd name="connsiteX29" fmla="*/ 16818 w 178743"/>
              <a:gd name="connsiteY29" fmla="*/ 384573 h 564357"/>
              <a:gd name="connsiteX30" fmla="*/ 23962 w 178743"/>
              <a:gd name="connsiteY30" fmla="*/ 378619 h 564357"/>
              <a:gd name="connsiteX31" fmla="*/ 27534 w 178743"/>
              <a:gd name="connsiteY31" fmla="*/ 358379 h 564357"/>
              <a:gd name="connsiteX32" fmla="*/ 28725 w 178743"/>
              <a:gd name="connsiteY32" fmla="*/ 316707 h 564357"/>
              <a:gd name="connsiteX33" fmla="*/ 31106 w 178743"/>
              <a:gd name="connsiteY33" fmla="*/ 310754 h 564357"/>
              <a:gd name="connsiteX34" fmla="*/ 32297 w 178743"/>
              <a:gd name="connsiteY34" fmla="*/ 307182 h 564357"/>
              <a:gd name="connsiteX35" fmla="*/ 35868 w 178743"/>
              <a:gd name="connsiteY35" fmla="*/ 300038 h 564357"/>
              <a:gd name="connsiteX36" fmla="*/ 39440 w 178743"/>
              <a:gd name="connsiteY36" fmla="*/ 298848 h 564357"/>
              <a:gd name="connsiteX37" fmla="*/ 44203 w 178743"/>
              <a:gd name="connsiteY37" fmla="*/ 273844 h 564357"/>
              <a:gd name="connsiteX38" fmla="*/ 46584 w 178743"/>
              <a:gd name="connsiteY38" fmla="*/ 266701 h 564357"/>
              <a:gd name="connsiteX39" fmla="*/ 47775 w 178743"/>
              <a:gd name="connsiteY39" fmla="*/ 259557 h 564357"/>
              <a:gd name="connsiteX40" fmla="*/ 50156 w 178743"/>
              <a:gd name="connsiteY40" fmla="*/ 255985 h 564357"/>
              <a:gd name="connsiteX41" fmla="*/ 51347 w 178743"/>
              <a:gd name="connsiteY41" fmla="*/ 221457 h 564357"/>
              <a:gd name="connsiteX42" fmla="*/ 53728 w 178743"/>
              <a:gd name="connsiteY42" fmla="*/ 217885 h 564357"/>
              <a:gd name="connsiteX43" fmla="*/ 54918 w 178743"/>
              <a:gd name="connsiteY43" fmla="*/ 178594 h 564357"/>
              <a:gd name="connsiteX44" fmla="*/ 58490 w 178743"/>
              <a:gd name="connsiteY44" fmla="*/ 175023 h 564357"/>
              <a:gd name="connsiteX45" fmla="*/ 59681 w 178743"/>
              <a:gd name="connsiteY45" fmla="*/ 171451 h 564357"/>
              <a:gd name="connsiteX46" fmla="*/ 62062 w 178743"/>
              <a:gd name="connsiteY46" fmla="*/ 166688 h 564357"/>
              <a:gd name="connsiteX47" fmla="*/ 63253 w 178743"/>
              <a:gd name="connsiteY47" fmla="*/ 163116 h 564357"/>
              <a:gd name="connsiteX48" fmla="*/ 66825 w 178743"/>
              <a:gd name="connsiteY48" fmla="*/ 154782 h 564357"/>
              <a:gd name="connsiteX49" fmla="*/ 73968 w 178743"/>
              <a:gd name="connsiteY49" fmla="*/ 151210 h 564357"/>
              <a:gd name="connsiteX50" fmla="*/ 81112 w 178743"/>
              <a:gd name="connsiteY50" fmla="*/ 146448 h 564357"/>
              <a:gd name="connsiteX51" fmla="*/ 81941 w 178743"/>
              <a:gd name="connsiteY51" fmla="*/ 145827 h 564357"/>
              <a:gd name="connsiteX52" fmla="*/ 82718 w 178743"/>
              <a:gd name="connsiteY52" fmla="*/ 141897 h 564357"/>
              <a:gd name="connsiteX53" fmla="*/ 84684 w 178743"/>
              <a:gd name="connsiteY53" fmla="*/ 119062 h 564357"/>
              <a:gd name="connsiteX54" fmla="*/ 85874 w 178743"/>
              <a:gd name="connsiteY54" fmla="*/ 115490 h 564357"/>
              <a:gd name="connsiteX55" fmla="*/ 88256 w 178743"/>
              <a:gd name="connsiteY55" fmla="*/ 107156 h 564357"/>
              <a:gd name="connsiteX56" fmla="*/ 89446 w 178743"/>
              <a:gd name="connsiteY56" fmla="*/ 103584 h 564357"/>
              <a:gd name="connsiteX57" fmla="*/ 91827 w 178743"/>
              <a:gd name="connsiteY57" fmla="*/ 100012 h 564357"/>
              <a:gd name="connsiteX58" fmla="*/ 93018 w 178743"/>
              <a:gd name="connsiteY58" fmla="*/ 86915 h 564357"/>
              <a:gd name="connsiteX59" fmla="*/ 95399 w 178743"/>
              <a:gd name="connsiteY59" fmla="*/ 83343 h 564357"/>
              <a:gd name="connsiteX60" fmla="*/ 98971 w 178743"/>
              <a:gd name="connsiteY60" fmla="*/ 72628 h 564357"/>
              <a:gd name="connsiteX61" fmla="*/ 107306 w 178743"/>
              <a:gd name="connsiteY61" fmla="*/ 65484 h 564357"/>
              <a:gd name="connsiteX62" fmla="*/ 110877 w 178743"/>
              <a:gd name="connsiteY62" fmla="*/ 61912 h 564357"/>
              <a:gd name="connsiteX63" fmla="*/ 116831 w 178743"/>
              <a:gd name="connsiteY63" fmla="*/ 60721 h 564357"/>
              <a:gd name="connsiteX64" fmla="*/ 120402 w 178743"/>
              <a:gd name="connsiteY64" fmla="*/ 57150 h 564357"/>
              <a:gd name="connsiteX65" fmla="*/ 122784 w 178743"/>
              <a:gd name="connsiteY65" fmla="*/ 53578 h 564357"/>
              <a:gd name="connsiteX66" fmla="*/ 129927 w 178743"/>
              <a:gd name="connsiteY66" fmla="*/ 52387 h 564357"/>
              <a:gd name="connsiteX67" fmla="*/ 133499 w 178743"/>
              <a:gd name="connsiteY67" fmla="*/ 48815 h 564357"/>
              <a:gd name="connsiteX68" fmla="*/ 139942 w 178743"/>
              <a:gd name="connsiteY68" fmla="*/ 44520 h 564357"/>
              <a:gd name="connsiteX69" fmla="*/ 139886 w 178743"/>
              <a:gd name="connsiteY69" fmla="*/ 43778 h 564357"/>
              <a:gd name="connsiteX70" fmla="*/ 140659 w 178743"/>
              <a:gd name="connsiteY70" fmla="*/ 44030 h 564357"/>
              <a:gd name="connsiteX71" fmla="*/ 143024 w 178743"/>
              <a:gd name="connsiteY71" fmla="*/ 40481 h 564357"/>
              <a:gd name="connsiteX72" fmla="*/ 148977 w 178743"/>
              <a:gd name="connsiteY72" fmla="*/ 34528 h 564357"/>
              <a:gd name="connsiteX73" fmla="*/ 150168 w 178743"/>
              <a:gd name="connsiteY73" fmla="*/ 29765 h 564357"/>
              <a:gd name="connsiteX74" fmla="*/ 160884 w 178743"/>
              <a:gd name="connsiteY74" fmla="*/ 20240 h 564357"/>
              <a:gd name="connsiteX75" fmla="*/ 166837 w 178743"/>
              <a:gd name="connsiteY75" fmla="*/ 9525 h 564357"/>
              <a:gd name="connsiteX76" fmla="*/ 169118 w 178743"/>
              <a:gd name="connsiteY76" fmla="*/ 8765 h 564357"/>
              <a:gd name="connsiteX77" fmla="*/ 169106 w 178743"/>
              <a:gd name="connsiteY77" fmla="*/ 6329 h 564357"/>
              <a:gd name="connsiteX78" fmla="*/ 169348 w 178743"/>
              <a:gd name="connsiteY78" fmla="*/ 8688 h 564357"/>
              <a:gd name="connsiteX79" fmla="*/ 170409 w 178743"/>
              <a:gd name="connsiteY79" fmla="*/ 8334 h 564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78743" h="564357">
                <a:moveTo>
                  <a:pt x="140654" y="44037"/>
                </a:moveTo>
                <a:lnTo>
                  <a:pt x="140547" y="44041"/>
                </a:lnTo>
                <a:lnTo>
                  <a:pt x="140523" y="44133"/>
                </a:lnTo>
                <a:lnTo>
                  <a:pt x="140643" y="44053"/>
                </a:lnTo>
                <a:close/>
                <a:moveTo>
                  <a:pt x="123975" y="30957"/>
                </a:moveTo>
                <a:cubicBezTo>
                  <a:pt x="129198" y="33568"/>
                  <a:pt x="130302" y="33413"/>
                  <a:pt x="135881" y="34529"/>
                </a:cubicBezTo>
                <a:cubicBezTo>
                  <a:pt x="137072" y="35720"/>
                  <a:pt x="139386" y="36418"/>
                  <a:pt x="139453" y="38101"/>
                </a:cubicBezTo>
                <a:lnTo>
                  <a:pt x="139886" y="43778"/>
                </a:lnTo>
                <a:lnTo>
                  <a:pt x="137072" y="42863"/>
                </a:lnTo>
                <a:cubicBezTo>
                  <a:pt x="135881" y="41672"/>
                  <a:pt x="134578" y="40585"/>
                  <a:pt x="133500" y="39291"/>
                </a:cubicBezTo>
                <a:cubicBezTo>
                  <a:pt x="130756" y="35998"/>
                  <a:pt x="131457" y="34755"/>
                  <a:pt x="127547" y="32148"/>
                </a:cubicBezTo>
                <a:cubicBezTo>
                  <a:pt x="126503" y="31452"/>
                  <a:pt x="122852" y="30396"/>
                  <a:pt x="123975" y="30957"/>
                </a:cubicBezTo>
                <a:close/>
                <a:moveTo>
                  <a:pt x="168495" y="25182"/>
                </a:moveTo>
                <a:lnTo>
                  <a:pt x="166837" y="55960"/>
                </a:lnTo>
                <a:cubicBezTo>
                  <a:pt x="166802" y="56197"/>
                  <a:pt x="164866" y="55651"/>
                  <a:pt x="162865" y="55021"/>
                </a:cubicBezTo>
                <a:lnTo>
                  <a:pt x="159523" y="53916"/>
                </a:lnTo>
                <a:close/>
                <a:moveTo>
                  <a:pt x="178743" y="0"/>
                </a:moveTo>
                <a:lnTo>
                  <a:pt x="169477" y="22036"/>
                </a:lnTo>
                <a:lnTo>
                  <a:pt x="168495" y="25182"/>
                </a:lnTo>
                <a:lnTo>
                  <a:pt x="168545" y="24253"/>
                </a:lnTo>
                <a:lnTo>
                  <a:pt x="156721" y="52372"/>
                </a:lnTo>
                <a:lnTo>
                  <a:pt x="158503" y="53579"/>
                </a:lnTo>
                <a:lnTo>
                  <a:pt x="159523" y="53916"/>
                </a:lnTo>
                <a:lnTo>
                  <a:pt x="150" y="564357"/>
                </a:lnTo>
                <a:cubicBezTo>
                  <a:pt x="150" y="536973"/>
                  <a:pt x="-188" y="509586"/>
                  <a:pt x="150" y="482204"/>
                </a:cubicBezTo>
                <a:cubicBezTo>
                  <a:pt x="209" y="477425"/>
                  <a:pt x="339" y="472589"/>
                  <a:pt x="1340" y="467916"/>
                </a:cubicBezTo>
                <a:cubicBezTo>
                  <a:pt x="1575" y="466818"/>
                  <a:pt x="3144" y="466498"/>
                  <a:pt x="3722" y="465535"/>
                </a:cubicBezTo>
                <a:cubicBezTo>
                  <a:pt x="4368" y="464459"/>
                  <a:pt x="4515" y="463154"/>
                  <a:pt x="4912" y="461963"/>
                </a:cubicBezTo>
                <a:cubicBezTo>
                  <a:pt x="23106" y="449835"/>
                  <a:pt x="3458" y="464341"/>
                  <a:pt x="9675" y="408385"/>
                </a:cubicBezTo>
                <a:cubicBezTo>
                  <a:pt x="10590" y="400149"/>
                  <a:pt x="14437" y="392510"/>
                  <a:pt x="16818" y="384573"/>
                </a:cubicBezTo>
                <a:cubicBezTo>
                  <a:pt x="19286" y="382927"/>
                  <a:pt x="22326" y="381237"/>
                  <a:pt x="23962" y="378619"/>
                </a:cubicBezTo>
                <a:cubicBezTo>
                  <a:pt x="27625" y="372757"/>
                  <a:pt x="27266" y="364670"/>
                  <a:pt x="27534" y="358379"/>
                </a:cubicBezTo>
                <a:cubicBezTo>
                  <a:pt x="28125" y="344495"/>
                  <a:pt x="28328" y="330598"/>
                  <a:pt x="28725" y="316707"/>
                </a:cubicBezTo>
                <a:cubicBezTo>
                  <a:pt x="29519" y="314723"/>
                  <a:pt x="30356" y="312755"/>
                  <a:pt x="31106" y="310754"/>
                </a:cubicBezTo>
                <a:cubicBezTo>
                  <a:pt x="31547" y="309579"/>
                  <a:pt x="31736" y="308305"/>
                  <a:pt x="32297" y="307182"/>
                </a:cubicBezTo>
                <a:cubicBezTo>
                  <a:pt x="36909" y="297957"/>
                  <a:pt x="32879" y="309009"/>
                  <a:pt x="35868" y="300038"/>
                </a:cubicBezTo>
                <a:cubicBezTo>
                  <a:pt x="37059" y="299641"/>
                  <a:pt x="38476" y="299651"/>
                  <a:pt x="39440" y="298848"/>
                </a:cubicBezTo>
                <a:cubicBezTo>
                  <a:pt x="47033" y="292521"/>
                  <a:pt x="43012" y="282978"/>
                  <a:pt x="44203" y="273844"/>
                </a:cubicBezTo>
                <a:cubicBezTo>
                  <a:pt x="44528" y="271355"/>
                  <a:pt x="45975" y="269136"/>
                  <a:pt x="46584" y="266701"/>
                </a:cubicBezTo>
                <a:cubicBezTo>
                  <a:pt x="47170" y="264359"/>
                  <a:pt x="47378" y="261938"/>
                  <a:pt x="47775" y="259557"/>
                </a:cubicBezTo>
                <a:cubicBezTo>
                  <a:pt x="48569" y="258366"/>
                  <a:pt x="50022" y="257410"/>
                  <a:pt x="50156" y="255985"/>
                </a:cubicBezTo>
                <a:cubicBezTo>
                  <a:pt x="51231" y="244519"/>
                  <a:pt x="50272" y="232923"/>
                  <a:pt x="51347" y="221457"/>
                </a:cubicBezTo>
                <a:cubicBezTo>
                  <a:pt x="51481" y="220032"/>
                  <a:pt x="53609" y="219311"/>
                  <a:pt x="53728" y="217885"/>
                </a:cubicBezTo>
                <a:cubicBezTo>
                  <a:pt x="54816" y="204827"/>
                  <a:pt x="54521" y="191691"/>
                  <a:pt x="54918" y="178594"/>
                </a:cubicBezTo>
                <a:cubicBezTo>
                  <a:pt x="56109" y="177404"/>
                  <a:pt x="57556" y="176424"/>
                  <a:pt x="58490" y="175023"/>
                </a:cubicBezTo>
                <a:cubicBezTo>
                  <a:pt x="59186" y="173979"/>
                  <a:pt x="59187" y="172605"/>
                  <a:pt x="59681" y="171451"/>
                </a:cubicBezTo>
                <a:cubicBezTo>
                  <a:pt x="60380" y="169820"/>
                  <a:pt x="61363" y="168319"/>
                  <a:pt x="62062" y="166688"/>
                </a:cubicBezTo>
                <a:cubicBezTo>
                  <a:pt x="62556" y="165534"/>
                  <a:pt x="62692" y="164239"/>
                  <a:pt x="63253" y="163116"/>
                </a:cubicBezTo>
                <a:cubicBezTo>
                  <a:pt x="67364" y="154894"/>
                  <a:pt x="64346" y="164692"/>
                  <a:pt x="66825" y="154782"/>
                </a:cubicBezTo>
                <a:cubicBezTo>
                  <a:pt x="71441" y="151705"/>
                  <a:pt x="69040" y="152854"/>
                  <a:pt x="73968" y="151210"/>
                </a:cubicBezTo>
                <a:cubicBezTo>
                  <a:pt x="76683" y="150305"/>
                  <a:pt x="78767" y="148089"/>
                  <a:pt x="81112" y="146448"/>
                </a:cubicBezTo>
                <a:lnTo>
                  <a:pt x="81941" y="145827"/>
                </a:lnTo>
                <a:lnTo>
                  <a:pt x="82718" y="141897"/>
                </a:lnTo>
                <a:cubicBezTo>
                  <a:pt x="82650" y="140218"/>
                  <a:pt x="82641" y="136087"/>
                  <a:pt x="84684" y="119062"/>
                </a:cubicBezTo>
                <a:cubicBezTo>
                  <a:pt x="84834" y="117816"/>
                  <a:pt x="85513" y="116692"/>
                  <a:pt x="85874" y="115490"/>
                </a:cubicBezTo>
                <a:cubicBezTo>
                  <a:pt x="86704" y="112723"/>
                  <a:pt x="87426" y="109923"/>
                  <a:pt x="88256" y="107156"/>
                </a:cubicBezTo>
                <a:cubicBezTo>
                  <a:pt x="88617" y="105954"/>
                  <a:pt x="88885" y="104707"/>
                  <a:pt x="89446" y="103584"/>
                </a:cubicBezTo>
                <a:cubicBezTo>
                  <a:pt x="90086" y="102304"/>
                  <a:pt x="91033" y="101203"/>
                  <a:pt x="91827" y="100012"/>
                </a:cubicBezTo>
                <a:cubicBezTo>
                  <a:pt x="92224" y="95646"/>
                  <a:pt x="92099" y="91201"/>
                  <a:pt x="93018" y="86915"/>
                </a:cubicBezTo>
                <a:cubicBezTo>
                  <a:pt x="93318" y="85516"/>
                  <a:pt x="94849" y="84664"/>
                  <a:pt x="95399" y="83343"/>
                </a:cubicBezTo>
                <a:cubicBezTo>
                  <a:pt x="96847" y="79868"/>
                  <a:pt x="96309" y="75290"/>
                  <a:pt x="98971" y="72628"/>
                </a:cubicBezTo>
                <a:cubicBezTo>
                  <a:pt x="107841" y="63758"/>
                  <a:pt x="96606" y="74656"/>
                  <a:pt x="107306" y="65484"/>
                </a:cubicBezTo>
                <a:cubicBezTo>
                  <a:pt x="108584" y="64388"/>
                  <a:pt x="109371" y="62665"/>
                  <a:pt x="110877" y="61912"/>
                </a:cubicBezTo>
                <a:cubicBezTo>
                  <a:pt x="112687" y="61007"/>
                  <a:pt x="114846" y="61118"/>
                  <a:pt x="116831" y="60721"/>
                </a:cubicBezTo>
                <a:cubicBezTo>
                  <a:pt x="118021" y="59531"/>
                  <a:pt x="119324" y="58443"/>
                  <a:pt x="120402" y="57150"/>
                </a:cubicBezTo>
                <a:cubicBezTo>
                  <a:pt x="121318" y="56051"/>
                  <a:pt x="121504" y="54218"/>
                  <a:pt x="122784" y="53578"/>
                </a:cubicBezTo>
                <a:cubicBezTo>
                  <a:pt x="124943" y="52498"/>
                  <a:pt x="127546" y="52784"/>
                  <a:pt x="129927" y="52387"/>
                </a:cubicBezTo>
                <a:cubicBezTo>
                  <a:pt x="131118" y="51196"/>
                  <a:pt x="132170" y="49849"/>
                  <a:pt x="133499" y="48815"/>
                </a:cubicBezTo>
                <a:lnTo>
                  <a:pt x="139942" y="44520"/>
                </a:lnTo>
                <a:lnTo>
                  <a:pt x="139886" y="43778"/>
                </a:lnTo>
                <a:lnTo>
                  <a:pt x="140659" y="44030"/>
                </a:lnTo>
                <a:lnTo>
                  <a:pt x="143024" y="40481"/>
                </a:lnTo>
                <a:cubicBezTo>
                  <a:pt x="144872" y="38369"/>
                  <a:pt x="148977" y="34528"/>
                  <a:pt x="148977" y="34528"/>
                </a:cubicBezTo>
                <a:cubicBezTo>
                  <a:pt x="149374" y="32940"/>
                  <a:pt x="149229" y="31106"/>
                  <a:pt x="150168" y="29765"/>
                </a:cubicBezTo>
                <a:cubicBezTo>
                  <a:pt x="153737" y="24667"/>
                  <a:pt x="156459" y="23190"/>
                  <a:pt x="160884" y="20240"/>
                </a:cubicBezTo>
                <a:cubicBezTo>
                  <a:pt x="161932" y="17094"/>
                  <a:pt x="163764" y="10550"/>
                  <a:pt x="166837" y="9525"/>
                </a:cubicBezTo>
                <a:lnTo>
                  <a:pt x="169118" y="8765"/>
                </a:lnTo>
                <a:lnTo>
                  <a:pt x="169106" y="6329"/>
                </a:lnTo>
                <a:lnTo>
                  <a:pt x="169348" y="8688"/>
                </a:lnTo>
                <a:lnTo>
                  <a:pt x="170409" y="833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F7A5B608-1A39-4E98-BC6A-2E940C96D594}"/>
              </a:ext>
            </a:extLst>
          </p:cNvPr>
          <p:cNvSpPr/>
          <p:nvPr/>
        </p:nvSpPr>
        <p:spPr>
          <a:xfrm>
            <a:off x="8559404" y="5204221"/>
            <a:ext cx="263128" cy="241697"/>
          </a:xfrm>
          <a:custGeom>
            <a:avLst/>
            <a:gdLst>
              <a:gd name="connsiteX0" fmla="*/ 263128 w 263128"/>
              <a:gd name="connsiteY0" fmla="*/ 0 h 241697"/>
              <a:gd name="connsiteX1" fmla="*/ 248841 w 263128"/>
              <a:gd name="connsiteY1" fmla="*/ 1190 h 241697"/>
              <a:gd name="connsiteX2" fmla="*/ 245269 w 263128"/>
              <a:gd name="connsiteY2" fmla="*/ 2381 h 241697"/>
              <a:gd name="connsiteX3" fmla="*/ 211932 w 263128"/>
              <a:gd name="connsiteY3" fmla="*/ 4762 h 241697"/>
              <a:gd name="connsiteX4" fmla="*/ 204788 w 263128"/>
              <a:gd name="connsiteY4" fmla="*/ 5953 h 241697"/>
              <a:gd name="connsiteX5" fmla="*/ 188119 w 263128"/>
              <a:gd name="connsiteY5" fmla="*/ 8334 h 241697"/>
              <a:gd name="connsiteX6" fmla="*/ 182166 w 263128"/>
              <a:gd name="connsiteY6" fmla="*/ 9525 h 241697"/>
              <a:gd name="connsiteX7" fmla="*/ 175022 w 263128"/>
              <a:gd name="connsiteY7" fmla="*/ 14287 h 241697"/>
              <a:gd name="connsiteX8" fmla="*/ 171450 w 263128"/>
              <a:gd name="connsiteY8" fmla="*/ 17859 h 241697"/>
              <a:gd name="connsiteX9" fmla="*/ 166688 w 263128"/>
              <a:gd name="connsiteY9" fmla="*/ 21431 h 241697"/>
              <a:gd name="connsiteX10" fmla="*/ 159544 w 263128"/>
              <a:gd name="connsiteY10" fmla="*/ 26194 h 241697"/>
              <a:gd name="connsiteX11" fmla="*/ 158353 w 263128"/>
              <a:gd name="connsiteY11" fmla="*/ 29765 h 241697"/>
              <a:gd name="connsiteX12" fmla="*/ 154782 w 263128"/>
              <a:gd name="connsiteY12" fmla="*/ 32147 h 241697"/>
              <a:gd name="connsiteX13" fmla="*/ 147638 w 263128"/>
              <a:gd name="connsiteY13" fmla="*/ 38100 h 241697"/>
              <a:gd name="connsiteX14" fmla="*/ 141685 w 263128"/>
              <a:gd name="connsiteY14" fmla="*/ 52387 h 241697"/>
              <a:gd name="connsiteX15" fmla="*/ 139303 w 263128"/>
              <a:gd name="connsiteY15" fmla="*/ 58340 h 241697"/>
              <a:gd name="connsiteX16" fmla="*/ 133350 w 263128"/>
              <a:gd name="connsiteY16" fmla="*/ 63103 h 241697"/>
              <a:gd name="connsiteX17" fmla="*/ 128588 w 263128"/>
              <a:gd name="connsiteY17" fmla="*/ 70247 h 241697"/>
              <a:gd name="connsiteX18" fmla="*/ 127397 w 263128"/>
              <a:gd name="connsiteY18" fmla="*/ 75009 h 241697"/>
              <a:gd name="connsiteX19" fmla="*/ 120253 w 263128"/>
              <a:gd name="connsiteY19" fmla="*/ 79772 h 241697"/>
              <a:gd name="connsiteX20" fmla="*/ 119063 w 263128"/>
              <a:gd name="connsiteY20" fmla="*/ 83344 h 241697"/>
              <a:gd name="connsiteX21" fmla="*/ 111919 w 263128"/>
              <a:gd name="connsiteY21" fmla="*/ 90487 h 241697"/>
              <a:gd name="connsiteX22" fmla="*/ 108347 w 263128"/>
              <a:gd name="connsiteY22" fmla="*/ 94059 h 241697"/>
              <a:gd name="connsiteX23" fmla="*/ 104775 w 263128"/>
              <a:gd name="connsiteY23" fmla="*/ 97631 h 241697"/>
              <a:gd name="connsiteX24" fmla="*/ 101203 w 263128"/>
              <a:gd name="connsiteY24" fmla="*/ 101203 h 241697"/>
              <a:gd name="connsiteX25" fmla="*/ 96441 w 263128"/>
              <a:gd name="connsiteY25" fmla="*/ 109537 h 241697"/>
              <a:gd name="connsiteX26" fmla="*/ 95250 w 263128"/>
              <a:gd name="connsiteY26" fmla="*/ 113109 h 241697"/>
              <a:gd name="connsiteX27" fmla="*/ 89297 w 263128"/>
              <a:gd name="connsiteY27" fmla="*/ 119062 h 241697"/>
              <a:gd name="connsiteX28" fmla="*/ 88107 w 263128"/>
              <a:gd name="connsiteY28" fmla="*/ 122634 h 241697"/>
              <a:gd name="connsiteX29" fmla="*/ 83344 w 263128"/>
              <a:gd name="connsiteY29" fmla="*/ 127397 h 241697"/>
              <a:gd name="connsiteX30" fmla="*/ 80963 w 263128"/>
              <a:gd name="connsiteY30" fmla="*/ 133350 h 241697"/>
              <a:gd name="connsiteX31" fmla="*/ 77391 w 263128"/>
              <a:gd name="connsiteY31" fmla="*/ 136922 h 241697"/>
              <a:gd name="connsiteX32" fmla="*/ 75010 w 263128"/>
              <a:gd name="connsiteY32" fmla="*/ 141684 h 241697"/>
              <a:gd name="connsiteX33" fmla="*/ 71438 w 263128"/>
              <a:gd name="connsiteY33" fmla="*/ 145256 h 241697"/>
              <a:gd name="connsiteX34" fmla="*/ 69057 w 263128"/>
              <a:gd name="connsiteY34" fmla="*/ 148828 h 241697"/>
              <a:gd name="connsiteX35" fmla="*/ 67866 w 263128"/>
              <a:gd name="connsiteY35" fmla="*/ 154781 h 241697"/>
              <a:gd name="connsiteX36" fmla="*/ 64294 w 263128"/>
              <a:gd name="connsiteY36" fmla="*/ 161925 h 241697"/>
              <a:gd name="connsiteX37" fmla="*/ 63103 w 263128"/>
              <a:gd name="connsiteY37" fmla="*/ 169069 h 241697"/>
              <a:gd name="connsiteX38" fmla="*/ 59532 w 263128"/>
              <a:gd name="connsiteY38" fmla="*/ 173831 h 241697"/>
              <a:gd name="connsiteX39" fmla="*/ 57150 w 263128"/>
              <a:gd name="connsiteY39" fmla="*/ 177403 h 241697"/>
              <a:gd name="connsiteX40" fmla="*/ 53578 w 263128"/>
              <a:gd name="connsiteY40" fmla="*/ 180975 h 241697"/>
              <a:gd name="connsiteX41" fmla="*/ 48816 w 263128"/>
              <a:gd name="connsiteY41" fmla="*/ 192881 h 241697"/>
              <a:gd name="connsiteX42" fmla="*/ 45244 w 263128"/>
              <a:gd name="connsiteY42" fmla="*/ 195262 h 241697"/>
              <a:gd name="connsiteX43" fmla="*/ 42863 w 263128"/>
              <a:gd name="connsiteY43" fmla="*/ 198834 h 241697"/>
              <a:gd name="connsiteX44" fmla="*/ 39291 w 263128"/>
              <a:gd name="connsiteY44" fmla="*/ 201215 h 241697"/>
              <a:gd name="connsiteX45" fmla="*/ 33338 w 263128"/>
              <a:gd name="connsiteY45" fmla="*/ 205978 h 241697"/>
              <a:gd name="connsiteX46" fmla="*/ 30957 w 263128"/>
              <a:gd name="connsiteY46" fmla="*/ 209550 h 241697"/>
              <a:gd name="connsiteX47" fmla="*/ 23813 w 263128"/>
              <a:gd name="connsiteY47" fmla="*/ 215503 h 241697"/>
              <a:gd name="connsiteX48" fmla="*/ 19050 w 263128"/>
              <a:gd name="connsiteY48" fmla="*/ 221456 h 241697"/>
              <a:gd name="connsiteX49" fmla="*/ 16669 w 263128"/>
              <a:gd name="connsiteY49" fmla="*/ 225028 h 241697"/>
              <a:gd name="connsiteX50" fmla="*/ 9525 w 263128"/>
              <a:gd name="connsiteY50" fmla="*/ 230981 h 241697"/>
              <a:gd name="connsiteX51" fmla="*/ 4763 w 263128"/>
              <a:gd name="connsiteY51" fmla="*/ 238125 h 241697"/>
              <a:gd name="connsiteX52" fmla="*/ 0 w 263128"/>
              <a:gd name="connsiteY52" fmla="*/ 241697 h 241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263128" h="241697">
                <a:moveTo>
                  <a:pt x="263128" y="0"/>
                </a:moveTo>
                <a:cubicBezTo>
                  <a:pt x="258366" y="397"/>
                  <a:pt x="253578" y="558"/>
                  <a:pt x="248841" y="1190"/>
                </a:cubicBezTo>
                <a:cubicBezTo>
                  <a:pt x="247597" y="1356"/>
                  <a:pt x="246518" y="2260"/>
                  <a:pt x="245269" y="2381"/>
                </a:cubicBezTo>
                <a:cubicBezTo>
                  <a:pt x="234180" y="3454"/>
                  <a:pt x="223044" y="3968"/>
                  <a:pt x="211932" y="4762"/>
                </a:cubicBezTo>
                <a:lnTo>
                  <a:pt x="204788" y="5953"/>
                </a:lnTo>
                <a:lnTo>
                  <a:pt x="188119" y="8334"/>
                </a:lnTo>
                <a:cubicBezTo>
                  <a:pt x="186120" y="8650"/>
                  <a:pt x="184150" y="9128"/>
                  <a:pt x="182166" y="9525"/>
                </a:cubicBezTo>
                <a:cubicBezTo>
                  <a:pt x="179800" y="16621"/>
                  <a:pt x="183068" y="10264"/>
                  <a:pt x="175022" y="14287"/>
                </a:cubicBezTo>
                <a:cubicBezTo>
                  <a:pt x="173516" y="15040"/>
                  <a:pt x="172728" y="16763"/>
                  <a:pt x="171450" y="17859"/>
                </a:cubicBezTo>
                <a:cubicBezTo>
                  <a:pt x="169943" y="19150"/>
                  <a:pt x="168314" y="20293"/>
                  <a:pt x="166688" y="21431"/>
                </a:cubicBezTo>
                <a:cubicBezTo>
                  <a:pt x="164343" y="23072"/>
                  <a:pt x="159544" y="26194"/>
                  <a:pt x="159544" y="26194"/>
                </a:cubicBezTo>
                <a:cubicBezTo>
                  <a:pt x="159147" y="27384"/>
                  <a:pt x="159137" y="28785"/>
                  <a:pt x="158353" y="29765"/>
                </a:cubicBezTo>
                <a:cubicBezTo>
                  <a:pt x="157459" y="30882"/>
                  <a:pt x="155881" y="31231"/>
                  <a:pt x="154782" y="32147"/>
                </a:cubicBezTo>
                <a:cubicBezTo>
                  <a:pt x="145628" y="39777"/>
                  <a:pt x="156494" y="32197"/>
                  <a:pt x="147638" y="38100"/>
                </a:cubicBezTo>
                <a:cubicBezTo>
                  <a:pt x="143311" y="51083"/>
                  <a:pt x="147551" y="39485"/>
                  <a:pt x="141685" y="52387"/>
                </a:cubicBezTo>
                <a:cubicBezTo>
                  <a:pt x="140800" y="54333"/>
                  <a:pt x="140615" y="56653"/>
                  <a:pt x="139303" y="58340"/>
                </a:cubicBezTo>
                <a:cubicBezTo>
                  <a:pt x="137743" y="60346"/>
                  <a:pt x="135050" y="61214"/>
                  <a:pt x="133350" y="63103"/>
                </a:cubicBezTo>
                <a:cubicBezTo>
                  <a:pt x="131436" y="65230"/>
                  <a:pt x="128588" y="70247"/>
                  <a:pt x="128588" y="70247"/>
                </a:cubicBezTo>
                <a:cubicBezTo>
                  <a:pt x="128191" y="71834"/>
                  <a:pt x="128475" y="73778"/>
                  <a:pt x="127397" y="75009"/>
                </a:cubicBezTo>
                <a:cubicBezTo>
                  <a:pt x="125512" y="77163"/>
                  <a:pt x="120253" y="79772"/>
                  <a:pt x="120253" y="79772"/>
                </a:cubicBezTo>
                <a:cubicBezTo>
                  <a:pt x="119856" y="80963"/>
                  <a:pt x="119834" y="82353"/>
                  <a:pt x="119063" y="83344"/>
                </a:cubicBezTo>
                <a:cubicBezTo>
                  <a:pt x="116996" y="86002"/>
                  <a:pt x="114300" y="88106"/>
                  <a:pt x="111919" y="90487"/>
                </a:cubicBezTo>
                <a:lnTo>
                  <a:pt x="108347" y="94059"/>
                </a:lnTo>
                <a:lnTo>
                  <a:pt x="104775" y="97631"/>
                </a:lnTo>
                <a:lnTo>
                  <a:pt x="101203" y="101203"/>
                </a:lnTo>
                <a:cubicBezTo>
                  <a:pt x="98476" y="109390"/>
                  <a:pt x="102205" y="99451"/>
                  <a:pt x="96441" y="109537"/>
                </a:cubicBezTo>
                <a:cubicBezTo>
                  <a:pt x="95818" y="110627"/>
                  <a:pt x="95811" y="111986"/>
                  <a:pt x="95250" y="113109"/>
                </a:cubicBezTo>
                <a:cubicBezTo>
                  <a:pt x="93265" y="117078"/>
                  <a:pt x="92870" y="116681"/>
                  <a:pt x="89297" y="119062"/>
                </a:cubicBezTo>
                <a:cubicBezTo>
                  <a:pt x="88900" y="120253"/>
                  <a:pt x="88836" y="121613"/>
                  <a:pt x="88107" y="122634"/>
                </a:cubicBezTo>
                <a:cubicBezTo>
                  <a:pt x="86802" y="124461"/>
                  <a:pt x="83344" y="127397"/>
                  <a:pt x="83344" y="127397"/>
                </a:cubicBezTo>
                <a:cubicBezTo>
                  <a:pt x="82550" y="129381"/>
                  <a:pt x="82096" y="131538"/>
                  <a:pt x="80963" y="133350"/>
                </a:cubicBezTo>
                <a:cubicBezTo>
                  <a:pt x="80071" y="134778"/>
                  <a:pt x="78370" y="135552"/>
                  <a:pt x="77391" y="136922"/>
                </a:cubicBezTo>
                <a:cubicBezTo>
                  <a:pt x="76359" y="138366"/>
                  <a:pt x="76042" y="140240"/>
                  <a:pt x="75010" y="141684"/>
                </a:cubicBezTo>
                <a:cubicBezTo>
                  <a:pt x="74031" y="143054"/>
                  <a:pt x="72516" y="143962"/>
                  <a:pt x="71438" y="145256"/>
                </a:cubicBezTo>
                <a:cubicBezTo>
                  <a:pt x="70522" y="146355"/>
                  <a:pt x="69851" y="147637"/>
                  <a:pt x="69057" y="148828"/>
                </a:cubicBezTo>
                <a:cubicBezTo>
                  <a:pt x="68660" y="150812"/>
                  <a:pt x="68577" y="152886"/>
                  <a:pt x="67866" y="154781"/>
                </a:cubicBezTo>
                <a:cubicBezTo>
                  <a:pt x="64364" y="164120"/>
                  <a:pt x="66311" y="152853"/>
                  <a:pt x="64294" y="161925"/>
                </a:cubicBezTo>
                <a:cubicBezTo>
                  <a:pt x="63770" y="164282"/>
                  <a:pt x="64000" y="166827"/>
                  <a:pt x="63103" y="169069"/>
                </a:cubicBezTo>
                <a:cubicBezTo>
                  <a:pt x="62366" y="170911"/>
                  <a:pt x="60685" y="172217"/>
                  <a:pt x="59532" y="173831"/>
                </a:cubicBezTo>
                <a:cubicBezTo>
                  <a:pt x="58700" y="174996"/>
                  <a:pt x="58066" y="176304"/>
                  <a:pt x="57150" y="177403"/>
                </a:cubicBezTo>
                <a:cubicBezTo>
                  <a:pt x="56072" y="178697"/>
                  <a:pt x="54557" y="179605"/>
                  <a:pt x="53578" y="180975"/>
                </a:cubicBezTo>
                <a:cubicBezTo>
                  <a:pt x="46022" y="191553"/>
                  <a:pt x="57490" y="179003"/>
                  <a:pt x="48816" y="192881"/>
                </a:cubicBezTo>
                <a:cubicBezTo>
                  <a:pt x="48058" y="194094"/>
                  <a:pt x="46435" y="194468"/>
                  <a:pt x="45244" y="195262"/>
                </a:cubicBezTo>
                <a:cubicBezTo>
                  <a:pt x="44450" y="196453"/>
                  <a:pt x="43875" y="197822"/>
                  <a:pt x="42863" y="198834"/>
                </a:cubicBezTo>
                <a:cubicBezTo>
                  <a:pt x="41851" y="199846"/>
                  <a:pt x="40408" y="200321"/>
                  <a:pt x="39291" y="201215"/>
                </a:cubicBezTo>
                <a:cubicBezTo>
                  <a:pt x="30809" y="208002"/>
                  <a:pt x="44331" y="198650"/>
                  <a:pt x="33338" y="205978"/>
                </a:cubicBezTo>
                <a:cubicBezTo>
                  <a:pt x="32544" y="207169"/>
                  <a:pt x="31873" y="208451"/>
                  <a:pt x="30957" y="209550"/>
                </a:cubicBezTo>
                <a:cubicBezTo>
                  <a:pt x="28092" y="212988"/>
                  <a:pt x="27325" y="213162"/>
                  <a:pt x="23813" y="215503"/>
                </a:cubicBezTo>
                <a:cubicBezTo>
                  <a:pt x="16485" y="226496"/>
                  <a:pt x="25837" y="212974"/>
                  <a:pt x="19050" y="221456"/>
                </a:cubicBezTo>
                <a:cubicBezTo>
                  <a:pt x="18156" y="222573"/>
                  <a:pt x="17681" y="224016"/>
                  <a:pt x="16669" y="225028"/>
                </a:cubicBezTo>
                <a:cubicBezTo>
                  <a:pt x="9790" y="231907"/>
                  <a:pt x="16352" y="222203"/>
                  <a:pt x="9525" y="230981"/>
                </a:cubicBezTo>
                <a:cubicBezTo>
                  <a:pt x="7768" y="233240"/>
                  <a:pt x="7478" y="237220"/>
                  <a:pt x="4763" y="238125"/>
                </a:cubicBezTo>
                <a:cubicBezTo>
                  <a:pt x="349" y="239596"/>
                  <a:pt x="1752" y="238192"/>
                  <a:pt x="0" y="241697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66379883-A410-4610-A8BB-DB69849CD4AB}"/>
              </a:ext>
            </a:extLst>
          </p:cNvPr>
          <p:cNvSpPr/>
          <p:nvPr/>
        </p:nvSpPr>
        <p:spPr>
          <a:xfrm>
            <a:off x="8707429" y="5189289"/>
            <a:ext cx="121055" cy="67945"/>
          </a:xfrm>
          <a:custGeom>
            <a:avLst/>
            <a:gdLst>
              <a:gd name="connsiteX0" fmla="*/ 24615 w 121055"/>
              <a:gd name="connsiteY0" fmla="*/ 54224 h 67945"/>
              <a:gd name="connsiteX1" fmla="*/ 29377 w 121055"/>
              <a:gd name="connsiteY1" fmla="*/ 48270 h 67945"/>
              <a:gd name="connsiteX2" fmla="*/ 31759 w 121055"/>
              <a:gd name="connsiteY2" fmla="*/ 43508 h 67945"/>
              <a:gd name="connsiteX3" fmla="*/ 37712 w 121055"/>
              <a:gd name="connsiteY3" fmla="*/ 37555 h 67945"/>
              <a:gd name="connsiteX4" fmla="*/ 42474 w 121055"/>
              <a:gd name="connsiteY4" fmla="*/ 32792 h 67945"/>
              <a:gd name="connsiteX5" fmla="*/ 43665 w 121055"/>
              <a:gd name="connsiteY5" fmla="*/ 29220 h 67945"/>
              <a:gd name="connsiteX6" fmla="*/ 54380 w 121055"/>
              <a:gd name="connsiteY6" fmla="*/ 24458 h 67945"/>
              <a:gd name="connsiteX7" fmla="*/ 57952 w 121055"/>
              <a:gd name="connsiteY7" fmla="*/ 22077 h 67945"/>
              <a:gd name="connsiteX8" fmla="*/ 65096 w 121055"/>
              <a:gd name="connsiteY8" fmla="*/ 19695 h 67945"/>
              <a:gd name="connsiteX9" fmla="*/ 67477 w 121055"/>
              <a:gd name="connsiteY9" fmla="*/ 16124 h 67945"/>
              <a:gd name="connsiteX10" fmla="*/ 80574 w 121055"/>
              <a:gd name="connsiteY10" fmla="*/ 12552 h 67945"/>
              <a:gd name="connsiteX11" fmla="*/ 87718 w 121055"/>
              <a:gd name="connsiteY11" fmla="*/ 10170 h 67945"/>
              <a:gd name="connsiteX12" fmla="*/ 92480 w 121055"/>
              <a:gd name="connsiteY12" fmla="*/ 7789 h 67945"/>
              <a:gd name="connsiteX13" fmla="*/ 99624 w 121055"/>
              <a:gd name="connsiteY13" fmla="*/ 6599 h 67945"/>
              <a:gd name="connsiteX14" fmla="*/ 107959 w 121055"/>
              <a:gd name="connsiteY14" fmla="*/ 4217 h 67945"/>
              <a:gd name="connsiteX15" fmla="*/ 112721 w 121055"/>
              <a:gd name="connsiteY15" fmla="*/ 645 h 67945"/>
              <a:gd name="connsiteX16" fmla="*/ 121055 w 121055"/>
              <a:gd name="connsiteY16" fmla="*/ 1836 h 67945"/>
              <a:gd name="connsiteX17" fmla="*/ 112721 w 121055"/>
              <a:gd name="connsiteY17" fmla="*/ 5408 h 67945"/>
              <a:gd name="connsiteX18" fmla="*/ 109149 w 121055"/>
              <a:gd name="connsiteY18" fmla="*/ 7789 h 67945"/>
              <a:gd name="connsiteX19" fmla="*/ 104387 w 121055"/>
              <a:gd name="connsiteY19" fmla="*/ 10170 h 67945"/>
              <a:gd name="connsiteX20" fmla="*/ 100815 w 121055"/>
              <a:gd name="connsiteY20" fmla="*/ 13742 h 67945"/>
              <a:gd name="connsiteX21" fmla="*/ 96052 w 121055"/>
              <a:gd name="connsiteY21" fmla="*/ 16124 h 67945"/>
              <a:gd name="connsiteX22" fmla="*/ 87718 w 121055"/>
              <a:gd name="connsiteY22" fmla="*/ 22077 h 67945"/>
              <a:gd name="connsiteX23" fmla="*/ 81765 w 121055"/>
              <a:gd name="connsiteY23" fmla="*/ 25649 h 67945"/>
              <a:gd name="connsiteX24" fmla="*/ 73430 w 121055"/>
              <a:gd name="connsiteY24" fmla="*/ 30411 h 67945"/>
              <a:gd name="connsiteX25" fmla="*/ 66287 w 121055"/>
              <a:gd name="connsiteY25" fmla="*/ 36364 h 67945"/>
              <a:gd name="connsiteX26" fmla="*/ 62715 w 121055"/>
              <a:gd name="connsiteY26" fmla="*/ 37555 h 67945"/>
              <a:gd name="connsiteX27" fmla="*/ 51999 w 121055"/>
              <a:gd name="connsiteY27" fmla="*/ 44699 h 67945"/>
              <a:gd name="connsiteX28" fmla="*/ 49618 w 121055"/>
              <a:gd name="connsiteY28" fmla="*/ 48270 h 67945"/>
              <a:gd name="connsiteX29" fmla="*/ 46046 w 121055"/>
              <a:gd name="connsiteY29" fmla="*/ 49461 h 67945"/>
              <a:gd name="connsiteX30" fmla="*/ 31759 w 121055"/>
              <a:gd name="connsiteY30" fmla="*/ 53033 h 67945"/>
              <a:gd name="connsiteX31" fmla="*/ 26996 w 121055"/>
              <a:gd name="connsiteY31" fmla="*/ 56605 h 67945"/>
              <a:gd name="connsiteX32" fmla="*/ 11518 w 121055"/>
              <a:gd name="connsiteY32" fmla="*/ 60177 h 67945"/>
              <a:gd name="connsiteX33" fmla="*/ 7946 w 121055"/>
              <a:gd name="connsiteY33" fmla="*/ 62558 h 67945"/>
              <a:gd name="connsiteX34" fmla="*/ 4374 w 121055"/>
              <a:gd name="connsiteY34" fmla="*/ 63749 h 67945"/>
              <a:gd name="connsiteX35" fmla="*/ 802 w 121055"/>
              <a:gd name="connsiteY35" fmla="*/ 67320 h 67945"/>
              <a:gd name="connsiteX36" fmla="*/ 24615 w 121055"/>
              <a:gd name="connsiteY36" fmla="*/ 54224 h 67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21055" h="67945">
                <a:moveTo>
                  <a:pt x="24615" y="54224"/>
                </a:moveTo>
                <a:cubicBezTo>
                  <a:pt x="29377" y="51049"/>
                  <a:pt x="27967" y="50385"/>
                  <a:pt x="29377" y="48270"/>
                </a:cubicBezTo>
                <a:cubicBezTo>
                  <a:pt x="30362" y="46793"/>
                  <a:pt x="30669" y="44909"/>
                  <a:pt x="31759" y="43508"/>
                </a:cubicBezTo>
                <a:cubicBezTo>
                  <a:pt x="33482" y="41293"/>
                  <a:pt x="37712" y="37555"/>
                  <a:pt x="37712" y="37555"/>
                </a:cubicBezTo>
                <a:cubicBezTo>
                  <a:pt x="40885" y="28032"/>
                  <a:pt x="36125" y="39141"/>
                  <a:pt x="42474" y="32792"/>
                </a:cubicBezTo>
                <a:cubicBezTo>
                  <a:pt x="43361" y="31905"/>
                  <a:pt x="43104" y="30343"/>
                  <a:pt x="43665" y="29220"/>
                </a:cubicBezTo>
                <a:cubicBezTo>
                  <a:pt x="46543" y="23466"/>
                  <a:pt x="46709" y="25554"/>
                  <a:pt x="54380" y="24458"/>
                </a:cubicBezTo>
                <a:cubicBezTo>
                  <a:pt x="55571" y="23664"/>
                  <a:pt x="56644" y="22658"/>
                  <a:pt x="57952" y="22077"/>
                </a:cubicBezTo>
                <a:cubicBezTo>
                  <a:pt x="60246" y="21057"/>
                  <a:pt x="65096" y="19695"/>
                  <a:pt x="65096" y="19695"/>
                </a:cubicBezTo>
                <a:cubicBezTo>
                  <a:pt x="65890" y="18505"/>
                  <a:pt x="66264" y="16882"/>
                  <a:pt x="67477" y="16124"/>
                </a:cubicBezTo>
                <a:cubicBezTo>
                  <a:pt x="71197" y="13799"/>
                  <a:pt x="76467" y="13672"/>
                  <a:pt x="80574" y="12552"/>
                </a:cubicBezTo>
                <a:cubicBezTo>
                  <a:pt x="82996" y="11892"/>
                  <a:pt x="85387" y="11102"/>
                  <a:pt x="87718" y="10170"/>
                </a:cubicBezTo>
                <a:cubicBezTo>
                  <a:pt x="89366" y="9511"/>
                  <a:pt x="90780" y="8299"/>
                  <a:pt x="92480" y="7789"/>
                </a:cubicBezTo>
                <a:cubicBezTo>
                  <a:pt x="94792" y="7095"/>
                  <a:pt x="97272" y="7142"/>
                  <a:pt x="99624" y="6599"/>
                </a:cubicBezTo>
                <a:cubicBezTo>
                  <a:pt x="102440" y="5949"/>
                  <a:pt x="105181" y="5011"/>
                  <a:pt x="107959" y="4217"/>
                </a:cubicBezTo>
                <a:cubicBezTo>
                  <a:pt x="109546" y="3026"/>
                  <a:pt x="110769" y="1000"/>
                  <a:pt x="112721" y="645"/>
                </a:cubicBezTo>
                <a:cubicBezTo>
                  <a:pt x="115482" y="143"/>
                  <a:pt x="121055" y="-970"/>
                  <a:pt x="121055" y="1836"/>
                </a:cubicBezTo>
                <a:cubicBezTo>
                  <a:pt x="121055" y="4858"/>
                  <a:pt x="115424" y="4056"/>
                  <a:pt x="112721" y="5408"/>
                </a:cubicBezTo>
                <a:cubicBezTo>
                  <a:pt x="111441" y="6048"/>
                  <a:pt x="110391" y="7079"/>
                  <a:pt x="109149" y="7789"/>
                </a:cubicBezTo>
                <a:cubicBezTo>
                  <a:pt x="107608" y="8669"/>
                  <a:pt x="105831" y="9138"/>
                  <a:pt x="104387" y="10170"/>
                </a:cubicBezTo>
                <a:cubicBezTo>
                  <a:pt x="103017" y="11149"/>
                  <a:pt x="102185" y="12763"/>
                  <a:pt x="100815" y="13742"/>
                </a:cubicBezTo>
                <a:cubicBezTo>
                  <a:pt x="99371" y="14774"/>
                  <a:pt x="97593" y="15243"/>
                  <a:pt x="96052" y="16124"/>
                </a:cubicBezTo>
                <a:cubicBezTo>
                  <a:pt x="92316" y="18259"/>
                  <a:pt x="91562" y="19514"/>
                  <a:pt x="87718" y="22077"/>
                </a:cubicBezTo>
                <a:cubicBezTo>
                  <a:pt x="85793" y="23361"/>
                  <a:pt x="83749" y="24458"/>
                  <a:pt x="81765" y="25649"/>
                </a:cubicBezTo>
                <a:cubicBezTo>
                  <a:pt x="77452" y="32117"/>
                  <a:pt x="81931" y="27223"/>
                  <a:pt x="73430" y="30411"/>
                </a:cubicBezTo>
                <a:cubicBezTo>
                  <a:pt x="68981" y="32079"/>
                  <a:pt x="70255" y="33719"/>
                  <a:pt x="66287" y="36364"/>
                </a:cubicBezTo>
                <a:cubicBezTo>
                  <a:pt x="65243" y="37060"/>
                  <a:pt x="63906" y="37158"/>
                  <a:pt x="62715" y="37555"/>
                </a:cubicBezTo>
                <a:cubicBezTo>
                  <a:pt x="51793" y="48477"/>
                  <a:pt x="69294" y="31729"/>
                  <a:pt x="51999" y="44699"/>
                </a:cubicBezTo>
                <a:cubicBezTo>
                  <a:pt x="50854" y="45557"/>
                  <a:pt x="50735" y="47376"/>
                  <a:pt x="49618" y="48270"/>
                </a:cubicBezTo>
                <a:cubicBezTo>
                  <a:pt x="48638" y="49054"/>
                  <a:pt x="47264" y="49157"/>
                  <a:pt x="46046" y="49461"/>
                </a:cubicBezTo>
                <a:cubicBezTo>
                  <a:pt x="30129" y="53440"/>
                  <a:pt x="40165" y="50230"/>
                  <a:pt x="31759" y="53033"/>
                </a:cubicBezTo>
                <a:cubicBezTo>
                  <a:pt x="30171" y="54224"/>
                  <a:pt x="28731" y="55641"/>
                  <a:pt x="26996" y="56605"/>
                </a:cubicBezTo>
                <a:cubicBezTo>
                  <a:pt x="21297" y="59771"/>
                  <a:pt x="18336" y="59325"/>
                  <a:pt x="11518" y="60177"/>
                </a:cubicBezTo>
                <a:cubicBezTo>
                  <a:pt x="10327" y="60971"/>
                  <a:pt x="9226" y="61918"/>
                  <a:pt x="7946" y="62558"/>
                </a:cubicBezTo>
                <a:cubicBezTo>
                  <a:pt x="6823" y="63119"/>
                  <a:pt x="5418" y="63053"/>
                  <a:pt x="4374" y="63749"/>
                </a:cubicBezTo>
                <a:cubicBezTo>
                  <a:pt x="2973" y="64683"/>
                  <a:pt x="2203" y="66386"/>
                  <a:pt x="802" y="67320"/>
                </a:cubicBezTo>
                <a:cubicBezTo>
                  <a:pt x="-4714" y="70997"/>
                  <a:pt x="19853" y="57399"/>
                  <a:pt x="24615" y="54224"/>
                </a:cubicBezTo>
                <a:close/>
              </a:path>
            </a:pathLst>
          </a:cu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21" name="Freihandform: Form 5120">
            <a:extLst>
              <a:ext uri="{FF2B5EF4-FFF2-40B4-BE49-F238E27FC236}">
                <a16:creationId xmlns:a16="http://schemas.microsoft.com/office/drawing/2014/main" id="{92FB8A1E-4A2D-4B2B-8E9E-2E264928A1D8}"/>
              </a:ext>
            </a:extLst>
          </p:cNvPr>
          <p:cNvSpPr/>
          <p:nvPr/>
        </p:nvSpPr>
        <p:spPr>
          <a:xfrm>
            <a:off x="8485971" y="4470212"/>
            <a:ext cx="359028" cy="966634"/>
          </a:xfrm>
          <a:custGeom>
            <a:avLst/>
            <a:gdLst>
              <a:gd name="connsiteX0" fmla="*/ 0 w 359028"/>
              <a:gd name="connsiteY0" fmla="*/ 1105134 h 1105134"/>
              <a:gd name="connsiteX1" fmla="*/ 89757 w 359028"/>
              <a:gd name="connsiteY1" fmla="*/ 1060255 h 1105134"/>
              <a:gd name="connsiteX2" fmla="*/ 129025 w 359028"/>
              <a:gd name="connsiteY2" fmla="*/ 841473 h 1105134"/>
              <a:gd name="connsiteX3" fmla="*/ 224392 w 359028"/>
              <a:gd name="connsiteY3" fmla="*/ 145855 h 1105134"/>
              <a:gd name="connsiteX4" fmla="*/ 359028 w 359028"/>
              <a:gd name="connsiteY4" fmla="*/ 0 h 1105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028" h="1105134">
                <a:moveTo>
                  <a:pt x="0" y="1105134"/>
                </a:moveTo>
                <a:cubicBezTo>
                  <a:pt x="34126" y="1104666"/>
                  <a:pt x="68253" y="1104199"/>
                  <a:pt x="89757" y="1060255"/>
                </a:cubicBezTo>
                <a:cubicBezTo>
                  <a:pt x="111261" y="1016311"/>
                  <a:pt x="106586" y="993873"/>
                  <a:pt x="129025" y="841473"/>
                </a:cubicBezTo>
                <a:cubicBezTo>
                  <a:pt x="151464" y="689073"/>
                  <a:pt x="186058" y="286101"/>
                  <a:pt x="224392" y="145855"/>
                </a:cubicBezTo>
                <a:cubicBezTo>
                  <a:pt x="262726" y="5609"/>
                  <a:pt x="265531" y="37399"/>
                  <a:pt x="359028" y="0"/>
                </a:cubicBezTo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186E87EC-7DC2-4BF8-8084-3C779B662F34}"/>
              </a:ext>
            </a:extLst>
          </p:cNvPr>
          <p:cNvCxnSpPr/>
          <p:nvPr/>
        </p:nvCxnSpPr>
        <p:spPr>
          <a:xfrm>
            <a:off x="8795882" y="4472481"/>
            <a:ext cx="936287" cy="0"/>
          </a:xfrm>
          <a:prstGeom prst="line">
            <a:avLst/>
          </a:prstGeom>
          <a:ln w="25400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ihandform: Form 34">
            <a:extLst>
              <a:ext uri="{FF2B5EF4-FFF2-40B4-BE49-F238E27FC236}">
                <a16:creationId xmlns:a16="http://schemas.microsoft.com/office/drawing/2014/main" id="{5A027668-9B73-4272-99D2-638BAE66E57B}"/>
              </a:ext>
            </a:extLst>
          </p:cNvPr>
          <p:cNvSpPr/>
          <p:nvPr/>
        </p:nvSpPr>
        <p:spPr>
          <a:xfrm>
            <a:off x="8539164" y="5499496"/>
            <a:ext cx="261938" cy="944166"/>
          </a:xfrm>
          <a:custGeom>
            <a:avLst/>
            <a:gdLst>
              <a:gd name="connsiteX0" fmla="*/ 259110 w 261938"/>
              <a:gd name="connsiteY0" fmla="*/ 933972 h 944166"/>
              <a:gd name="connsiteX1" fmla="*/ 261938 w 261938"/>
              <a:gd name="connsiteY1" fmla="*/ 944166 h 944166"/>
              <a:gd name="connsiteX2" fmla="*/ 259556 w 261938"/>
              <a:gd name="connsiteY2" fmla="*/ 937022 h 944166"/>
              <a:gd name="connsiteX3" fmla="*/ 257938 w 261938"/>
              <a:gd name="connsiteY3" fmla="*/ 929747 h 944166"/>
              <a:gd name="connsiteX4" fmla="*/ 258604 w 261938"/>
              <a:gd name="connsiteY4" fmla="*/ 930514 h 944166"/>
              <a:gd name="connsiteX5" fmla="*/ 259110 w 261938"/>
              <a:gd name="connsiteY5" fmla="*/ 933972 h 944166"/>
              <a:gd name="connsiteX6" fmla="*/ 203241 w 261938"/>
              <a:gd name="connsiteY6" fmla="*/ 916086 h 944166"/>
              <a:gd name="connsiteX7" fmla="*/ 205978 w 261938"/>
              <a:gd name="connsiteY7" fmla="*/ 920353 h 944166"/>
              <a:gd name="connsiteX8" fmla="*/ 215503 w 261938"/>
              <a:gd name="connsiteY8" fmla="*/ 928687 h 944166"/>
              <a:gd name="connsiteX9" fmla="*/ 226379 w 261938"/>
              <a:gd name="connsiteY9" fmla="*/ 936301 h 944166"/>
              <a:gd name="connsiteX10" fmla="*/ 224174 w 261938"/>
              <a:gd name="connsiteY10" fmla="*/ 935956 h 944166"/>
              <a:gd name="connsiteX11" fmla="*/ 220266 w 261938"/>
              <a:gd name="connsiteY11" fmla="*/ 934641 h 944166"/>
              <a:gd name="connsiteX12" fmla="*/ 211931 w 261938"/>
              <a:gd name="connsiteY12" fmla="*/ 932259 h 944166"/>
              <a:gd name="connsiteX13" fmla="*/ 210741 w 261938"/>
              <a:gd name="connsiteY13" fmla="*/ 928687 h 944166"/>
              <a:gd name="connsiteX14" fmla="*/ 207169 w 261938"/>
              <a:gd name="connsiteY14" fmla="*/ 925116 h 944166"/>
              <a:gd name="connsiteX15" fmla="*/ 203597 w 261938"/>
              <a:gd name="connsiteY15" fmla="*/ 923925 h 944166"/>
              <a:gd name="connsiteX16" fmla="*/ 196453 w 261938"/>
              <a:gd name="connsiteY16" fmla="*/ 883444 h 944166"/>
              <a:gd name="connsiteX17" fmla="*/ 197644 w 261938"/>
              <a:gd name="connsiteY17" fmla="*/ 889397 h 944166"/>
              <a:gd name="connsiteX18" fmla="*/ 200025 w 261938"/>
              <a:gd name="connsiteY18" fmla="*/ 892969 h 944166"/>
              <a:gd name="connsiteX19" fmla="*/ 202406 w 261938"/>
              <a:gd name="connsiteY19" fmla="*/ 897731 h 944166"/>
              <a:gd name="connsiteX20" fmla="*/ 203241 w 261938"/>
              <a:gd name="connsiteY20" fmla="*/ 916086 h 944166"/>
              <a:gd name="connsiteX21" fmla="*/ 202039 w 261938"/>
              <a:gd name="connsiteY21" fmla="*/ 914213 h 944166"/>
              <a:gd name="connsiteX22" fmla="*/ 198834 w 261938"/>
              <a:gd name="connsiteY22" fmla="*/ 910828 h 944166"/>
              <a:gd name="connsiteX23" fmla="*/ 197644 w 261938"/>
              <a:gd name="connsiteY23" fmla="*/ 900112 h 944166"/>
              <a:gd name="connsiteX24" fmla="*/ 195263 w 261938"/>
              <a:gd name="connsiteY24" fmla="*/ 895350 h 944166"/>
              <a:gd name="connsiteX25" fmla="*/ 196453 w 261938"/>
              <a:gd name="connsiteY25" fmla="*/ 883444 h 944166"/>
              <a:gd name="connsiteX26" fmla="*/ 130374 w 261938"/>
              <a:gd name="connsiteY26" fmla="*/ 573286 h 944166"/>
              <a:gd name="connsiteX27" fmla="*/ 130969 w 261938"/>
              <a:gd name="connsiteY27" fmla="*/ 573881 h 944166"/>
              <a:gd name="connsiteX28" fmla="*/ 135731 w 261938"/>
              <a:gd name="connsiteY28" fmla="*/ 579834 h 944166"/>
              <a:gd name="connsiteX29" fmla="*/ 138113 w 261938"/>
              <a:gd name="connsiteY29" fmla="*/ 616744 h 944166"/>
              <a:gd name="connsiteX30" fmla="*/ 140494 w 261938"/>
              <a:gd name="connsiteY30" fmla="*/ 632222 h 944166"/>
              <a:gd name="connsiteX31" fmla="*/ 145256 w 261938"/>
              <a:gd name="connsiteY31" fmla="*/ 654844 h 944166"/>
              <a:gd name="connsiteX32" fmla="*/ 147638 w 261938"/>
              <a:gd name="connsiteY32" fmla="*/ 659606 h 944166"/>
              <a:gd name="connsiteX33" fmla="*/ 148828 w 261938"/>
              <a:gd name="connsiteY33" fmla="*/ 664369 h 944166"/>
              <a:gd name="connsiteX34" fmla="*/ 152400 w 261938"/>
              <a:gd name="connsiteY34" fmla="*/ 710803 h 944166"/>
              <a:gd name="connsiteX35" fmla="*/ 157163 w 261938"/>
              <a:gd name="connsiteY35" fmla="*/ 734616 h 944166"/>
              <a:gd name="connsiteX36" fmla="*/ 158353 w 261938"/>
              <a:gd name="connsiteY36" fmla="*/ 738187 h 944166"/>
              <a:gd name="connsiteX37" fmla="*/ 160734 w 261938"/>
              <a:gd name="connsiteY37" fmla="*/ 764381 h 944166"/>
              <a:gd name="connsiteX38" fmla="*/ 164306 w 261938"/>
              <a:gd name="connsiteY38" fmla="*/ 776287 h 944166"/>
              <a:gd name="connsiteX39" fmla="*/ 166688 w 261938"/>
              <a:gd name="connsiteY39" fmla="*/ 781050 h 944166"/>
              <a:gd name="connsiteX40" fmla="*/ 171450 w 261938"/>
              <a:gd name="connsiteY40" fmla="*/ 792956 h 944166"/>
              <a:gd name="connsiteX41" fmla="*/ 167878 w 261938"/>
              <a:gd name="connsiteY41" fmla="*/ 790575 h 944166"/>
              <a:gd name="connsiteX42" fmla="*/ 166688 w 261938"/>
              <a:gd name="connsiteY42" fmla="*/ 787003 h 944166"/>
              <a:gd name="connsiteX43" fmla="*/ 163116 w 261938"/>
              <a:gd name="connsiteY43" fmla="*/ 777478 h 944166"/>
              <a:gd name="connsiteX44" fmla="*/ 158353 w 261938"/>
              <a:gd name="connsiteY44" fmla="*/ 772716 h 944166"/>
              <a:gd name="connsiteX45" fmla="*/ 155972 w 261938"/>
              <a:gd name="connsiteY45" fmla="*/ 769144 h 944166"/>
              <a:gd name="connsiteX46" fmla="*/ 148828 w 261938"/>
              <a:gd name="connsiteY46" fmla="*/ 759619 h 944166"/>
              <a:gd name="connsiteX47" fmla="*/ 141684 w 261938"/>
              <a:gd name="connsiteY47" fmla="*/ 748903 h 944166"/>
              <a:gd name="connsiteX48" fmla="*/ 138113 w 261938"/>
              <a:gd name="connsiteY48" fmla="*/ 745331 h 944166"/>
              <a:gd name="connsiteX49" fmla="*/ 136922 w 261938"/>
              <a:gd name="connsiteY49" fmla="*/ 741759 h 944166"/>
              <a:gd name="connsiteX50" fmla="*/ 134541 w 261938"/>
              <a:gd name="connsiteY50" fmla="*/ 738187 h 944166"/>
              <a:gd name="connsiteX51" fmla="*/ 133350 w 261938"/>
              <a:gd name="connsiteY51" fmla="*/ 734616 h 944166"/>
              <a:gd name="connsiteX52" fmla="*/ 128588 w 261938"/>
              <a:gd name="connsiteY52" fmla="*/ 726281 h 944166"/>
              <a:gd name="connsiteX53" fmla="*/ 127397 w 261938"/>
              <a:gd name="connsiteY53" fmla="*/ 716756 h 944166"/>
              <a:gd name="connsiteX54" fmla="*/ 125016 w 261938"/>
              <a:gd name="connsiteY54" fmla="*/ 703659 h 944166"/>
              <a:gd name="connsiteX55" fmla="*/ 122634 w 261938"/>
              <a:gd name="connsiteY55" fmla="*/ 696516 h 944166"/>
              <a:gd name="connsiteX56" fmla="*/ 122579 w 261938"/>
              <a:gd name="connsiteY56" fmla="*/ 695408 h 944166"/>
              <a:gd name="connsiteX57" fmla="*/ 122634 w 261938"/>
              <a:gd name="connsiteY57" fmla="*/ 695325 h 944166"/>
              <a:gd name="connsiteX58" fmla="*/ 123825 w 261938"/>
              <a:gd name="connsiteY58" fmla="*/ 691753 h 944166"/>
              <a:gd name="connsiteX59" fmla="*/ 126206 w 261938"/>
              <a:gd name="connsiteY59" fmla="*/ 688181 h 944166"/>
              <a:gd name="connsiteX60" fmla="*/ 129778 w 261938"/>
              <a:gd name="connsiteY60" fmla="*/ 681037 h 944166"/>
              <a:gd name="connsiteX61" fmla="*/ 130969 w 261938"/>
              <a:gd name="connsiteY61" fmla="*/ 671512 h 944166"/>
              <a:gd name="connsiteX62" fmla="*/ 133350 w 261938"/>
              <a:gd name="connsiteY62" fmla="*/ 678656 h 944166"/>
              <a:gd name="connsiteX63" fmla="*/ 135731 w 261938"/>
              <a:gd name="connsiteY63" fmla="*/ 716756 h 944166"/>
              <a:gd name="connsiteX64" fmla="*/ 136922 w 261938"/>
              <a:gd name="connsiteY64" fmla="*/ 723900 h 944166"/>
              <a:gd name="connsiteX65" fmla="*/ 139303 w 261938"/>
              <a:gd name="connsiteY65" fmla="*/ 727472 h 944166"/>
              <a:gd name="connsiteX66" fmla="*/ 140494 w 261938"/>
              <a:gd name="connsiteY66" fmla="*/ 731044 h 944166"/>
              <a:gd name="connsiteX67" fmla="*/ 144066 w 261938"/>
              <a:gd name="connsiteY67" fmla="*/ 738187 h 944166"/>
              <a:gd name="connsiteX68" fmla="*/ 142875 w 261938"/>
              <a:gd name="connsiteY68" fmla="*/ 679847 h 944166"/>
              <a:gd name="connsiteX69" fmla="*/ 141684 w 261938"/>
              <a:gd name="connsiteY69" fmla="*/ 671512 h 944166"/>
              <a:gd name="connsiteX70" fmla="*/ 138113 w 261938"/>
              <a:gd name="connsiteY70" fmla="*/ 622697 h 944166"/>
              <a:gd name="connsiteX71" fmla="*/ 135731 w 261938"/>
              <a:gd name="connsiteY71" fmla="*/ 582216 h 944166"/>
              <a:gd name="connsiteX72" fmla="*/ 134541 w 261938"/>
              <a:gd name="connsiteY72" fmla="*/ 578644 h 944166"/>
              <a:gd name="connsiteX73" fmla="*/ 130969 w 261938"/>
              <a:gd name="connsiteY73" fmla="*/ 575072 h 944166"/>
              <a:gd name="connsiteX74" fmla="*/ 128786 w 261938"/>
              <a:gd name="connsiteY74" fmla="*/ 568524 h 944166"/>
              <a:gd name="connsiteX75" fmla="*/ 130374 w 261938"/>
              <a:gd name="connsiteY75" fmla="*/ 573286 h 944166"/>
              <a:gd name="connsiteX76" fmla="*/ 128493 w 261938"/>
              <a:gd name="connsiteY76" fmla="*/ 571405 h 944166"/>
              <a:gd name="connsiteX77" fmla="*/ 128588 w 261938"/>
              <a:gd name="connsiteY77" fmla="*/ 569119 h 944166"/>
              <a:gd name="connsiteX78" fmla="*/ 126152 w 261938"/>
              <a:gd name="connsiteY78" fmla="*/ 565666 h 944166"/>
              <a:gd name="connsiteX79" fmla="*/ 127397 w 261938"/>
              <a:gd name="connsiteY79" fmla="*/ 570309 h 944166"/>
              <a:gd name="connsiteX80" fmla="*/ 128493 w 261938"/>
              <a:gd name="connsiteY80" fmla="*/ 571405 h 944166"/>
              <a:gd name="connsiteX81" fmla="*/ 126206 w 261938"/>
              <a:gd name="connsiteY81" fmla="*/ 626269 h 944166"/>
              <a:gd name="connsiteX82" fmla="*/ 122634 w 261938"/>
              <a:gd name="connsiteY82" fmla="*/ 633412 h 944166"/>
              <a:gd name="connsiteX83" fmla="*/ 120792 w 261938"/>
              <a:gd name="connsiteY83" fmla="*/ 659500 h 944166"/>
              <a:gd name="connsiteX84" fmla="*/ 122579 w 261938"/>
              <a:gd name="connsiteY84" fmla="*/ 695408 h 944166"/>
              <a:gd name="connsiteX85" fmla="*/ 120253 w 261938"/>
              <a:gd name="connsiteY85" fmla="*/ 698897 h 944166"/>
              <a:gd name="connsiteX86" fmla="*/ 119063 w 261938"/>
              <a:gd name="connsiteY86" fmla="*/ 703659 h 944166"/>
              <a:gd name="connsiteX87" fmla="*/ 113109 w 261938"/>
              <a:gd name="connsiteY87" fmla="*/ 713184 h 944166"/>
              <a:gd name="connsiteX88" fmla="*/ 109538 w 261938"/>
              <a:gd name="connsiteY88" fmla="*/ 675084 h 944166"/>
              <a:gd name="connsiteX89" fmla="*/ 110728 w 261938"/>
              <a:gd name="connsiteY89" fmla="*/ 666750 h 944166"/>
              <a:gd name="connsiteX90" fmla="*/ 113109 w 261938"/>
              <a:gd name="connsiteY90" fmla="*/ 663178 h 944166"/>
              <a:gd name="connsiteX91" fmla="*/ 119063 w 261938"/>
              <a:gd name="connsiteY91" fmla="*/ 619125 h 944166"/>
              <a:gd name="connsiteX92" fmla="*/ 121444 w 261938"/>
              <a:gd name="connsiteY92" fmla="*/ 598884 h 944166"/>
              <a:gd name="connsiteX93" fmla="*/ 123825 w 261938"/>
              <a:gd name="connsiteY93" fmla="*/ 575072 h 944166"/>
              <a:gd name="connsiteX94" fmla="*/ 126152 w 261938"/>
              <a:gd name="connsiteY94" fmla="*/ 565666 h 944166"/>
              <a:gd name="connsiteX95" fmla="*/ 0 w 261938"/>
              <a:gd name="connsiteY95" fmla="*/ 0 h 944166"/>
              <a:gd name="connsiteX96" fmla="*/ 3572 w 261938"/>
              <a:gd name="connsiteY96" fmla="*/ 1191 h 944166"/>
              <a:gd name="connsiteX97" fmla="*/ 8334 w 261938"/>
              <a:gd name="connsiteY97" fmla="*/ 9525 h 944166"/>
              <a:gd name="connsiteX98" fmla="*/ 14288 w 261938"/>
              <a:gd name="connsiteY98" fmla="*/ 16669 h 944166"/>
              <a:gd name="connsiteX99" fmla="*/ 15478 w 261938"/>
              <a:gd name="connsiteY99" fmla="*/ 20241 h 944166"/>
              <a:gd name="connsiteX100" fmla="*/ 19050 w 261938"/>
              <a:gd name="connsiteY100" fmla="*/ 21431 h 944166"/>
              <a:gd name="connsiteX101" fmla="*/ 20241 w 261938"/>
              <a:gd name="connsiteY101" fmla="*/ 29766 h 944166"/>
              <a:gd name="connsiteX102" fmla="*/ 22622 w 261938"/>
              <a:gd name="connsiteY102" fmla="*/ 33337 h 944166"/>
              <a:gd name="connsiteX103" fmla="*/ 23813 w 261938"/>
              <a:gd name="connsiteY103" fmla="*/ 36909 h 944166"/>
              <a:gd name="connsiteX104" fmla="*/ 25017 w 261938"/>
              <a:gd name="connsiteY104" fmla="*/ 47146 h 944166"/>
              <a:gd name="connsiteX105" fmla="*/ 25002 w 261938"/>
              <a:gd name="connsiteY105" fmla="*/ 40481 h 944166"/>
              <a:gd name="connsiteX106" fmla="*/ 30806 w 261938"/>
              <a:gd name="connsiteY106" fmla="*/ 67716 h 944166"/>
              <a:gd name="connsiteX107" fmla="*/ 30956 w 261938"/>
              <a:gd name="connsiteY107" fmla="*/ 67866 h 944166"/>
              <a:gd name="connsiteX108" fmla="*/ 32147 w 261938"/>
              <a:gd name="connsiteY108" fmla="*/ 71437 h 944166"/>
              <a:gd name="connsiteX109" fmla="*/ 35719 w 261938"/>
              <a:gd name="connsiteY109" fmla="*/ 77391 h 944166"/>
              <a:gd name="connsiteX110" fmla="*/ 40481 w 261938"/>
              <a:gd name="connsiteY110" fmla="*/ 84534 h 944166"/>
              <a:gd name="connsiteX111" fmla="*/ 47625 w 261938"/>
              <a:gd name="connsiteY111" fmla="*/ 98822 h 944166"/>
              <a:gd name="connsiteX112" fmla="*/ 52388 w 261938"/>
              <a:gd name="connsiteY112" fmla="*/ 115491 h 944166"/>
              <a:gd name="connsiteX113" fmla="*/ 54769 w 261938"/>
              <a:gd name="connsiteY113" fmla="*/ 127397 h 944166"/>
              <a:gd name="connsiteX114" fmla="*/ 55959 w 261938"/>
              <a:gd name="connsiteY114" fmla="*/ 139303 h 944166"/>
              <a:gd name="connsiteX115" fmla="*/ 59531 w 261938"/>
              <a:gd name="connsiteY115" fmla="*/ 148828 h 944166"/>
              <a:gd name="connsiteX116" fmla="*/ 61913 w 261938"/>
              <a:gd name="connsiteY116" fmla="*/ 166687 h 944166"/>
              <a:gd name="connsiteX117" fmla="*/ 63103 w 261938"/>
              <a:gd name="connsiteY117" fmla="*/ 172641 h 944166"/>
              <a:gd name="connsiteX118" fmla="*/ 64294 w 261938"/>
              <a:gd name="connsiteY118" fmla="*/ 189309 h 944166"/>
              <a:gd name="connsiteX119" fmla="*/ 66675 w 261938"/>
              <a:gd name="connsiteY119" fmla="*/ 192881 h 944166"/>
              <a:gd name="connsiteX120" fmla="*/ 67866 w 261938"/>
              <a:gd name="connsiteY120" fmla="*/ 196453 h 944166"/>
              <a:gd name="connsiteX121" fmla="*/ 71438 w 261938"/>
              <a:gd name="connsiteY121" fmla="*/ 200025 h 944166"/>
              <a:gd name="connsiteX122" fmla="*/ 72628 w 261938"/>
              <a:gd name="connsiteY122" fmla="*/ 203597 h 944166"/>
              <a:gd name="connsiteX123" fmla="*/ 75009 w 261938"/>
              <a:gd name="connsiteY123" fmla="*/ 208359 h 944166"/>
              <a:gd name="connsiteX124" fmla="*/ 78581 w 261938"/>
              <a:gd name="connsiteY124" fmla="*/ 242887 h 944166"/>
              <a:gd name="connsiteX125" fmla="*/ 79772 w 261938"/>
              <a:gd name="connsiteY125" fmla="*/ 266700 h 944166"/>
              <a:gd name="connsiteX126" fmla="*/ 83344 w 261938"/>
              <a:gd name="connsiteY126" fmla="*/ 270272 h 944166"/>
              <a:gd name="connsiteX127" fmla="*/ 86916 w 261938"/>
              <a:gd name="connsiteY127" fmla="*/ 279797 h 944166"/>
              <a:gd name="connsiteX128" fmla="*/ 90488 w 261938"/>
              <a:gd name="connsiteY128" fmla="*/ 283369 h 944166"/>
              <a:gd name="connsiteX129" fmla="*/ 91678 w 261938"/>
              <a:gd name="connsiteY129" fmla="*/ 286941 h 944166"/>
              <a:gd name="connsiteX130" fmla="*/ 94059 w 261938"/>
              <a:gd name="connsiteY130" fmla="*/ 310753 h 944166"/>
              <a:gd name="connsiteX131" fmla="*/ 97631 w 261938"/>
              <a:gd name="connsiteY131" fmla="*/ 341709 h 944166"/>
              <a:gd name="connsiteX132" fmla="*/ 98822 w 261938"/>
              <a:gd name="connsiteY132" fmla="*/ 346472 h 944166"/>
              <a:gd name="connsiteX133" fmla="*/ 100013 w 261938"/>
              <a:gd name="connsiteY133" fmla="*/ 355997 h 944166"/>
              <a:gd name="connsiteX134" fmla="*/ 104931 w 261938"/>
              <a:gd name="connsiteY134" fmla="*/ 368144 h 944166"/>
              <a:gd name="connsiteX135" fmla="*/ 104594 w 261938"/>
              <a:gd name="connsiteY135" fmla="*/ 377015 h 944166"/>
              <a:gd name="connsiteX136" fmla="*/ 98968 w 261938"/>
              <a:gd name="connsiteY136" fmla="*/ 356733 h 944166"/>
              <a:gd name="connsiteX137" fmla="*/ 100011 w 261938"/>
              <a:gd name="connsiteY137" fmla="*/ 361950 h 944166"/>
              <a:gd name="connsiteX138" fmla="*/ 101202 w 261938"/>
              <a:gd name="connsiteY138" fmla="*/ 365522 h 944166"/>
              <a:gd name="connsiteX139" fmla="*/ 102392 w 261938"/>
              <a:gd name="connsiteY139" fmla="*/ 400050 h 944166"/>
              <a:gd name="connsiteX140" fmla="*/ 103626 w 261938"/>
              <a:gd name="connsiteY140" fmla="*/ 402505 h 944166"/>
              <a:gd name="connsiteX141" fmla="*/ 104594 w 261938"/>
              <a:gd name="connsiteY141" fmla="*/ 377015 h 944166"/>
              <a:gd name="connsiteX142" fmla="*/ 257938 w 261938"/>
              <a:gd name="connsiteY142" fmla="*/ 929747 h 944166"/>
              <a:gd name="connsiteX143" fmla="*/ 255984 w 261938"/>
              <a:gd name="connsiteY143" fmla="*/ 927497 h 944166"/>
              <a:gd name="connsiteX144" fmla="*/ 244078 w 261938"/>
              <a:gd name="connsiteY144" fmla="*/ 929878 h 944166"/>
              <a:gd name="connsiteX145" fmla="*/ 235744 w 261938"/>
              <a:gd name="connsiteY145" fmla="*/ 940594 h 944166"/>
              <a:gd name="connsiteX146" fmla="*/ 227409 w 261938"/>
              <a:gd name="connsiteY146" fmla="*/ 937022 h 944166"/>
              <a:gd name="connsiteX147" fmla="*/ 226379 w 261938"/>
              <a:gd name="connsiteY147" fmla="*/ 936301 h 944166"/>
              <a:gd name="connsiteX148" fmla="*/ 230981 w 261938"/>
              <a:gd name="connsiteY148" fmla="*/ 937022 h 944166"/>
              <a:gd name="connsiteX149" fmla="*/ 228600 w 261938"/>
              <a:gd name="connsiteY149" fmla="*/ 933450 h 944166"/>
              <a:gd name="connsiteX150" fmla="*/ 225028 w 261938"/>
              <a:gd name="connsiteY150" fmla="*/ 926306 h 944166"/>
              <a:gd name="connsiteX151" fmla="*/ 221456 w 261938"/>
              <a:gd name="connsiteY151" fmla="*/ 922734 h 944166"/>
              <a:gd name="connsiteX152" fmla="*/ 216694 w 261938"/>
              <a:gd name="connsiteY152" fmla="*/ 913209 h 944166"/>
              <a:gd name="connsiteX153" fmla="*/ 215503 w 261938"/>
              <a:gd name="connsiteY153" fmla="*/ 909637 h 944166"/>
              <a:gd name="connsiteX154" fmla="*/ 211931 w 261938"/>
              <a:gd name="connsiteY154" fmla="*/ 906066 h 944166"/>
              <a:gd name="connsiteX155" fmla="*/ 210741 w 261938"/>
              <a:gd name="connsiteY155" fmla="*/ 898922 h 944166"/>
              <a:gd name="connsiteX156" fmla="*/ 203597 w 261938"/>
              <a:gd name="connsiteY156" fmla="*/ 892969 h 944166"/>
              <a:gd name="connsiteX157" fmla="*/ 200025 w 261938"/>
              <a:gd name="connsiteY157" fmla="*/ 878681 h 944166"/>
              <a:gd name="connsiteX158" fmla="*/ 196453 w 261938"/>
              <a:gd name="connsiteY158" fmla="*/ 877491 h 944166"/>
              <a:gd name="connsiteX159" fmla="*/ 191691 w 261938"/>
              <a:gd name="connsiteY159" fmla="*/ 865584 h 944166"/>
              <a:gd name="connsiteX160" fmla="*/ 184547 w 261938"/>
              <a:gd name="connsiteY160" fmla="*/ 857250 h 944166"/>
              <a:gd name="connsiteX161" fmla="*/ 183356 w 261938"/>
              <a:gd name="connsiteY161" fmla="*/ 853678 h 944166"/>
              <a:gd name="connsiteX162" fmla="*/ 182166 w 261938"/>
              <a:gd name="connsiteY162" fmla="*/ 848916 h 944166"/>
              <a:gd name="connsiteX163" fmla="*/ 179784 w 261938"/>
              <a:gd name="connsiteY163" fmla="*/ 846534 h 944166"/>
              <a:gd name="connsiteX164" fmla="*/ 176213 w 261938"/>
              <a:gd name="connsiteY164" fmla="*/ 839391 h 944166"/>
              <a:gd name="connsiteX165" fmla="*/ 175022 w 261938"/>
              <a:gd name="connsiteY165" fmla="*/ 835819 h 944166"/>
              <a:gd name="connsiteX166" fmla="*/ 172641 w 261938"/>
              <a:gd name="connsiteY166" fmla="*/ 826294 h 944166"/>
              <a:gd name="connsiteX167" fmla="*/ 171450 w 261938"/>
              <a:gd name="connsiteY167" fmla="*/ 738187 h 944166"/>
              <a:gd name="connsiteX168" fmla="*/ 169069 w 261938"/>
              <a:gd name="connsiteY168" fmla="*/ 734616 h 944166"/>
              <a:gd name="connsiteX169" fmla="*/ 166688 w 261938"/>
              <a:gd name="connsiteY169" fmla="*/ 706041 h 944166"/>
              <a:gd name="connsiteX170" fmla="*/ 163116 w 261938"/>
              <a:gd name="connsiteY170" fmla="*/ 669131 h 944166"/>
              <a:gd name="connsiteX171" fmla="*/ 160734 w 261938"/>
              <a:gd name="connsiteY171" fmla="*/ 665559 h 944166"/>
              <a:gd name="connsiteX172" fmla="*/ 159544 w 261938"/>
              <a:gd name="connsiteY172" fmla="*/ 623887 h 944166"/>
              <a:gd name="connsiteX173" fmla="*/ 158353 w 261938"/>
              <a:gd name="connsiteY173" fmla="*/ 617934 h 944166"/>
              <a:gd name="connsiteX174" fmla="*/ 155972 w 261938"/>
              <a:gd name="connsiteY174" fmla="*/ 586978 h 944166"/>
              <a:gd name="connsiteX175" fmla="*/ 154781 w 261938"/>
              <a:gd name="connsiteY175" fmla="*/ 579834 h 944166"/>
              <a:gd name="connsiteX176" fmla="*/ 152400 w 261938"/>
              <a:gd name="connsiteY176" fmla="*/ 558403 h 944166"/>
              <a:gd name="connsiteX177" fmla="*/ 148828 w 261938"/>
              <a:gd name="connsiteY177" fmla="*/ 548878 h 944166"/>
              <a:gd name="connsiteX178" fmla="*/ 145256 w 261938"/>
              <a:gd name="connsiteY178" fmla="*/ 542925 h 944166"/>
              <a:gd name="connsiteX179" fmla="*/ 144066 w 261938"/>
              <a:gd name="connsiteY179" fmla="*/ 538162 h 944166"/>
              <a:gd name="connsiteX180" fmla="*/ 140494 w 261938"/>
              <a:gd name="connsiteY180" fmla="*/ 540544 h 944166"/>
              <a:gd name="connsiteX181" fmla="*/ 139303 w 261938"/>
              <a:gd name="connsiteY181" fmla="*/ 544116 h 944166"/>
              <a:gd name="connsiteX182" fmla="*/ 136922 w 261938"/>
              <a:gd name="connsiteY182" fmla="*/ 548878 h 944166"/>
              <a:gd name="connsiteX183" fmla="*/ 132159 w 261938"/>
              <a:gd name="connsiteY183" fmla="*/ 552450 h 944166"/>
              <a:gd name="connsiteX184" fmla="*/ 129778 w 261938"/>
              <a:gd name="connsiteY184" fmla="*/ 565547 h 944166"/>
              <a:gd name="connsiteX185" fmla="*/ 128786 w 261938"/>
              <a:gd name="connsiteY185" fmla="*/ 568524 h 944166"/>
              <a:gd name="connsiteX186" fmla="*/ 127397 w 261938"/>
              <a:gd name="connsiteY186" fmla="*/ 564356 h 944166"/>
              <a:gd name="connsiteX187" fmla="*/ 125016 w 261938"/>
              <a:gd name="connsiteY187" fmla="*/ 560784 h 944166"/>
              <a:gd name="connsiteX188" fmla="*/ 123825 w 261938"/>
              <a:gd name="connsiteY188" fmla="*/ 556022 h 944166"/>
              <a:gd name="connsiteX189" fmla="*/ 120253 w 261938"/>
              <a:gd name="connsiteY189" fmla="*/ 550069 h 944166"/>
              <a:gd name="connsiteX190" fmla="*/ 119063 w 261938"/>
              <a:gd name="connsiteY190" fmla="*/ 528637 h 944166"/>
              <a:gd name="connsiteX191" fmla="*/ 116681 w 261938"/>
              <a:gd name="connsiteY191" fmla="*/ 509587 h 944166"/>
              <a:gd name="connsiteX192" fmla="*/ 114300 w 261938"/>
              <a:gd name="connsiteY192" fmla="*/ 495300 h 944166"/>
              <a:gd name="connsiteX193" fmla="*/ 110728 w 261938"/>
              <a:gd name="connsiteY193" fmla="*/ 484584 h 944166"/>
              <a:gd name="connsiteX194" fmla="*/ 109538 w 261938"/>
              <a:gd name="connsiteY194" fmla="*/ 466725 h 944166"/>
              <a:gd name="connsiteX195" fmla="*/ 105966 w 261938"/>
              <a:gd name="connsiteY195" fmla="*/ 433387 h 944166"/>
              <a:gd name="connsiteX196" fmla="*/ 104301 w 261938"/>
              <a:gd name="connsiteY196" fmla="*/ 412579 h 944166"/>
              <a:gd name="connsiteX197" fmla="*/ 86710 w 261938"/>
              <a:gd name="connsiteY197" fmla="*/ 330037 h 944166"/>
              <a:gd name="connsiteX198" fmla="*/ 89335 w 261938"/>
              <a:gd name="connsiteY198" fmla="*/ 330659 h 944166"/>
              <a:gd name="connsiteX199" fmla="*/ 90486 w 261938"/>
              <a:gd name="connsiteY199" fmla="*/ 335756 h 944166"/>
              <a:gd name="connsiteX200" fmla="*/ 94058 w 261938"/>
              <a:gd name="connsiteY200" fmla="*/ 342900 h 944166"/>
              <a:gd name="connsiteX201" fmla="*/ 96466 w 261938"/>
              <a:gd name="connsiteY201" fmla="*/ 347717 h 944166"/>
              <a:gd name="connsiteX202" fmla="*/ 70635 w 261938"/>
              <a:gd name="connsiteY202" fmla="*/ 254606 h 944166"/>
              <a:gd name="connsiteX203" fmla="*/ 86710 w 261938"/>
              <a:gd name="connsiteY203" fmla="*/ 330037 h 944166"/>
              <a:gd name="connsiteX204" fmla="*/ 85724 w 261938"/>
              <a:gd name="connsiteY204" fmla="*/ 329803 h 944166"/>
              <a:gd name="connsiteX205" fmla="*/ 84533 w 261938"/>
              <a:gd name="connsiteY205" fmla="*/ 326231 h 944166"/>
              <a:gd name="connsiteX206" fmla="*/ 82152 w 261938"/>
              <a:gd name="connsiteY206" fmla="*/ 322659 h 944166"/>
              <a:gd name="connsiteX207" fmla="*/ 80961 w 261938"/>
              <a:gd name="connsiteY207" fmla="*/ 315516 h 944166"/>
              <a:gd name="connsiteX208" fmla="*/ 77389 w 261938"/>
              <a:gd name="connsiteY208" fmla="*/ 307181 h 944166"/>
              <a:gd name="connsiteX209" fmla="*/ 73817 w 261938"/>
              <a:gd name="connsiteY209" fmla="*/ 298847 h 944166"/>
              <a:gd name="connsiteX210" fmla="*/ 72627 w 261938"/>
              <a:gd name="connsiteY210" fmla="*/ 295275 h 944166"/>
              <a:gd name="connsiteX211" fmla="*/ 70245 w 261938"/>
              <a:gd name="connsiteY211" fmla="*/ 285750 h 944166"/>
              <a:gd name="connsiteX212" fmla="*/ 66674 w 261938"/>
              <a:gd name="connsiteY212" fmla="*/ 278606 h 944166"/>
              <a:gd name="connsiteX213" fmla="*/ 65483 w 261938"/>
              <a:gd name="connsiteY213" fmla="*/ 275034 h 944166"/>
              <a:gd name="connsiteX214" fmla="*/ 63102 w 261938"/>
              <a:gd name="connsiteY214" fmla="*/ 244078 h 944166"/>
              <a:gd name="connsiteX215" fmla="*/ 61911 w 261938"/>
              <a:gd name="connsiteY215" fmla="*/ 240506 h 944166"/>
              <a:gd name="connsiteX216" fmla="*/ 58339 w 261938"/>
              <a:gd name="connsiteY216" fmla="*/ 215503 h 944166"/>
              <a:gd name="connsiteX217" fmla="*/ 58340 w 261938"/>
              <a:gd name="connsiteY217" fmla="*/ 210287 h 944166"/>
              <a:gd name="connsiteX218" fmla="*/ 54873 w 261938"/>
              <a:gd name="connsiteY218" fmla="*/ 197791 h 944166"/>
              <a:gd name="connsiteX219" fmla="*/ 54767 w 261938"/>
              <a:gd name="connsiteY219" fmla="*/ 197644 h 944166"/>
              <a:gd name="connsiteX220" fmla="*/ 54179 w 261938"/>
              <a:gd name="connsiteY220" fmla="*/ 195289 h 944166"/>
              <a:gd name="connsiteX221" fmla="*/ 53485 w 261938"/>
              <a:gd name="connsiteY221" fmla="*/ 192789 h 944166"/>
              <a:gd name="connsiteX222" fmla="*/ 51195 w 261938"/>
              <a:gd name="connsiteY222" fmla="*/ 190500 h 944166"/>
              <a:gd name="connsiteX223" fmla="*/ 48049 w 261938"/>
              <a:gd name="connsiteY223" fmla="*/ 173194 h 94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</a:cxnLst>
            <a:rect l="l" t="t" r="r" b="b"/>
            <a:pathLst>
              <a:path w="261938" h="944166">
                <a:moveTo>
                  <a:pt x="259110" y="933972"/>
                </a:moveTo>
                <a:lnTo>
                  <a:pt x="261938" y="944166"/>
                </a:lnTo>
                <a:cubicBezTo>
                  <a:pt x="261144" y="941785"/>
                  <a:pt x="260165" y="939457"/>
                  <a:pt x="259556" y="937022"/>
                </a:cubicBezTo>
                <a:close/>
                <a:moveTo>
                  <a:pt x="257938" y="929747"/>
                </a:moveTo>
                <a:lnTo>
                  <a:pt x="258604" y="930514"/>
                </a:lnTo>
                <a:lnTo>
                  <a:pt x="259110" y="933972"/>
                </a:lnTo>
                <a:close/>
                <a:moveTo>
                  <a:pt x="203241" y="916086"/>
                </a:moveTo>
                <a:lnTo>
                  <a:pt x="205978" y="920353"/>
                </a:lnTo>
                <a:cubicBezTo>
                  <a:pt x="212537" y="925272"/>
                  <a:pt x="209338" y="922522"/>
                  <a:pt x="215503" y="928687"/>
                </a:cubicBezTo>
                <a:lnTo>
                  <a:pt x="226379" y="936301"/>
                </a:lnTo>
                <a:lnTo>
                  <a:pt x="224174" y="935956"/>
                </a:lnTo>
                <a:cubicBezTo>
                  <a:pt x="223809" y="935868"/>
                  <a:pt x="223927" y="935739"/>
                  <a:pt x="220266" y="934641"/>
                </a:cubicBezTo>
                <a:cubicBezTo>
                  <a:pt x="217498" y="933811"/>
                  <a:pt x="214381" y="933791"/>
                  <a:pt x="211931" y="932259"/>
                </a:cubicBezTo>
                <a:cubicBezTo>
                  <a:pt x="210867" y="931594"/>
                  <a:pt x="211138" y="929878"/>
                  <a:pt x="210741" y="928687"/>
                </a:cubicBezTo>
                <a:cubicBezTo>
                  <a:pt x="209550" y="927497"/>
                  <a:pt x="208570" y="926050"/>
                  <a:pt x="207169" y="925116"/>
                </a:cubicBezTo>
                <a:cubicBezTo>
                  <a:pt x="206125" y="924420"/>
                  <a:pt x="203812" y="925162"/>
                  <a:pt x="203597" y="923925"/>
                </a:cubicBezTo>
                <a:close/>
                <a:moveTo>
                  <a:pt x="196453" y="883444"/>
                </a:moveTo>
                <a:cubicBezTo>
                  <a:pt x="196850" y="885428"/>
                  <a:pt x="196933" y="887502"/>
                  <a:pt x="197644" y="889397"/>
                </a:cubicBezTo>
                <a:cubicBezTo>
                  <a:pt x="198146" y="890737"/>
                  <a:pt x="199315" y="891727"/>
                  <a:pt x="200025" y="892969"/>
                </a:cubicBezTo>
                <a:cubicBezTo>
                  <a:pt x="200905" y="894510"/>
                  <a:pt x="201612" y="896144"/>
                  <a:pt x="202406" y="897731"/>
                </a:cubicBezTo>
                <a:lnTo>
                  <a:pt x="203241" y="916086"/>
                </a:lnTo>
                <a:lnTo>
                  <a:pt x="202039" y="914213"/>
                </a:lnTo>
                <a:cubicBezTo>
                  <a:pt x="201477" y="913392"/>
                  <a:pt x="201037" y="913030"/>
                  <a:pt x="198834" y="910828"/>
                </a:cubicBezTo>
                <a:cubicBezTo>
                  <a:pt x="198437" y="907256"/>
                  <a:pt x="198452" y="903614"/>
                  <a:pt x="197644" y="900112"/>
                </a:cubicBezTo>
                <a:cubicBezTo>
                  <a:pt x="197245" y="898383"/>
                  <a:pt x="195389" y="897120"/>
                  <a:pt x="195263" y="895350"/>
                </a:cubicBezTo>
                <a:cubicBezTo>
                  <a:pt x="194979" y="891372"/>
                  <a:pt x="196056" y="887413"/>
                  <a:pt x="196453" y="883444"/>
                </a:cubicBezTo>
                <a:close/>
                <a:moveTo>
                  <a:pt x="130374" y="573286"/>
                </a:moveTo>
                <a:lnTo>
                  <a:pt x="130969" y="573881"/>
                </a:lnTo>
                <a:cubicBezTo>
                  <a:pt x="135318" y="575331"/>
                  <a:pt x="135247" y="574191"/>
                  <a:pt x="135731" y="579834"/>
                </a:cubicBezTo>
                <a:cubicBezTo>
                  <a:pt x="136784" y="592118"/>
                  <a:pt x="137319" y="604441"/>
                  <a:pt x="138113" y="616744"/>
                </a:cubicBezTo>
                <a:lnTo>
                  <a:pt x="140494" y="632222"/>
                </a:lnTo>
                <a:cubicBezTo>
                  <a:pt x="142048" y="642324"/>
                  <a:pt x="143225" y="646715"/>
                  <a:pt x="145256" y="654844"/>
                </a:cubicBezTo>
                <a:cubicBezTo>
                  <a:pt x="146050" y="656431"/>
                  <a:pt x="147015" y="657944"/>
                  <a:pt x="147638" y="659606"/>
                </a:cubicBezTo>
                <a:cubicBezTo>
                  <a:pt x="148213" y="661138"/>
                  <a:pt x="148676" y="662740"/>
                  <a:pt x="148828" y="664369"/>
                </a:cubicBezTo>
                <a:cubicBezTo>
                  <a:pt x="150266" y="679826"/>
                  <a:pt x="151209" y="695325"/>
                  <a:pt x="152400" y="710803"/>
                </a:cubicBezTo>
                <a:cubicBezTo>
                  <a:pt x="157208" y="727631"/>
                  <a:pt x="152548" y="710004"/>
                  <a:pt x="157163" y="734616"/>
                </a:cubicBezTo>
                <a:cubicBezTo>
                  <a:pt x="157394" y="735849"/>
                  <a:pt x="158204" y="736941"/>
                  <a:pt x="158353" y="738187"/>
                </a:cubicBezTo>
                <a:cubicBezTo>
                  <a:pt x="159397" y="746892"/>
                  <a:pt x="159940" y="755650"/>
                  <a:pt x="160734" y="764381"/>
                </a:cubicBezTo>
                <a:cubicBezTo>
                  <a:pt x="161925" y="768350"/>
                  <a:pt x="162912" y="772385"/>
                  <a:pt x="164306" y="776287"/>
                </a:cubicBezTo>
                <a:cubicBezTo>
                  <a:pt x="164903" y="777959"/>
                  <a:pt x="165989" y="779418"/>
                  <a:pt x="166688" y="781050"/>
                </a:cubicBezTo>
                <a:cubicBezTo>
                  <a:pt x="168372" y="784979"/>
                  <a:pt x="169863" y="788987"/>
                  <a:pt x="171450" y="792956"/>
                </a:cubicBezTo>
                <a:cubicBezTo>
                  <a:pt x="170259" y="792162"/>
                  <a:pt x="168772" y="791692"/>
                  <a:pt x="167878" y="790575"/>
                </a:cubicBezTo>
                <a:cubicBezTo>
                  <a:pt x="167094" y="789595"/>
                  <a:pt x="167249" y="788126"/>
                  <a:pt x="166688" y="787003"/>
                </a:cubicBezTo>
                <a:cubicBezTo>
                  <a:pt x="162599" y="778825"/>
                  <a:pt x="165412" y="788966"/>
                  <a:pt x="163116" y="777478"/>
                </a:cubicBezTo>
                <a:cubicBezTo>
                  <a:pt x="161528" y="775891"/>
                  <a:pt x="159814" y="774421"/>
                  <a:pt x="158353" y="772716"/>
                </a:cubicBezTo>
                <a:cubicBezTo>
                  <a:pt x="157422" y="771630"/>
                  <a:pt x="156814" y="770301"/>
                  <a:pt x="155972" y="769144"/>
                </a:cubicBezTo>
                <a:cubicBezTo>
                  <a:pt x="153638" y="765934"/>
                  <a:pt x="151209" y="762794"/>
                  <a:pt x="148828" y="759619"/>
                </a:cubicBezTo>
                <a:cubicBezTo>
                  <a:pt x="143434" y="752427"/>
                  <a:pt x="150092" y="759714"/>
                  <a:pt x="141684" y="748903"/>
                </a:cubicBezTo>
                <a:cubicBezTo>
                  <a:pt x="140650" y="747574"/>
                  <a:pt x="139047" y="746732"/>
                  <a:pt x="138113" y="745331"/>
                </a:cubicBezTo>
                <a:cubicBezTo>
                  <a:pt x="137417" y="744287"/>
                  <a:pt x="137483" y="742882"/>
                  <a:pt x="136922" y="741759"/>
                </a:cubicBezTo>
                <a:cubicBezTo>
                  <a:pt x="136282" y="740479"/>
                  <a:pt x="135181" y="739467"/>
                  <a:pt x="134541" y="738187"/>
                </a:cubicBezTo>
                <a:cubicBezTo>
                  <a:pt x="133980" y="737065"/>
                  <a:pt x="133911" y="735738"/>
                  <a:pt x="133350" y="734616"/>
                </a:cubicBezTo>
                <a:cubicBezTo>
                  <a:pt x="131579" y="731074"/>
                  <a:pt x="129632" y="730455"/>
                  <a:pt x="128588" y="726281"/>
                </a:cubicBezTo>
                <a:cubicBezTo>
                  <a:pt x="127812" y="723177"/>
                  <a:pt x="127896" y="719917"/>
                  <a:pt x="127397" y="716756"/>
                </a:cubicBezTo>
                <a:cubicBezTo>
                  <a:pt x="126705" y="712373"/>
                  <a:pt x="126032" y="707978"/>
                  <a:pt x="125016" y="703659"/>
                </a:cubicBezTo>
                <a:cubicBezTo>
                  <a:pt x="124441" y="701216"/>
                  <a:pt x="122791" y="699021"/>
                  <a:pt x="122634" y="696516"/>
                </a:cubicBezTo>
                <a:lnTo>
                  <a:pt x="122579" y="695408"/>
                </a:lnTo>
                <a:lnTo>
                  <a:pt x="122634" y="695325"/>
                </a:lnTo>
                <a:cubicBezTo>
                  <a:pt x="123195" y="694202"/>
                  <a:pt x="123264" y="692876"/>
                  <a:pt x="123825" y="691753"/>
                </a:cubicBezTo>
                <a:cubicBezTo>
                  <a:pt x="124465" y="690473"/>
                  <a:pt x="125566" y="689461"/>
                  <a:pt x="126206" y="688181"/>
                </a:cubicBezTo>
                <a:cubicBezTo>
                  <a:pt x="131135" y="678322"/>
                  <a:pt x="122955" y="691273"/>
                  <a:pt x="129778" y="681037"/>
                </a:cubicBezTo>
                <a:cubicBezTo>
                  <a:pt x="130175" y="677862"/>
                  <a:pt x="128307" y="673287"/>
                  <a:pt x="130969" y="671512"/>
                </a:cubicBezTo>
                <a:cubicBezTo>
                  <a:pt x="133058" y="670120"/>
                  <a:pt x="133087" y="676160"/>
                  <a:pt x="133350" y="678656"/>
                </a:cubicBezTo>
                <a:cubicBezTo>
                  <a:pt x="134682" y="691311"/>
                  <a:pt x="134729" y="704071"/>
                  <a:pt x="135731" y="716756"/>
                </a:cubicBezTo>
                <a:cubicBezTo>
                  <a:pt x="135921" y="719163"/>
                  <a:pt x="136159" y="721610"/>
                  <a:pt x="136922" y="723900"/>
                </a:cubicBezTo>
                <a:cubicBezTo>
                  <a:pt x="137375" y="725258"/>
                  <a:pt x="138663" y="726192"/>
                  <a:pt x="139303" y="727472"/>
                </a:cubicBezTo>
                <a:cubicBezTo>
                  <a:pt x="139864" y="728595"/>
                  <a:pt x="139933" y="729921"/>
                  <a:pt x="140494" y="731044"/>
                </a:cubicBezTo>
                <a:cubicBezTo>
                  <a:pt x="145111" y="740279"/>
                  <a:pt x="141071" y="729208"/>
                  <a:pt x="144066" y="738187"/>
                </a:cubicBezTo>
                <a:cubicBezTo>
                  <a:pt x="143669" y="718740"/>
                  <a:pt x="143569" y="699285"/>
                  <a:pt x="142875" y="679847"/>
                </a:cubicBezTo>
                <a:cubicBezTo>
                  <a:pt x="142775" y="677042"/>
                  <a:pt x="141879" y="674312"/>
                  <a:pt x="141684" y="671512"/>
                </a:cubicBezTo>
                <a:cubicBezTo>
                  <a:pt x="138210" y="621725"/>
                  <a:pt x="142247" y="643375"/>
                  <a:pt x="138113" y="622697"/>
                </a:cubicBezTo>
                <a:cubicBezTo>
                  <a:pt x="137319" y="609203"/>
                  <a:pt x="136823" y="595689"/>
                  <a:pt x="135731" y="582216"/>
                </a:cubicBezTo>
                <a:cubicBezTo>
                  <a:pt x="135630" y="580965"/>
                  <a:pt x="135237" y="579688"/>
                  <a:pt x="134541" y="578644"/>
                </a:cubicBezTo>
                <a:cubicBezTo>
                  <a:pt x="133607" y="577243"/>
                  <a:pt x="132160" y="576263"/>
                  <a:pt x="130969" y="575072"/>
                </a:cubicBezTo>
                <a:close/>
                <a:moveTo>
                  <a:pt x="128786" y="568524"/>
                </a:moveTo>
                <a:lnTo>
                  <a:pt x="130374" y="573286"/>
                </a:lnTo>
                <a:lnTo>
                  <a:pt x="128493" y="571405"/>
                </a:lnTo>
                <a:lnTo>
                  <a:pt x="128588" y="569119"/>
                </a:lnTo>
                <a:close/>
                <a:moveTo>
                  <a:pt x="126152" y="565666"/>
                </a:moveTo>
                <a:cubicBezTo>
                  <a:pt x="126181" y="565791"/>
                  <a:pt x="126029" y="568257"/>
                  <a:pt x="127397" y="570309"/>
                </a:cubicBezTo>
                <a:lnTo>
                  <a:pt x="128493" y="571405"/>
                </a:lnTo>
                <a:lnTo>
                  <a:pt x="126206" y="626269"/>
                </a:lnTo>
                <a:cubicBezTo>
                  <a:pt x="125937" y="630927"/>
                  <a:pt x="125354" y="630693"/>
                  <a:pt x="122634" y="633412"/>
                </a:cubicBezTo>
                <a:cubicBezTo>
                  <a:pt x="121449" y="646459"/>
                  <a:pt x="120813" y="652069"/>
                  <a:pt x="120792" y="659500"/>
                </a:cubicBezTo>
                <a:lnTo>
                  <a:pt x="122579" y="695408"/>
                </a:lnTo>
                <a:lnTo>
                  <a:pt x="120253" y="698897"/>
                </a:lnTo>
                <a:cubicBezTo>
                  <a:pt x="119609" y="700401"/>
                  <a:pt x="119795" y="702196"/>
                  <a:pt x="119063" y="703659"/>
                </a:cubicBezTo>
                <a:cubicBezTo>
                  <a:pt x="117388" y="707008"/>
                  <a:pt x="115094" y="710009"/>
                  <a:pt x="113109" y="713184"/>
                </a:cubicBezTo>
                <a:cubicBezTo>
                  <a:pt x="108447" y="699192"/>
                  <a:pt x="110398" y="706040"/>
                  <a:pt x="109538" y="675084"/>
                </a:cubicBezTo>
                <a:cubicBezTo>
                  <a:pt x="109460" y="672279"/>
                  <a:pt x="110331" y="669528"/>
                  <a:pt x="110728" y="666750"/>
                </a:cubicBezTo>
                <a:cubicBezTo>
                  <a:pt x="111522" y="665559"/>
                  <a:pt x="112578" y="664507"/>
                  <a:pt x="113109" y="663178"/>
                </a:cubicBezTo>
                <a:cubicBezTo>
                  <a:pt x="118039" y="650854"/>
                  <a:pt x="118268" y="626597"/>
                  <a:pt x="119063" y="619125"/>
                </a:cubicBezTo>
                <a:cubicBezTo>
                  <a:pt x="119782" y="612370"/>
                  <a:pt x="120714" y="605638"/>
                  <a:pt x="121444" y="598884"/>
                </a:cubicBezTo>
                <a:cubicBezTo>
                  <a:pt x="122301" y="590953"/>
                  <a:pt x="123031" y="583009"/>
                  <a:pt x="123825" y="575072"/>
                </a:cubicBezTo>
                <a:cubicBezTo>
                  <a:pt x="125915" y="567758"/>
                  <a:pt x="126124" y="565542"/>
                  <a:pt x="126152" y="565666"/>
                </a:cubicBezTo>
                <a:close/>
                <a:moveTo>
                  <a:pt x="0" y="0"/>
                </a:moveTo>
                <a:cubicBezTo>
                  <a:pt x="0" y="0"/>
                  <a:pt x="2528" y="495"/>
                  <a:pt x="3572" y="1191"/>
                </a:cubicBezTo>
                <a:cubicBezTo>
                  <a:pt x="7829" y="4029"/>
                  <a:pt x="7195" y="4966"/>
                  <a:pt x="8334" y="9525"/>
                </a:cubicBezTo>
                <a:cubicBezTo>
                  <a:pt x="10965" y="12156"/>
                  <a:pt x="12631" y="13356"/>
                  <a:pt x="14288" y="16669"/>
                </a:cubicBezTo>
                <a:cubicBezTo>
                  <a:pt x="14849" y="17792"/>
                  <a:pt x="14591" y="19354"/>
                  <a:pt x="15478" y="20241"/>
                </a:cubicBezTo>
                <a:cubicBezTo>
                  <a:pt x="16365" y="21128"/>
                  <a:pt x="18489" y="20309"/>
                  <a:pt x="19050" y="21431"/>
                </a:cubicBezTo>
                <a:cubicBezTo>
                  <a:pt x="20305" y="23941"/>
                  <a:pt x="19844" y="26988"/>
                  <a:pt x="20241" y="29766"/>
                </a:cubicBezTo>
                <a:cubicBezTo>
                  <a:pt x="21035" y="30956"/>
                  <a:pt x="21982" y="32057"/>
                  <a:pt x="22622" y="33337"/>
                </a:cubicBezTo>
                <a:cubicBezTo>
                  <a:pt x="23183" y="34460"/>
                  <a:pt x="23627" y="35668"/>
                  <a:pt x="23813" y="36909"/>
                </a:cubicBezTo>
                <a:lnTo>
                  <a:pt x="25017" y="47146"/>
                </a:lnTo>
                <a:lnTo>
                  <a:pt x="25002" y="40481"/>
                </a:lnTo>
                <a:lnTo>
                  <a:pt x="30806" y="67716"/>
                </a:lnTo>
                <a:lnTo>
                  <a:pt x="30956" y="67866"/>
                </a:lnTo>
                <a:cubicBezTo>
                  <a:pt x="31602" y="68942"/>
                  <a:pt x="31750" y="70247"/>
                  <a:pt x="32147" y="71437"/>
                </a:cubicBezTo>
                <a:cubicBezTo>
                  <a:pt x="39569" y="78862"/>
                  <a:pt x="29529" y="68109"/>
                  <a:pt x="35719" y="77391"/>
                </a:cubicBezTo>
                <a:cubicBezTo>
                  <a:pt x="41663" y="86305"/>
                  <a:pt x="37652" y="76043"/>
                  <a:pt x="40481" y="84534"/>
                </a:cubicBezTo>
                <a:cubicBezTo>
                  <a:pt x="46715" y="90768"/>
                  <a:pt x="43521" y="86509"/>
                  <a:pt x="47625" y="98822"/>
                </a:cubicBezTo>
                <a:cubicBezTo>
                  <a:pt x="55448" y="104037"/>
                  <a:pt x="50162" y="99166"/>
                  <a:pt x="52388" y="115491"/>
                </a:cubicBezTo>
                <a:cubicBezTo>
                  <a:pt x="52935" y="119501"/>
                  <a:pt x="54169" y="123395"/>
                  <a:pt x="54769" y="127397"/>
                </a:cubicBezTo>
                <a:cubicBezTo>
                  <a:pt x="55361" y="131341"/>
                  <a:pt x="55562" y="135334"/>
                  <a:pt x="55959" y="139303"/>
                </a:cubicBezTo>
                <a:cubicBezTo>
                  <a:pt x="56086" y="139621"/>
                  <a:pt x="59263" y="147221"/>
                  <a:pt x="59531" y="148828"/>
                </a:cubicBezTo>
                <a:cubicBezTo>
                  <a:pt x="60518" y="154752"/>
                  <a:pt x="61022" y="160748"/>
                  <a:pt x="61913" y="166687"/>
                </a:cubicBezTo>
                <a:cubicBezTo>
                  <a:pt x="62213" y="168689"/>
                  <a:pt x="62891" y="170628"/>
                  <a:pt x="63103" y="172641"/>
                </a:cubicBezTo>
                <a:cubicBezTo>
                  <a:pt x="63686" y="178181"/>
                  <a:pt x="63326" y="183824"/>
                  <a:pt x="64294" y="189309"/>
                </a:cubicBezTo>
                <a:cubicBezTo>
                  <a:pt x="64543" y="190718"/>
                  <a:pt x="66035" y="191601"/>
                  <a:pt x="66675" y="192881"/>
                </a:cubicBezTo>
                <a:cubicBezTo>
                  <a:pt x="67236" y="194004"/>
                  <a:pt x="67469" y="195262"/>
                  <a:pt x="67866" y="196453"/>
                </a:cubicBezTo>
                <a:cubicBezTo>
                  <a:pt x="69057" y="197644"/>
                  <a:pt x="70504" y="198624"/>
                  <a:pt x="71438" y="200025"/>
                </a:cubicBezTo>
                <a:cubicBezTo>
                  <a:pt x="72134" y="201069"/>
                  <a:pt x="72134" y="202443"/>
                  <a:pt x="72628" y="203597"/>
                </a:cubicBezTo>
                <a:cubicBezTo>
                  <a:pt x="73327" y="205228"/>
                  <a:pt x="74310" y="206728"/>
                  <a:pt x="75009" y="208359"/>
                </a:cubicBezTo>
                <a:cubicBezTo>
                  <a:pt x="79191" y="218116"/>
                  <a:pt x="78434" y="240634"/>
                  <a:pt x="78581" y="242887"/>
                </a:cubicBezTo>
                <a:cubicBezTo>
                  <a:pt x="79098" y="250818"/>
                  <a:pt x="79375" y="258762"/>
                  <a:pt x="79772" y="266700"/>
                </a:cubicBezTo>
                <a:cubicBezTo>
                  <a:pt x="80963" y="267891"/>
                  <a:pt x="82365" y="268902"/>
                  <a:pt x="83344" y="270272"/>
                </a:cubicBezTo>
                <a:cubicBezTo>
                  <a:pt x="85738" y="273624"/>
                  <a:pt x="85957" y="275962"/>
                  <a:pt x="86916" y="279797"/>
                </a:cubicBezTo>
                <a:cubicBezTo>
                  <a:pt x="88107" y="280988"/>
                  <a:pt x="89554" y="281968"/>
                  <a:pt x="90488" y="283369"/>
                </a:cubicBezTo>
                <a:cubicBezTo>
                  <a:pt x="91184" y="284413"/>
                  <a:pt x="91516" y="285697"/>
                  <a:pt x="91678" y="286941"/>
                </a:cubicBezTo>
                <a:cubicBezTo>
                  <a:pt x="92709" y="294851"/>
                  <a:pt x="93265" y="302816"/>
                  <a:pt x="94059" y="310753"/>
                </a:cubicBezTo>
                <a:cubicBezTo>
                  <a:pt x="98290" y="323443"/>
                  <a:pt x="94103" y="309962"/>
                  <a:pt x="97631" y="341709"/>
                </a:cubicBezTo>
                <a:cubicBezTo>
                  <a:pt x="97812" y="343336"/>
                  <a:pt x="98553" y="344858"/>
                  <a:pt x="98822" y="346472"/>
                </a:cubicBezTo>
                <a:cubicBezTo>
                  <a:pt x="99348" y="349628"/>
                  <a:pt x="99616" y="352822"/>
                  <a:pt x="100013" y="355997"/>
                </a:cubicBezTo>
                <a:cubicBezTo>
                  <a:pt x="105329" y="363971"/>
                  <a:pt x="105652" y="364114"/>
                  <a:pt x="104931" y="368144"/>
                </a:cubicBezTo>
                <a:lnTo>
                  <a:pt x="104594" y="377015"/>
                </a:lnTo>
                <a:lnTo>
                  <a:pt x="98968" y="356733"/>
                </a:lnTo>
                <a:lnTo>
                  <a:pt x="100011" y="361950"/>
                </a:lnTo>
                <a:cubicBezTo>
                  <a:pt x="100293" y="363173"/>
                  <a:pt x="101124" y="364269"/>
                  <a:pt x="101202" y="365522"/>
                </a:cubicBezTo>
                <a:cubicBezTo>
                  <a:pt x="101920" y="377016"/>
                  <a:pt x="101995" y="388541"/>
                  <a:pt x="102392" y="400050"/>
                </a:cubicBezTo>
                <a:lnTo>
                  <a:pt x="103626" y="402505"/>
                </a:lnTo>
                <a:lnTo>
                  <a:pt x="104594" y="377015"/>
                </a:lnTo>
                <a:lnTo>
                  <a:pt x="257938" y="929747"/>
                </a:lnTo>
                <a:lnTo>
                  <a:pt x="255984" y="927497"/>
                </a:lnTo>
                <a:cubicBezTo>
                  <a:pt x="252015" y="928291"/>
                  <a:pt x="246813" y="926895"/>
                  <a:pt x="244078" y="929878"/>
                </a:cubicBezTo>
                <a:cubicBezTo>
                  <a:pt x="232510" y="942498"/>
                  <a:pt x="252958" y="943461"/>
                  <a:pt x="235744" y="940594"/>
                </a:cubicBezTo>
                <a:cubicBezTo>
                  <a:pt x="232966" y="939403"/>
                  <a:pt x="230014" y="938555"/>
                  <a:pt x="227409" y="937022"/>
                </a:cubicBezTo>
                <a:lnTo>
                  <a:pt x="226379" y="936301"/>
                </a:lnTo>
                <a:lnTo>
                  <a:pt x="230981" y="937022"/>
                </a:lnTo>
                <a:cubicBezTo>
                  <a:pt x="230187" y="935831"/>
                  <a:pt x="229295" y="934701"/>
                  <a:pt x="228600" y="933450"/>
                </a:cubicBezTo>
                <a:cubicBezTo>
                  <a:pt x="227307" y="931123"/>
                  <a:pt x="226505" y="928521"/>
                  <a:pt x="225028" y="926306"/>
                </a:cubicBezTo>
                <a:cubicBezTo>
                  <a:pt x="224094" y="924905"/>
                  <a:pt x="222647" y="923925"/>
                  <a:pt x="221456" y="922734"/>
                </a:cubicBezTo>
                <a:cubicBezTo>
                  <a:pt x="219869" y="919559"/>
                  <a:pt x="218163" y="916441"/>
                  <a:pt x="216694" y="913209"/>
                </a:cubicBezTo>
                <a:cubicBezTo>
                  <a:pt x="216175" y="912066"/>
                  <a:pt x="216199" y="910681"/>
                  <a:pt x="215503" y="909637"/>
                </a:cubicBezTo>
                <a:cubicBezTo>
                  <a:pt x="214569" y="908236"/>
                  <a:pt x="213122" y="907256"/>
                  <a:pt x="211931" y="906066"/>
                </a:cubicBezTo>
                <a:cubicBezTo>
                  <a:pt x="211534" y="903685"/>
                  <a:pt x="211721" y="901128"/>
                  <a:pt x="210741" y="898922"/>
                </a:cubicBezTo>
                <a:cubicBezTo>
                  <a:pt x="209776" y="896750"/>
                  <a:pt x="205495" y="894234"/>
                  <a:pt x="203597" y="892969"/>
                </a:cubicBezTo>
                <a:cubicBezTo>
                  <a:pt x="203186" y="889275"/>
                  <a:pt x="204026" y="881881"/>
                  <a:pt x="200025" y="878681"/>
                </a:cubicBezTo>
                <a:cubicBezTo>
                  <a:pt x="199045" y="877897"/>
                  <a:pt x="197644" y="877888"/>
                  <a:pt x="196453" y="877491"/>
                </a:cubicBezTo>
                <a:cubicBezTo>
                  <a:pt x="195493" y="874612"/>
                  <a:pt x="193792" y="868386"/>
                  <a:pt x="191691" y="865584"/>
                </a:cubicBezTo>
                <a:cubicBezTo>
                  <a:pt x="187292" y="859719"/>
                  <a:pt x="187296" y="862748"/>
                  <a:pt x="184547" y="857250"/>
                </a:cubicBezTo>
                <a:cubicBezTo>
                  <a:pt x="183986" y="856127"/>
                  <a:pt x="183701" y="854885"/>
                  <a:pt x="183356" y="853678"/>
                </a:cubicBezTo>
                <a:cubicBezTo>
                  <a:pt x="182907" y="852105"/>
                  <a:pt x="182898" y="850379"/>
                  <a:pt x="182166" y="848916"/>
                </a:cubicBezTo>
                <a:cubicBezTo>
                  <a:pt x="181664" y="847912"/>
                  <a:pt x="180578" y="847328"/>
                  <a:pt x="179784" y="846534"/>
                </a:cubicBezTo>
                <a:cubicBezTo>
                  <a:pt x="176795" y="837562"/>
                  <a:pt x="180826" y="848615"/>
                  <a:pt x="176213" y="839391"/>
                </a:cubicBezTo>
                <a:cubicBezTo>
                  <a:pt x="175652" y="838268"/>
                  <a:pt x="175352" y="837030"/>
                  <a:pt x="175022" y="835819"/>
                </a:cubicBezTo>
                <a:cubicBezTo>
                  <a:pt x="174161" y="832662"/>
                  <a:pt x="173435" y="829469"/>
                  <a:pt x="172641" y="826294"/>
                </a:cubicBezTo>
                <a:cubicBezTo>
                  <a:pt x="172244" y="796925"/>
                  <a:pt x="172594" y="767536"/>
                  <a:pt x="171450" y="738187"/>
                </a:cubicBezTo>
                <a:cubicBezTo>
                  <a:pt x="171394" y="736757"/>
                  <a:pt x="169279" y="736031"/>
                  <a:pt x="169069" y="734616"/>
                </a:cubicBezTo>
                <a:cubicBezTo>
                  <a:pt x="167668" y="725161"/>
                  <a:pt x="167284" y="715580"/>
                  <a:pt x="166688" y="706041"/>
                </a:cubicBezTo>
                <a:cubicBezTo>
                  <a:pt x="165823" y="692202"/>
                  <a:pt x="167980" y="681291"/>
                  <a:pt x="163116" y="669131"/>
                </a:cubicBezTo>
                <a:cubicBezTo>
                  <a:pt x="162584" y="667802"/>
                  <a:pt x="161528" y="666750"/>
                  <a:pt x="160734" y="665559"/>
                </a:cubicBezTo>
                <a:cubicBezTo>
                  <a:pt x="160337" y="651668"/>
                  <a:pt x="160238" y="637766"/>
                  <a:pt x="159544" y="623887"/>
                </a:cubicBezTo>
                <a:cubicBezTo>
                  <a:pt x="159443" y="621866"/>
                  <a:pt x="158548" y="619948"/>
                  <a:pt x="158353" y="617934"/>
                </a:cubicBezTo>
                <a:cubicBezTo>
                  <a:pt x="157356" y="607633"/>
                  <a:pt x="156938" y="597282"/>
                  <a:pt x="155972" y="586978"/>
                </a:cubicBezTo>
                <a:cubicBezTo>
                  <a:pt x="155747" y="584574"/>
                  <a:pt x="155080" y="582230"/>
                  <a:pt x="154781" y="579834"/>
                </a:cubicBezTo>
                <a:cubicBezTo>
                  <a:pt x="153889" y="572702"/>
                  <a:pt x="153417" y="565518"/>
                  <a:pt x="152400" y="558403"/>
                </a:cubicBezTo>
                <a:cubicBezTo>
                  <a:pt x="152193" y="556951"/>
                  <a:pt x="148849" y="548935"/>
                  <a:pt x="148828" y="548878"/>
                </a:cubicBezTo>
                <a:cubicBezTo>
                  <a:pt x="146973" y="543931"/>
                  <a:pt x="148803" y="546470"/>
                  <a:pt x="145256" y="542925"/>
                </a:cubicBezTo>
                <a:cubicBezTo>
                  <a:pt x="144859" y="541337"/>
                  <a:pt x="145530" y="538894"/>
                  <a:pt x="144066" y="538162"/>
                </a:cubicBezTo>
                <a:cubicBezTo>
                  <a:pt x="142786" y="537522"/>
                  <a:pt x="141388" y="539426"/>
                  <a:pt x="140494" y="540544"/>
                </a:cubicBezTo>
                <a:cubicBezTo>
                  <a:pt x="139710" y="541524"/>
                  <a:pt x="139797" y="542962"/>
                  <a:pt x="139303" y="544116"/>
                </a:cubicBezTo>
                <a:cubicBezTo>
                  <a:pt x="138604" y="545747"/>
                  <a:pt x="138077" y="547531"/>
                  <a:pt x="136922" y="548878"/>
                </a:cubicBezTo>
                <a:cubicBezTo>
                  <a:pt x="135630" y="550385"/>
                  <a:pt x="133747" y="551259"/>
                  <a:pt x="132159" y="552450"/>
                </a:cubicBezTo>
                <a:cubicBezTo>
                  <a:pt x="131365" y="556816"/>
                  <a:pt x="130707" y="561208"/>
                  <a:pt x="129778" y="565547"/>
                </a:cubicBezTo>
                <a:lnTo>
                  <a:pt x="128786" y="568524"/>
                </a:lnTo>
                <a:lnTo>
                  <a:pt x="127397" y="564356"/>
                </a:lnTo>
                <a:cubicBezTo>
                  <a:pt x="126757" y="563076"/>
                  <a:pt x="125810" y="561975"/>
                  <a:pt x="125016" y="560784"/>
                </a:cubicBezTo>
                <a:cubicBezTo>
                  <a:pt x="124619" y="559197"/>
                  <a:pt x="124490" y="557517"/>
                  <a:pt x="123825" y="556022"/>
                </a:cubicBezTo>
                <a:cubicBezTo>
                  <a:pt x="122885" y="553907"/>
                  <a:pt x="120649" y="552349"/>
                  <a:pt x="120253" y="550069"/>
                </a:cubicBezTo>
                <a:cubicBezTo>
                  <a:pt x="119027" y="543020"/>
                  <a:pt x="119692" y="535764"/>
                  <a:pt x="119063" y="528637"/>
                </a:cubicBezTo>
                <a:cubicBezTo>
                  <a:pt x="118501" y="522262"/>
                  <a:pt x="117586" y="515922"/>
                  <a:pt x="116681" y="509587"/>
                </a:cubicBezTo>
                <a:cubicBezTo>
                  <a:pt x="115998" y="504808"/>
                  <a:pt x="115418" y="499997"/>
                  <a:pt x="114300" y="495300"/>
                </a:cubicBezTo>
                <a:cubicBezTo>
                  <a:pt x="113428" y="491637"/>
                  <a:pt x="110728" y="484584"/>
                  <a:pt x="110728" y="484584"/>
                </a:cubicBezTo>
                <a:cubicBezTo>
                  <a:pt x="110331" y="478631"/>
                  <a:pt x="109984" y="472674"/>
                  <a:pt x="109538" y="466725"/>
                </a:cubicBezTo>
                <a:cubicBezTo>
                  <a:pt x="107257" y="436311"/>
                  <a:pt x="110277" y="446326"/>
                  <a:pt x="105966" y="433387"/>
                </a:cubicBezTo>
                <a:lnTo>
                  <a:pt x="104301" y="412579"/>
                </a:lnTo>
                <a:lnTo>
                  <a:pt x="86710" y="330037"/>
                </a:lnTo>
                <a:lnTo>
                  <a:pt x="89335" y="330659"/>
                </a:lnTo>
                <a:cubicBezTo>
                  <a:pt x="89371" y="329875"/>
                  <a:pt x="88996" y="329797"/>
                  <a:pt x="90486" y="335756"/>
                </a:cubicBezTo>
                <a:cubicBezTo>
                  <a:pt x="97309" y="345992"/>
                  <a:pt x="89129" y="333041"/>
                  <a:pt x="94058" y="342900"/>
                </a:cubicBezTo>
                <a:lnTo>
                  <a:pt x="96466" y="347717"/>
                </a:lnTo>
                <a:lnTo>
                  <a:pt x="70635" y="254606"/>
                </a:lnTo>
                <a:lnTo>
                  <a:pt x="86710" y="330037"/>
                </a:lnTo>
                <a:lnTo>
                  <a:pt x="85724" y="329803"/>
                </a:lnTo>
                <a:cubicBezTo>
                  <a:pt x="84837" y="328915"/>
                  <a:pt x="85094" y="327354"/>
                  <a:pt x="84533" y="326231"/>
                </a:cubicBezTo>
                <a:cubicBezTo>
                  <a:pt x="83893" y="324951"/>
                  <a:pt x="82946" y="323850"/>
                  <a:pt x="82152" y="322659"/>
                </a:cubicBezTo>
                <a:cubicBezTo>
                  <a:pt x="81755" y="320278"/>
                  <a:pt x="81485" y="317872"/>
                  <a:pt x="80961" y="315516"/>
                </a:cubicBezTo>
                <a:cubicBezTo>
                  <a:pt x="80260" y="312364"/>
                  <a:pt x="78844" y="310091"/>
                  <a:pt x="77389" y="307181"/>
                </a:cubicBezTo>
                <a:cubicBezTo>
                  <a:pt x="74912" y="297268"/>
                  <a:pt x="77929" y="307071"/>
                  <a:pt x="73817" y="298847"/>
                </a:cubicBezTo>
                <a:cubicBezTo>
                  <a:pt x="73256" y="297724"/>
                  <a:pt x="72957" y="296486"/>
                  <a:pt x="72627" y="295275"/>
                </a:cubicBezTo>
                <a:cubicBezTo>
                  <a:pt x="71766" y="292118"/>
                  <a:pt x="71106" y="288907"/>
                  <a:pt x="70245" y="285750"/>
                </a:cubicBezTo>
                <a:cubicBezTo>
                  <a:pt x="68449" y="279163"/>
                  <a:pt x="69927" y="285112"/>
                  <a:pt x="66674" y="278606"/>
                </a:cubicBezTo>
                <a:cubicBezTo>
                  <a:pt x="66113" y="277483"/>
                  <a:pt x="65880" y="276225"/>
                  <a:pt x="65483" y="275034"/>
                </a:cubicBezTo>
                <a:cubicBezTo>
                  <a:pt x="64689" y="264715"/>
                  <a:pt x="64167" y="254372"/>
                  <a:pt x="63102" y="244078"/>
                </a:cubicBezTo>
                <a:cubicBezTo>
                  <a:pt x="62973" y="242830"/>
                  <a:pt x="62117" y="241744"/>
                  <a:pt x="61911" y="240506"/>
                </a:cubicBezTo>
                <a:cubicBezTo>
                  <a:pt x="60527" y="232202"/>
                  <a:pt x="58984" y="223897"/>
                  <a:pt x="58339" y="215503"/>
                </a:cubicBezTo>
                <a:lnTo>
                  <a:pt x="58340" y="210287"/>
                </a:lnTo>
                <a:lnTo>
                  <a:pt x="54873" y="197791"/>
                </a:lnTo>
                <a:lnTo>
                  <a:pt x="54767" y="197644"/>
                </a:lnTo>
                <a:lnTo>
                  <a:pt x="54179" y="195289"/>
                </a:lnTo>
                <a:lnTo>
                  <a:pt x="53485" y="192789"/>
                </a:lnTo>
                <a:lnTo>
                  <a:pt x="51195" y="190500"/>
                </a:lnTo>
                <a:lnTo>
                  <a:pt x="48049" y="17319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25C046DE-4FAB-4D8A-A943-021EC719C764}"/>
              </a:ext>
            </a:extLst>
          </p:cNvPr>
          <p:cNvSpPr/>
          <p:nvPr/>
        </p:nvSpPr>
        <p:spPr>
          <a:xfrm>
            <a:off x="8771566" y="4158294"/>
            <a:ext cx="1087370" cy="314187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7584A7A-CCBD-4DA3-A1FA-17915A8195C5}"/>
              </a:ext>
            </a:extLst>
          </p:cNvPr>
          <p:cNvSpPr/>
          <p:nvPr/>
        </p:nvSpPr>
        <p:spPr>
          <a:xfrm>
            <a:off x="2376488" y="5927125"/>
            <a:ext cx="804862" cy="314187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21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4" grpId="0" animBg="1"/>
      <p:bldP spid="13" grpId="0" animBg="1"/>
      <p:bldP spid="14" grpId="0" animBg="1"/>
      <p:bldP spid="15" grpId="0" animBg="1"/>
      <p:bldP spid="16" grpId="0" animBg="1"/>
      <p:bldP spid="26" grpId="0" animBg="1"/>
      <p:bldP spid="35" grpId="0" animBg="1"/>
      <p:bldP spid="36" grpId="0" animBg="1"/>
      <p:bldP spid="38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2: </a:t>
            </a:r>
            <a:r>
              <a:rPr lang="en-GB" sz="2400" dirty="0">
                <a:solidFill>
                  <a:schemeClr val="accent5"/>
                </a:solidFill>
              </a:rPr>
              <a:t>How to compare algorithms?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GB" sz="1800" dirty="0"/>
              <a:t>Minimum distance, MSE and SNR </a:t>
            </a:r>
            <a:endParaRPr lang="de-DE" sz="1800" dirty="0"/>
          </a:p>
          <a:p>
            <a:pPr lvl="1"/>
            <a:r>
              <a:rPr lang="de-DE" sz="1800" dirty="0" err="1"/>
              <a:t>Correlation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different </a:t>
            </a:r>
            <a:r>
              <a:rPr lang="de-DE" sz="1800" dirty="0" err="1"/>
              <a:t>metrics</a:t>
            </a:r>
            <a:r>
              <a:rPr lang="de-DE" sz="1800" dirty="0"/>
              <a:t> </a:t>
            </a:r>
            <a:r>
              <a:rPr lang="de-DE" sz="1800" dirty="0" err="1"/>
              <a:t>important</a:t>
            </a:r>
            <a:endParaRPr lang="de-DE" sz="1800" dirty="0"/>
          </a:p>
          <a:p>
            <a:pPr lvl="1"/>
            <a:r>
              <a:rPr lang="de-DE" sz="1800" dirty="0">
                <a:solidFill>
                  <a:schemeClr val="accent5"/>
                </a:solidFill>
              </a:rPr>
              <a:t>„</a:t>
            </a:r>
            <a:r>
              <a:rPr lang="de-DE" sz="1800" dirty="0" err="1">
                <a:solidFill>
                  <a:schemeClr val="accent5"/>
                </a:solidFill>
              </a:rPr>
              <a:t>One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Metric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sometimes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provides</a:t>
            </a:r>
            <a:r>
              <a:rPr lang="de-DE" sz="1800" dirty="0">
                <a:solidFill>
                  <a:schemeClr val="accent5"/>
                </a:solidFill>
              </a:rPr>
              <a:t> not </a:t>
            </a:r>
            <a:r>
              <a:rPr lang="de-DE" sz="1800" dirty="0" err="1">
                <a:solidFill>
                  <a:schemeClr val="accent5"/>
                </a:solidFill>
              </a:rPr>
              <a:t>the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whole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information</a:t>
            </a:r>
            <a:r>
              <a:rPr lang="de-DE" sz="1800" dirty="0">
                <a:solidFill>
                  <a:schemeClr val="accent5"/>
                </a:solidFill>
              </a:rPr>
              <a:t>: </a:t>
            </a:r>
            <a:r>
              <a:rPr lang="de-DE" sz="1800" dirty="0" err="1">
                <a:solidFill>
                  <a:schemeClr val="accent5"/>
                </a:solidFill>
              </a:rPr>
              <a:t>We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need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to</a:t>
            </a:r>
            <a:r>
              <a:rPr lang="de-DE" sz="1800" dirty="0">
                <a:solidFill>
                  <a:schemeClr val="accent5"/>
                </a:solidFill>
              </a:rPr>
              <a:t> find </a:t>
            </a:r>
            <a:r>
              <a:rPr lang="de-DE" sz="1800" dirty="0" err="1">
                <a:solidFill>
                  <a:schemeClr val="accent5"/>
                </a:solidFill>
              </a:rPr>
              <a:t>how</a:t>
            </a:r>
            <a:r>
              <a:rPr lang="de-DE" sz="1800" dirty="0">
                <a:solidFill>
                  <a:schemeClr val="accent5"/>
                </a:solidFill>
              </a:rPr>
              <a:t> different </a:t>
            </a:r>
            <a:r>
              <a:rPr lang="de-DE" sz="1800" dirty="0" err="1">
                <a:solidFill>
                  <a:schemeClr val="accent5"/>
                </a:solidFill>
              </a:rPr>
              <a:t>metrics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correlate</a:t>
            </a:r>
            <a:r>
              <a:rPr lang="de-DE" sz="1800" dirty="0">
                <a:solidFill>
                  <a:schemeClr val="accent5"/>
                </a:solidFill>
              </a:rPr>
              <a:t>“</a:t>
            </a:r>
          </a:p>
          <a:p>
            <a:pPr lvl="1"/>
            <a:endParaRPr lang="en-GB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F243499-3B6C-4674-8B53-057F939081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" t="4427" r="68943" b="72849"/>
          <a:stretch/>
        </p:blipFill>
        <p:spPr bwMode="auto">
          <a:xfrm>
            <a:off x="1049481" y="4566123"/>
            <a:ext cx="4999638" cy="255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hteck 36">
            <a:extLst>
              <a:ext uri="{FF2B5EF4-FFF2-40B4-BE49-F238E27FC236}">
                <a16:creationId xmlns:a16="http://schemas.microsoft.com/office/drawing/2014/main" id="{9FB9807F-4D7D-4FAE-BD99-9B008A57D555}"/>
              </a:ext>
            </a:extLst>
          </p:cNvPr>
          <p:cNvSpPr/>
          <p:nvPr/>
        </p:nvSpPr>
        <p:spPr>
          <a:xfrm rot="5400000">
            <a:off x="8615215" y="5256310"/>
            <a:ext cx="477583" cy="5519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2E1CA7F-25AD-4C95-9A54-DFA5DD7EBCD8}"/>
              </a:ext>
            </a:extLst>
          </p:cNvPr>
          <p:cNvSpPr/>
          <p:nvPr/>
        </p:nvSpPr>
        <p:spPr>
          <a:xfrm rot="5400000">
            <a:off x="9001807" y="5204811"/>
            <a:ext cx="477583" cy="5519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feil: nach oben und unten 3">
            <a:extLst>
              <a:ext uri="{FF2B5EF4-FFF2-40B4-BE49-F238E27FC236}">
                <a16:creationId xmlns:a16="http://schemas.microsoft.com/office/drawing/2014/main" id="{FCAB1510-6F3C-4F4C-AFEC-31905A70E375}"/>
              </a:ext>
            </a:extLst>
          </p:cNvPr>
          <p:cNvSpPr/>
          <p:nvPr/>
        </p:nvSpPr>
        <p:spPr>
          <a:xfrm>
            <a:off x="2358580" y="6626128"/>
            <a:ext cx="241222" cy="325369"/>
          </a:xfrm>
          <a:prstGeom prst="upDown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6" name="Pfeil: nach oben und unten 5">
            <a:extLst>
              <a:ext uri="{FF2B5EF4-FFF2-40B4-BE49-F238E27FC236}">
                <a16:creationId xmlns:a16="http://schemas.microsoft.com/office/drawing/2014/main" id="{A8774C70-C035-478E-848C-D9934C4DBBC0}"/>
              </a:ext>
            </a:extLst>
          </p:cNvPr>
          <p:cNvSpPr/>
          <p:nvPr/>
        </p:nvSpPr>
        <p:spPr>
          <a:xfrm>
            <a:off x="3665571" y="5815808"/>
            <a:ext cx="303858" cy="1115420"/>
          </a:xfrm>
          <a:prstGeom prst="upDown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16DB745-D191-4C18-956C-7AB793305917}"/>
              </a:ext>
            </a:extLst>
          </p:cNvPr>
          <p:cNvSpPr txBox="1"/>
          <p:nvPr/>
        </p:nvSpPr>
        <p:spPr>
          <a:xfrm>
            <a:off x="639157" y="6746562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0,0</a:t>
            </a:r>
            <a:endParaRPr lang="en-GB" sz="18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DD16AEA-F737-4E55-A21E-EDE1D167CC72}"/>
              </a:ext>
            </a:extLst>
          </p:cNvPr>
          <p:cNvSpPr txBox="1"/>
          <p:nvPr/>
        </p:nvSpPr>
        <p:spPr>
          <a:xfrm>
            <a:off x="639157" y="4536859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0,8</a:t>
            </a:r>
            <a:endParaRPr lang="en-GB" sz="18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4327C29-D990-47FE-9C2E-EA42125D399B}"/>
              </a:ext>
            </a:extLst>
          </p:cNvPr>
          <p:cNvSpPr txBox="1"/>
          <p:nvPr/>
        </p:nvSpPr>
        <p:spPr>
          <a:xfrm>
            <a:off x="638178" y="620360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0,2</a:t>
            </a:r>
            <a:endParaRPr lang="en-GB" sz="18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1D13D99-1BAB-4018-9C72-0ADA32CBE3DB}"/>
              </a:ext>
            </a:extLst>
          </p:cNvPr>
          <p:cNvSpPr txBox="1"/>
          <p:nvPr/>
        </p:nvSpPr>
        <p:spPr>
          <a:xfrm>
            <a:off x="639157" y="5629205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0,4</a:t>
            </a:r>
            <a:endParaRPr lang="en-GB" sz="18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8BA97E7-8CA9-4D46-833E-C6C0399EBADC}"/>
              </a:ext>
            </a:extLst>
          </p:cNvPr>
          <p:cNvSpPr txBox="1"/>
          <p:nvPr/>
        </p:nvSpPr>
        <p:spPr>
          <a:xfrm>
            <a:off x="639157" y="5086247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8AE7057-D05B-4E05-A94A-5B42774E5ABA}"/>
              </a:ext>
            </a:extLst>
          </p:cNvPr>
          <p:cNvSpPr txBox="1"/>
          <p:nvPr/>
        </p:nvSpPr>
        <p:spPr>
          <a:xfrm>
            <a:off x="979268" y="703966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0,0</a:t>
            </a:r>
            <a:endParaRPr lang="en-GB" sz="1800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AB674A6-3611-4841-9FFE-451C582C6EDA}"/>
              </a:ext>
            </a:extLst>
          </p:cNvPr>
          <p:cNvSpPr txBox="1"/>
          <p:nvPr/>
        </p:nvSpPr>
        <p:spPr>
          <a:xfrm>
            <a:off x="4665958" y="7033988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0,8</a:t>
            </a:r>
            <a:endParaRPr lang="en-GB" sz="1800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17B5A5DD-7BB0-4D98-AA2C-C4A7D3B0E4C1}"/>
              </a:ext>
            </a:extLst>
          </p:cNvPr>
          <p:cNvSpPr txBox="1"/>
          <p:nvPr/>
        </p:nvSpPr>
        <p:spPr>
          <a:xfrm>
            <a:off x="1840389" y="7033988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0,2</a:t>
            </a:r>
            <a:endParaRPr lang="en-GB" sz="18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A02A117-79B9-4F28-8F1C-905505698616}"/>
              </a:ext>
            </a:extLst>
          </p:cNvPr>
          <p:cNvSpPr txBox="1"/>
          <p:nvPr/>
        </p:nvSpPr>
        <p:spPr>
          <a:xfrm>
            <a:off x="2822613" y="704226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0,4</a:t>
            </a:r>
            <a:endParaRPr lang="en-GB" sz="1800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2C59A1C-8E02-4733-AE38-FD43E8059A55}"/>
              </a:ext>
            </a:extLst>
          </p:cNvPr>
          <p:cNvSpPr txBox="1"/>
          <p:nvPr/>
        </p:nvSpPr>
        <p:spPr>
          <a:xfrm>
            <a:off x="3736422" y="704467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DE085C87-3686-47F3-BFBD-F6B8404DE3D7}"/>
              </a:ext>
            </a:extLst>
          </p:cNvPr>
          <p:cNvSpPr txBox="1"/>
          <p:nvPr/>
        </p:nvSpPr>
        <p:spPr>
          <a:xfrm>
            <a:off x="5563115" y="703870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1,0</a:t>
            </a:r>
            <a:endParaRPr lang="en-GB" sz="18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7F9C107-4E86-4892-8300-B5F0682DD8C0}"/>
              </a:ext>
            </a:extLst>
          </p:cNvPr>
          <p:cNvSpPr txBox="1"/>
          <p:nvPr/>
        </p:nvSpPr>
        <p:spPr>
          <a:xfrm rot="16200000">
            <a:off x="-452909" y="5687855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Median </a:t>
            </a:r>
            <a:r>
              <a:rPr lang="de-DE" sz="1800" dirty="0" err="1"/>
              <a:t>of</a:t>
            </a:r>
            <a:r>
              <a:rPr lang="de-DE" sz="1800" dirty="0"/>
              <a:t> MSEs</a:t>
            </a:r>
            <a:endParaRPr lang="en-GB" sz="1800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B63C3BEF-2410-4814-A3D1-810B8A237E7D}"/>
              </a:ext>
            </a:extLst>
          </p:cNvPr>
          <p:cNvSpPr txBox="1"/>
          <p:nvPr/>
        </p:nvSpPr>
        <p:spPr>
          <a:xfrm>
            <a:off x="2433479" y="7411596"/>
            <a:ext cx="2297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Minimum </a:t>
            </a:r>
            <a:r>
              <a:rPr lang="de-DE" sz="1800" dirty="0" err="1"/>
              <a:t>Distance</a:t>
            </a:r>
            <a:endParaRPr lang="en-GB" sz="1800" dirty="0"/>
          </a:p>
        </p:txBody>
      </p:sp>
      <p:sp>
        <p:nvSpPr>
          <p:cNvPr id="57" name="Pfeil: nach rechts 56">
            <a:extLst>
              <a:ext uri="{FF2B5EF4-FFF2-40B4-BE49-F238E27FC236}">
                <a16:creationId xmlns:a16="http://schemas.microsoft.com/office/drawing/2014/main" id="{51681A3D-9421-4928-9BC3-86C4CDACA971}"/>
              </a:ext>
            </a:extLst>
          </p:cNvPr>
          <p:cNvSpPr/>
          <p:nvPr/>
        </p:nvSpPr>
        <p:spPr>
          <a:xfrm>
            <a:off x="6321323" y="5664436"/>
            <a:ext cx="920627" cy="3595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AD079723-7203-4F81-9C1B-9DAC30254C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46" t="5424" r="1925" b="50953"/>
          <a:stretch/>
        </p:blipFill>
        <p:spPr>
          <a:xfrm>
            <a:off x="7926089" y="4813239"/>
            <a:ext cx="4001545" cy="2247110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FB845A67-31E9-45CB-8C7D-DC5EDC8F9652}"/>
              </a:ext>
            </a:extLst>
          </p:cNvPr>
          <p:cNvSpPr txBox="1"/>
          <p:nvPr/>
        </p:nvSpPr>
        <p:spPr>
          <a:xfrm>
            <a:off x="11927634" y="5419321"/>
            <a:ext cx="7532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0,4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98325B10-B9C5-4408-9D92-40C3323FBA7F}"/>
              </a:ext>
            </a:extLst>
          </p:cNvPr>
          <p:cNvSpPr txBox="1"/>
          <p:nvPr/>
        </p:nvSpPr>
        <p:spPr>
          <a:xfrm>
            <a:off x="11895556" y="6165073"/>
            <a:ext cx="7532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0,19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FF241517-4E03-475A-A987-6B14063EA5EF}"/>
              </a:ext>
            </a:extLst>
          </p:cNvPr>
          <p:cNvSpPr/>
          <p:nvPr/>
        </p:nvSpPr>
        <p:spPr>
          <a:xfrm>
            <a:off x="7818394" y="4816745"/>
            <a:ext cx="106815" cy="1451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27255848-4D7F-4541-8DB4-9164F64E03D1}"/>
              </a:ext>
            </a:extLst>
          </p:cNvPr>
          <p:cNvSpPr/>
          <p:nvPr/>
        </p:nvSpPr>
        <p:spPr>
          <a:xfrm rot="5400000">
            <a:off x="9864762" y="5458431"/>
            <a:ext cx="185850" cy="3289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A2E1CB7E-8B33-4C1D-A53D-5C29524F9067}"/>
              </a:ext>
            </a:extLst>
          </p:cNvPr>
          <p:cNvSpPr/>
          <p:nvPr/>
        </p:nvSpPr>
        <p:spPr>
          <a:xfrm rot="5400000">
            <a:off x="10156606" y="8075337"/>
            <a:ext cx="162058" cy="2868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90FB4099-7D78-4ABF-862C-EB85852A1AD0}"/>
              </a:ext>
            </a:extLst>
          </p:cNvPr>
          <p:cNvSpPr txBox="1"/>
          <p:nvPr/>
        </p:nvSpPr>
        <p:spPr>
          <a:xfrm>
            <a:off x="7524783" y="6742031"/>
            <a:ext cx="7532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0,1</a:t>
            </a:r>
            <a:endParaRPr lang="en-GB" sz="1800" dirty="0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CA89EE11-FBDB-401F-BE62-0A869D6B6DFB}"/>
              </a:ext>
            </a:extLst>
          </p:cNvPr>
          <p:cNvSpPr txBox="1"/>
          <p:nvPr/>
        </p:nvSpPr>
        <p:spPr>
          <a:xfrm>
            <a:off x="7514991" y="4766822"/>
            <a:ext cx="7532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19BC1CA2-B9FB-4052-9760-72ADD2CCE172}"/>
              </a:ext>
            </a:extLst>
          </p:cNvPr>
          <p:cNvSpPr txBox="1"/>
          <p:nvPr/>
        </p:nvSpPr>
        <p:spPr>
          <a:xfrm>
            <a:off x="8302514" y="4405043"/>
            <a:ext cx="1277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3603EA2A-CA2E-4870-B63D-A09C4C080E30}"/>
              </a:ext>
            </a:extLst>
          </p:cNvPr>
          <p:cNvSpPr txBox="1"/>
          <p:nvPr/>
        </p:nvSpPr>
        <p:spPr>
          <a:xfrm>
            <a:off x="9981793" y="4396465"/>
            <a:ext cx="197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 </a:t>
            </a:r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0E2E4767-5F86-4FD1-877F-71977D408EC4}"/>
              </a:ext>
            </a:extLst>
          </p:cNvPr>
          <p:cNvSpPr txBox="1"/>
          <p:nvPr/>
        </p:nvSpPr>
        <p:spPr>
          <a:xfrm rot="16200000">
            <a:off x="7379649" y="5584548"/>
            <a:ext cx="62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MD</a:t>
            </a:r>
            <a:endParaRPr lang="en-GB" sz="1800" dirty="0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B1410243-FB2D-47A5-B894-EC01D9EAEDE3}"/>
              </a:ext>
            </a:extLst>
          </p:cNvPr>
          <p:cNvSpPr/>
          <p:nvPr/>
        </p:nvSpPr>
        <p:spPr>
          <a:xfrm>
            <a:off x="9906080" y="4015560"/>
            <a:ext cx="106815" cy="4462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4" name="Gerader Verbinder 63">
            <a:extLst>
              <a:ext uri="{FF2B5EF4-FFF2-40B4-BE49-F238E27FC236}">
                <a16:creationId xmlns:a16="http://schemas.microsoft.com/office/drawing/2014/main" id="{78F0236B-0F2D-4992-B7F4-59EB992C6617}"/>
              </a:ext>
            </a:extLst>
          </p:cNvPr>
          <p:cNvCxnSpPr>
            <a:cxnSpLocks/>
          </p:cNvCxnSpPr>
          <p:nvPr/>
        </p:nvCxnSpPr>
        <p:spPr>
          <a:xfrm>
            <a:off x="7951407" y="5608597"/>
            <a:ext cx="3985442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BF976BE1-951F-4C88-B0FE-3DEEFD288AFC}"/>
              </a:ext>
            </a:extLst>
          </p:cNvPr>
          <p:cNvCxnSpPr>
            <a:cxnSpLocks/>
          </p:cNvCxnSpPr>
          <p:nvPr/>
        </p:nvCxnSpPr>
        <p:spPr>
          <a:xfrm>
            <a:off x="7951407" y="6346424"/>
            <a:ext cx="3995114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154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38" grpId="0"/>
      <p:bldP spid="39" grpId="0"/>
      <p:bldP spid="40" grpId="0" animBg="1"/>
      <p:bldP spid="48" grpId="0" animBg="1"/>
      <p:bldP spid="53" grpId="0"/>
      <p:bldP spid="54" grpId="0"/>
      <p:bldP spid="59" grpId="0"/>
      <p:bldP spid="60" grpId="0"/>
      <p:bldP spid="61" grpId="0"/>
      <p:bldP spid="6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D2BE5B98-344E-E546-8464-3128572A45A8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F2897A14-5DF5-3F42-A796-FE79C01AE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870062" y="2895845"/>
            <a:ext cx="565907" cy="565907"/>
          </a:xfrm>
          <a:prstGeom prst="rect">
            <a:avLst/>
          </a:prstGeom>
        </p:spPr>
      </p:pic>
      <p:sp>
        <p:nvSpPr>
          <p:cNvPr id="63" name="Kreis">
            <a:extLst>
              <a:ext uri="{FF2B5EF4-FFF2-40B4-BE49-F238E27FC236}">
                <a16:creationId xmlns:a16="http://schemas.microsoft.com/office/drawing/2014/main" id="{D53403C0-EE34-C240-BFCA-11CB37C53B68}"/>
              </a:ext>
            </a:extLst>
          </p:cNvPr>
          <p:cNvSpPr/>
          <p:nvPr/>
        </p:nvSpPr>
        <p:spPr>
          <a:xfrm>
            <a:off x="11409065" y="270002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6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2C20D44B-4B46-AE40-92E2-AA1C2F1E52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2700028"/>
            <a:ext cx="565909" cy="565909"/>
          </a:xfrm>
          <a:prstGeom prst="rect">
            <a:avLst/>
          </a:prstGeom>
        </p:spPr>
      </p:pic>
      <p:sp>
        <p:nvSpPr>
          <p:cNvPr id="65" name="Kreis">
            <a:extLst>
              <a:ext uri="{FF2B5EF4-FFF2-40B4-BE49-F238E27FC236}">
                <a16:creationId xmlns:a16="http://schemas.microsoft.com/office/drawing/2014/main" id="{230DDF47-E5A8-0649-836D-8B7690006835}"/>
              </a:ext>
            </a:extLst>
          </p:cNvPr>
          <p:cNvSpPr/>
          <p:nvPr/>
        </p:nvSpPr>
        <p:spPr>
          <a:xfrm>
            <a:off x="11409065" y="7122105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6" name="Kreis">
            <a:extLst>
              <a:ext uri="{FF2B5EF4-FFF2-40B4-BE49-F238E27FC236}">
                <a16:creationId xmlns:a16="http://schemas.microsoft.com/office/drawing/2014/main" id="{9700D4FE-5C76-F742-9568-080A272B55B2}"/>
              </a:ext>
            </a:extLst>
          </p:cNvPr>
          <p:cNvSpPr/>
          <p:nvPr/>
        </p:nvSpPr>
        <p:spPr>
          <a:xfrm>
            <a:off x="11409065" y="5737917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7" name="Kreis">
            <a:extLst>
              <a:ext uri="{FF2B5EF4-FFF2-40B4-BE49-F238E27FC236}">
                <a16:creationId xmlns:a16="http://schemas.microsoft.com/office/drawing/2014/main" id="{31FA8A18-6DD9-E544-9DF8-3BA6725693C6}"/>
              </a:ext>
            </a:extLst>
          </p:cNvPr>
          <p:cNvSpPr/>
          <p:nvPr/>
        </p:nvSpPr>
        <p:spPr>
          <a:xfrm>
            <a:off x="11409065" y="4353727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68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5FD80713-B25F-C547-B94A-9DD7CD90DBA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4362016"/>
            <a:ext cx="565907" cy="565907"/>
          </a:xfrm>
          <a:prstGeom prst="rect">
            <a:avLst/>
          </a:prstGeom>
        </p:spPr>
      </p:pic>
      <p:pic>
        <p:nvPicPr>
          <p:cNvPr id="69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91A4E2E1-89CA-8B4F-A2EA-E88FC6EDB57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5741204"/>
            <a:ext cx="565907" cy="565907"/>
          </a:xfrm>
          <a:prstGeom prst="rect">
            <a:avLst/>
          </a:prstGeom>
        </p:spPr>
      </p:pic>
      <p:pic>
        <p:nvPicPr>
          <p:cNvPr id="70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9A09ED40-9B8A-7E41-B71F-1E23766E2F7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7137555"/>
            <a:ext cx="565907" cy="565907"/>
          </a:xfrm>
          <a:prstGeom prst="rect">
            <a:avLst/>
          </a:prstGeom>
        </p:spPr>
      </p:pic>
      <p:pic>
        <p:nvPicPr>
          <p:cNvPr id="13" name="Picture 6" descr="Image result for microphone icon">
            <a:extLst>
              <a:ext uri="{FF2B5EF4-FFF2-40B4-BE49-F238E27FC236}">
                <a16:creationId xmlns:a16="http://schemas.microsoft.com/office/drawing/2014/main" id="{6A810884-211C-9B42-9BFF-F3C3C6DF2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2157" y="2317769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742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000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000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3: </a:t>
            </a:r>
            <a:r>
              <a:rPr lang="en-GB" sz="2400" dirty="0">
                <a:solidFill>
                  <a:schemeClr val="accent5"/>
                </a:solidFill>
              </a:rPr>
              <a:t>Which algorithm performs best? What happens with noise or outlier?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GB" sz="2000" dirty="0"/>
              <a:t> Monte Carlo run with 10.000 runs: Evaluate metrics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More or less similar with good data (simulated and real EEG data with added artifacts)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Power ICA: quite good with reasonable SNR (~ 20dB), fast and with low variance 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Low sample sizes are problematic (&lt; 5000 samples)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Higher noise than 20dB SNR: smoothly becoming worse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All reach breakdown point with one large outlier</a:t>
            </a:r>
          </a:p>
          <a:p>
            <a:pPr lvl="1"/>
            <a:endParaRPr lang="en-GB" dirty="0"/>
          </a:p>
          <a:p>
            <a:pPr lvl="1"/>
            <a:r>
              <a:rPr lang="en-GB" sz="1800" dirty="0"/>
              <a:t> </a:t>
            </a:r>
            <a:r>
              <a:rPr lang="de-DE" sz="1800" dirty="0">
                <a:solidFill>
                  <a:schemeClr val="accent5"/>
                </a:solidFill>
              </a:rPr>
              <a:t>„All </a:t>
            </a:r>
            <a:r>
              <a:rPr lang="de-DE" sz="1800" dirty="0" err="1">
                <a:solidFill>
                  <a:schemeClr val="accent5"/>
                </a:solidFill>
              </a:rPr>
              <a:t>four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algorithms</a:t>
            </a:r>
            <a:r>
              <a:rPr lang="de-DE" sz="1800" dirty="0">
                <a:solidFill>
                  <a:schemeClr val="accent5"/>
                </a:solidFill>
              </a:rPr>
              <a:t>: </a:t>
            </a:r>
            <a:r>
              <a:rPr lang="de-DE" sz="1800" dirty="0" err="1">
                <a:solidFill>
                  <a:schemeClr val="accent5"/>
                </a:solidFill>
              </a:rPr>
              <a:t>Good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performance</a:t>
            </a:r>
            <a:r>
              <a:rPr lang="de-DE" sz="1800" dirty="0">
                <a:solidFill>
                  <a:schemeClr val="accent5"/>
                </a:solidFill>
              </a:rPr>
              <a:t> on </a:t>
            </a:r>
            <a:r>
              <a:rPr lang="de-DE" sz="1800" dirty="0" err="1">
                <a:solidFill>
                  <a:schemeClr val="accent5"/>
                </a:solidFill>
              </a:rPr>
              <a:t>well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behaving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data</a:t>
            </a:r>
            <a:r>
              <a:rPr lang="de-DE" sz="1800" dirty="0">
                <a:solidFill>
                  <a:schemeClr val="accent5"/>
                </a:solidFill>
              </a:rPr>
              <a:t> but </a:t>
            </a:r>
            <a:r>
              <a:rPr lang="de-DE" sz="1800" dirty="0" err="1">
                <a:solidFill>
                  <a:schemeClr val="accent5"/>
                </a:solidFill>
              </a:rPr>
              <a:t>higher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noise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level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or</a:t>
            </a:r>
            <a:r>
              <a:rPr lang="de-DE" sz="1800" dirty="0">
                <a:solidFill>
                  <a:schemeClr val="accent5"/>
                </a:solidFill>
              </a:rPr>
              <a:t> larger </a:t>
            </a:r>
            <a:r>
              <a:rPr lang="de-DE" sz="1800" dirty="0" err="1">
                <a:solidFill>
                  <a:schemeClr val="accent5"/>
                </a:solidFill>
              </a:rPr>
              <a:t>outlier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cause</a:t>
            </a:r>
            <a:r>
              <a:rPr lang="de-DE" sz="1800" dirty="0">
                <a:solidFill>
                  <a:schemeClr val="accent5"/>
                </a:solidFill>
              </a:rPr>
              <a:t>  </a:t>
            </a:r>
          </a:p>
          <a:p>
            <a:pPr marL="253365" lvl="1" indent="0">
              <a:buNone/>
            </a:pPr>
            <a:r>
              <a:rPr lang="de-DE" sz="1800" dirty="0">
                <a:solidFill>
                  <a:schemeClr val="accent5"/>
                </a:solidFill>
              </a:rPr>
              <a:t>       </a:t>
            </a:r>
            <a:r>
              <a:rPr lang="de-DE" sz="1800" dirty="0" err="1">
                <a:solidFill>
                  <a:schemeClr val="accent5"/>
                </a:solidFill>
              </a:rPr>
              <a:t>failure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>
                <a:solidFill>
                  <a:schemeClr val="accent5"/>
                </a:solidFill>
                <a:sym typeface="Wingdings" panose="05000000000000000000" pitchFamily="2" charset="2"/>
              </a:rPr>
              <a:t> </a:t>
            </a:r>
            <a:r>
              <a:rPr lang="de-DE" sz="1800" dirty="0" err="1">
                <a:solidFill>
                  <a:schemeClr val="accent5"/>
                </a:solidFill>
                <a:sym typeface="Wingdings" panose="05000000000000000000" pitchFamily="2" charset="2"/>
              </a:rPr>
              <a:t>Violates</a:t>
            </a:r>
            <a:r>
              <a:rPr lang="de-DE" sz="1800" dirty="0">
                <a:solidFill>
                  <a:schemeClr val="accent5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accent5"/>
                </a:solidFill>
                <a:sym typeface="Wingdings" panose="05000000000000000000" pitchFamily="2" charset="2"/>
              </a:rPr>
              <a:t>assumptions</a:t>
            </a:r>
            <a:r>
              <a:rPr lang="de-DE" sz="1800" dirty="0">
                <a:solidFill>
                  <a:schemeClr val="accent5"/>
                </a:solidFill>
              </a:rPr>
              <a:t>“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0840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4: </a:t>
            </a:r>
            <a:r>
              <a:rPr lang="en-GB" sz="2400" dirty="0">
                <a:solidFill>
                  <a:schemeClr val="accent5"/>
                </a:solidFill>
              </a:rPr>
              <a:t>How to </a:t>
            </a:r>
            <a:r>
              <a:rPr lang="en-GB" sz="2400" dirty="0" err="1">
                <a:solidFill>
                  <a:schemeClr val="accent5"/>
                </a:solidFill>
              </a:rPr>
              <a:t>robustify</a:t>
            </a:r>
            <a:r>
              <a:rPr lang="en-GB" sz="2400" dirty="0">
                <a:solidFill>
                  <a:schemeClr val="accent5"/>
                </a:solidFill>
              </a:rPr>
              <a:t>? 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GB" sz="1800" dirty="0"/>
              <a:t>Whitening process crucial for algorithms</a:t>
            </a:r>
          </a:p>
          <a:p>
            <a:pPr lvl="1"/>
            <a:r>
              <a:rPr lang="en-GB" sz="1800" dirty="0"/>
              <a:t>Different objective functions for some algorithms</a:t>
            </a:r>
          </a:p>
          <a:p>
            <a:pPr lvl="1"/>
            <a:r>
              <a:rPr lang="en-GB" sz="1800" dirty="0"/>
              <a:t>Initialization quite important (local maxima/minima)</a:t>
            </a:r>
          </a:p>
          <a:p>
            <a:pPr lvl="1"/>
            <a:r>
              <a:rPr lang="en-GB" sz="1800" dirty="0"/>
              <a:t>Within algorithms: quite complicated </a:t>
            </a:r>
            <a:r>
              <a:rPr lang="en-GB" sz="1800" dirty="0">
                <a:sym typeface="Wingdings" panose="05000000000000000000" pitchFamily="2" charset="2"/>
              </a:rPr>
              <a:t> model based</a:t>
            </a:r>
            <a:endParaRPr lang="en-GB" sz="1800" dirty="0"/>
          </a:p>
          <a:p>
            <a:pPr lvl="1"/>
            <a:endParaRPr lang="en-GB" dirty="0"/>
          </a:p>
          <a:p>
            <a:pPr marL="253365" lvl="1" indent="0">
              <a:buNone/>
            </a:pPr>
            <a:r>
              <a:rPr lang="en-GB" sz="2400" dirty="0">
                <a:solidFill>
                  <a:schemeClr val="accent5"/>
                </a:solidFill>
              </a:rPr>
              <a:t>What we tried: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Plug-in robustness of covariance estimation in whitening process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Trying out different robust objective functions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Initialize Power ICA with Radical as a global optimizer</a:t>
            </a:r>
          </a:p>
          <a:p>
            <a:pPr marL="253365" lvl="1" indent="0">
              <a:buNone/>
            </a:pPr>
            <a:endParaRPr lang="en-GB" dirty="0"/>
          </a:p>
          <a:p>
            <a:pPr marL="253365" lvl="1" indent="0">
              <a:buNone/>
            </a:pPr>
            <a:r>
              <a:rPr lang="en-GB" dirty="0"/>
              <a:t>     </a:t>
            </a:r>
            <a:r>
              <a:rPr lang="de-DE" sz="2000" dirty="0">
                <a:solidFill>
                  <a:schemeClr val="accent5"/>
                </a:solidFill>
              </a:rPr>
              <a:t>„</a:t>
            </a:r>
            <a:r>
              <a:rPr lang="en-GB" sz="2000" dirty="0">
                <a:solidFill>
                  <a:schemeClr val="accent5"/>
                </a:solidFill>
              </a:rPr>
              <a:t>No real improvement: sometimes with noise a bit better, but still low    </a:t>
            </a:r>
          </a:p>
          <a:p>
            <a:pPr marL="253365" lvl="1" indent="0">
              <a:buNone/>
            </a:pPr>
            <a:r>
              <a:rPr lang="en-GB" sz="2000" dirty="0">
                <a:solidFill>
                  <a:schemeClr val="accent5"/>
                </a:solidFill>
              </a:rPr>
              <a:t>        breakdown point”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Pfeil: nach rechts 3">
            <a:extLst>
              <a:ext uri="{FF2B5EF4-FFF2-40B4-BE49-F238E27FC236}">
                <a16:creationId xmlns:a16="http://schemas.microsoft.com/office/drawing/2014/main" id="{A1CDB3AE-E4A4-4148-A832-23F790E1D1DB}"/>
              </a:ext>
            </a:extLst>
          </p:cNvPr>
          <p:cNvSpPr/>
          <p:nvPr/>
        </p:nvSpPr>
        <p:spPr>
          <a:xfrm>
            <a:off x="661958" y="5964823"/>
            <a:ext cx="443176" cy="3085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42968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5: </a:t>
            </a:r>
            <a:r>
              <a:rPr lang="en-GB" sz="2400" dirty="0">
                <a:solidFill>
                  <a:schemeClr val="accent5"/>
                </a:solidFill>
              </a:rPr>
              <a:t>What are Graph Signals / Graph BSS?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3999" y="2242800"/>
            <a:ext cx="10647181" cy="6587280"/>
          </a:xfrm>
        </p:spPr>
        <p:txBody>
          <a:bodyPr/>
          <a:lstStyle/>
          <a:p>
            <a:pPr lvl="1"/>
            <a:r>
              <a:rPr lang="en-GB" sz="1800" dirty="0"/>
              <a:t>Graph signal: Use proximity/similarity between components of the underlying signal</a:t>
            </a:r>
          </a:p>
          <a:p>
            <a:pPr lvl="1"/>
            <a:endParaRPr lang="en-GB" sz="1800" dirty="0"/>
          </a:p>
          <a:p>
            <a:pPr lvl="1"/>
            <a:r>
              <a:rPr lang="de-DE" sz="1800" dirty="0">
                <a:solidFill>
                  <a:schemeClr val="accent5"/>
                </a:solidFill>
              </a:rPr>
              <a:t>„</a:t>
            </a:r>
            <a:r>
              <a:rPr lang="en-GB" sz="1800" dirty="0">
                <a:solidFill>
                  <a:schemeClr val="accent5"/>
                </a:solidFill>
              </a:rPr>
              <a:t>Graph BSS tries to combine the ICA approach to maximize the measure of independence and the graph signal approach to decorrelate the nodes of the graph”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cxnSp>
        <p:nvCxnSpPr>
          <p:cNvPr id="21" name="Straight Arrow Connector 32">
            <a:extLst>
              <a:ext uri="{FF2B5EF4-FFF2-40B4-BE49-F238E27FC236}">
                <a16:creationId xmlns:a16="http://schemas.microsoft.com/office/drawing/2014/main" id="{A155577A-D14C-42D5-80DF-578694E192E3}"/>
              </a:ext>
            </a:extLst>
          </p:cNvPr>
          <p:cNvCxnSpPr>
            <a:cxnSpLocks/>
          </p:cNvCxnSpPr>
          <p:nvPr/>
        </p:nvCxnSpPr>
        <p:spPr>
          <a:xfrm flipV="1">
            <a:off x="7953265" y="4486695"/>
            <a:ext cx="0" cy="2710201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34">
            <a:extLst>
              <a:ext uri="{FF2B5EF4-FFF2-40B4-BE49-F238E27FC236}">
                <a16:creationId xmlns:a16="http://schemas.microsoft.com/office/drawing/2014/main" id="{1026859D-A65C-48AB-ACAD-E5047C521511}"/>
              </a:ext>
            </a:extLst>
          </p:cNvPr>
          <p:cNvCxnSpPr>
            <a:cxnSpLocks/>
          </p:cNvCxnSpPr>
          <p:nvPr/>
        </p:nvCxnSpPr>
        <p:spPr>
          <a:xfrm>
            <a:off x="7953265" y="7196895"/>
            <a:ext cx="4076700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8">
            <a:extLst>
              <a:ext uri="{FF2B5EF4-FFF2-40B4-BE49-F238E27FC236}">
                <a16:creationId xmlns:a16="http://schemas.microsoft.com/office/drawing/2014/main" id="{F55DA06A-A43E-4A42-B8EA-3C9E00C04539}"/>
              </a:ext>
            </a:extLst>
          </p:cNvPr>
          <p:cNvCxnSpPr>
            <a:cxnSpLocks/>
          </p:cNvCxnSpPr>
          <p:nvPr/>
        </p:nvCxnSpPr>
        <p:spPr>
          <a:xfrm flipV="1">
            <a:off x="8248540" y="6128632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39">
            <a:extLst>
              <a:ext uri="{FF2B5EF4-FFF2-40B4-BE49-F238E27FC236}">
                <a16:creationId xmlns:a16="http://schemas.microsoft.com/office/drawing/2014/main" id="{4DA17520-61A1-4921-B430-3238EE0AADEF}"/>
              </a:ext>
            </a:extLst>
          </p:cNvPr>
          <p:cNvCxnSpPr>
            <a:cxnSpLocks/>
          </p:cNvCxnSpPr>
          <p:nvPr/>
        </p:nvCxnSpPr>
        <p:spPr>
          <a:xfrm flipV="1">
            <a:off x="8515240" y="5841795"/>
            <a:ext cx="0" cy="1355105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40">
            <a:extLst>
              <a:ext uri="{FF2B5EF4-FFF2-40B4-BE49-F238E27FC236}">
                <a16:creationId xmlns:a16="http://schemas.microsoft.com/office/drawing/2014/main" id="{B552E910-955B-4E8D-B806-62D10E651876}"/>
              </a:ext>
            </a:extLst>
          </p:cNvPr>
          <p:cNvCxnSpPr>
            <a:cxnSpLocks/>
          </p:cNvCxnSpPr>
          <p:nvPr/>
        </p:nvCxnSpPr>
        <p:spPr>
          <a:xfrm flipV="1">
            <a:off x="8791465" y="5453820"/>
            <a:ext cx="0" cy="1743078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41">
            <a:extLst>
              <a:ext uri="{FF2B5EF4-FFF2-40B4-BE49-F238E27FC236}">
                <a16:creationId xmlns:a16="http://schemas.microsoft.com/office/drawing/2014/main" id="{1957E216-523C-4536-8389-A3FF9D29776C}"/>
              </a:ext>
            </a:extLst>
          </p:cNvPr>
          <p:cNvCxnSpPr>
            <a:cxnSpLocks/>
          </p:cNvCxnSpPr>
          <p:nvPr/>
        </p:nvCxnSpPr>
        <p:spPr>
          <a:xfrm flipV="1">
            <a:off x="9039115" y="5025195"/>
            <a:ext cx="0" cy="2171705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42">
            <a:extLst>
              <a:ext uri="{FF2B5EF4-FFF2-40B4-BE49-F238E27FC236}">
                <a16:creationId xmlns:a16="http://schemas.microsoft.com/office/drawing/2014/main" id="{0D64C211-45B7-417F-8166-3EA6040F800F}"/>
              </a:ext>
            </a:extLst>
          </p:cNvPr>
          <p:cNvCxnSpPr>
            <a:cxnSpLocks/>
          </p:cNvCxnSpPr>
          <p:nvPr/>
        </p:nvCxnSpPr>
        <p:spPr>
          <a:xfrm flipV="1">
            <a:off x="9296290" y="4701345"/>
            <a:ext cx="0" cy="249555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43">
            <a:extLst>
              <a:ext uri="{FF2B5EF4-FFF2-40B4-BE49-F238E27FC236}">
                <a16:creationId xmlns:a16="http://schemas.microsoft.com/office/drawing/2014/main" id="{94212D76-8611-4048-B674-9B4F079A805D}"/>
              </a:ext>
            </a:extLst>
          </p:cNvPr>
          <p:cNvCxnSpPr>
            <a:cxnSpLocks/>
          </p:cNvCxnSpPr>
          <p:nvPr/>
        </p:nvCxnSpPr>
        <p:spPr>
          <a:xfrm flipV="1">
            <a:off x="9553465" y="4701345"/>
            <a:ext cx="0" cy="249555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44">
            <a:extLst>
              <a:ext uri="{FF2B5EF4-FFF2-40B4-BE49-F238E27FC236}">
                <a16:creationId xmlns:a16="http://schemas.microsoft.com/office/drawing/2014/main" id="{DAC53495-58DA-4F8E-9773-F9253692FB6B}"/>
              </a:ext>
            </a:extLst>
          </p:cNvPr>
          <p:cNvCxnSpPr>
            <a:cxnSpLocks/>
          </p:cNvCxnSpPr>
          <p:nvPr/>
        </p:nvCxnSpPr>
        <p:spPr>
          <a:xfrm flipV="1">
            <a:off x="9829690" y="5025195"/>
            <a:ext cx="0" cy="217170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45">
            <a:extLst>
              <a:ext uri="{FF2B5EF4-FFF2-40B4-BE49-F238E27FC236}">
                <a16:creationId xmlns:a16="http://schemas.microsoft.com/office/drawing/2014/main" id="{EDF67BDA-DAD5-4009-8D06-B9275FCE53C6}"/>
              </a:ext>
            </a:extLst>
          </p:cNvPr>
          <p:cNvCxnSpPr>
            <a:cxnSpLocks/>
          </p:cNvCxnSpPr>
          <p:nvPr/>
        </p:nvCxnSpPr>
        <p:spPr>
          <a:xfrm flipV="1">
            <a:off x="10115440" y="5453820"/>
            <a:ext cx="0" cy="1743077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46">
            <a:extLst>
              <a:ext uri="{FF2B5EF4-FFF2-40B4-BE49-F238E27FC236}">
                <a16:creationId xmlns:a16="http://schemas.microsoft.com/office/drawing/2014/main" id="{A8CA1A37-EAC8-4346-979F-8DCF3E678F63}"/>
              </a:ext>
            </a:extLst>
          </p:cNvPr>
          <p:cNvCxnSpPr>
            <a:cxnSpLocks/>
          </p:cNvCxnSpPr>
          <p:nvPr/>
        </p:nvCxnSpPr>
        <p:spPr>
          <a:xfrm flipV="1">
            <a:off x="10401190" y="5834820"/>
            <a:ext cx="0" cy="1362077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47">
            <a:extLst>
              <a:ext uri="{FF2B5EF4-FFF2-40B4-BE49-F238E27FC236}">
                <a16:creationId xmlns:a16="http://schemas.microsoft.com/office/drawing/2014/main" id="{D027C383-AE60-4AB9-AA91-69364883C4EE}"/>
              </a:ext>
            </a:extLst>
          </p:cNvPr>
          <p:cNvCxnSpPr>
            <a:cxnSpLocks/>
          </p:cNvCxnSpPr>
          <p:nvPr/>
        </p:nvCxnSpPr>
        <p:spPr>
          <a:xfrm flipV="1">
            <a:off x="10696465" y="6128632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48">
            <a:extLst>
              <a:ext uri="{FF2B5EF4-FFF2-40B4-BE49-F238E27FC236}">
                <a16:creationId xmlns:a16="http://schemas.microsoft.com/office/drawing/2014/main" id="{D11393D6-986D-4EEC-99FC-E0C4D26C5116}"/>
              </a:ext>
            </a:extLst>
          </p:cNvPr>
          <p:cNvCxnSpPr/>
          <p:nvPr/>
        </p:nvCxnSpPr>
        <p:spPr>
          <a:xfrm flipV="1">
            <a:off x="10972690" y="6308633"/>
            <a:ext cx="0" cy="888263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49">
            <a:extLst>
              <a:ext uri="{FF2B5EF4-FFF2-40B4-BE49-F238E27FC236}">
                <a16:creationId xmlns:a16="http://schemas.microsoft.com/office/drawing/2014/main" id="{2636CBD8-4066-45D0-8E19-E4658CF36E3C}"/>
              </a:ext>
            </a:extLst>
          </p:cNvPr>
          <p:cNvCxnSpPr>
            <a:cxnSpLocks/>
          </p:cNvCxnSpPr>
          <p:nvPr/>
        </p:nvCxnSpPr>
        <p:spPr>
          <a:xfrm flipV="1">
            <a:off x="11224444" y="6131334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65">
            <a:extLst>
              <a:ext uri="{FF2B5EF4-FFF2-40B4-BE49-F238E27FC236}">
                <a16:creationId xmlns:a16="http://schemas.microsoft.com/office/drawing/2014/main" id="{9CEC5FC8-6783-4614-B272-E98E007C17DB}"/>
              </a:ext>
            </a:extLst>
          </p:cNvPr>
          <p:cNvCxnSpPr>
            <a:cxnSpLocks/>
          </p:cNvCxnSpPr>
          <p:nvPr/>
        </p:nvCxnSpPr>
        <p:spPr>
          <a:xfrm flipV="1">
            <a:off x="11506090" y="5834820"/>
            <a:ext cx="0" cy="1362080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68">
            <a:extLst>
              <a:ext uri="{FF2B5EF4-FFF2-40B4-BE49-F238E27FC236}">
                <a16:creationId xmlns:a16="http://schemas.microsoft.com/office/drawing/2014/main" id="{23EAC218-820D-4028-835E-A38E8185089E}"/>
              </a:ext>
            </a:extLst>
          </p:cNvPr>
          <p:cNvCxnSpPr/>
          <p:nvPr/>
        </p:nvCxnSpPr>
        <p:spPr>
          <a:xfrm flipV="1">
            <a:off x="7953265" y="6308631"/>
            <a:ext cx="0" cy="888263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86">
            <a:extLst>
              <a:ext uri="{FF2B5EF4-FFF2-40B4-BE49-F238E27FC236}">
                <a16:creationId xmlns:a16="http://schemas.microsoft.com/office/drawing/2014/main" id="{C52CA62D-E2F0-4ED7-B714-A89EEEB6D359}"/>
              </a:ext>
            </a:extLst>
          </p:cNvPr>
          <p:cNvGrpSpPr/>
          <p:nvPr/>
        </p:nvGrpSpPr>
        <p:grpSpPr>
          <a:xfrm>
            <a:off x="881848" y="6958162"/>
            <a:ext cx="5764038" cy="366350"/>
            <a:chOff x="671392" y="4596843"/>
            <a:chExt cx="6469883" cy="523637"/>
          </a:xfrm>
        </p:grpSpPr>
        <p:sp>
          <p:nvSpPr>
            <p:cNvPr id="38" name="Oval 5">
              <a:extLst>
                <a:ext uri="{FF2B5EF4-FFF2-40B4-BE49-F238E27FC236}">
                  <a16:creationId xmlns:a16="http://schemas.microsoft.com/office/drawing/2014/main" id="{383ADD0E-EFFD-43EF-9DE5-89FFC5FDCBE5}"/>
                </a:ext>
              </a:extLst>
            </p:cNvPr>
            <p:cNvSpPr/>
            <p:nvPr/>
          </p:nvSpPr>
          <p:spPr>
            <a:xfrm>
              <a:off x="185596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1</a:t>
              </a:r>
              <a:endParaRPr lang="fr-FR" dirty="0"/>
            </a:p>
          </p:txBody>
        </p:sp>
        <p:sp>
          <p:nvSpPr>
            <p:cNvPr id="39" name="Oval 6">
              <a:extLst>
                <a:ext uri="{FF2B5EF4-FFF2-40B4-BE49-F238E27FC236}">
                  <a16:creationId xmlns:a16="http://schemas.microsoft.com/office/drawing/2014/main" id="{2766FC5D-8AC9-4247-8F55-219F038A5251}"/>
                </a:ext>
              </a:extLst>
            </p:cNvPr>
            <p:cNvSpPr/>
            <p:nvPr/>
          </p:nvSpPr>
          <p:spPr>
            <a:xfrm>
              <a:off x="6781275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N</a:t>
              </a:r>
              <a:endParaRPr lang="fr-FR" dirty="0"/>
            </a:p>
          </p:txBody>
        </p:sp>
        <p:sp>
          <p:nvSpPr>
            <p:cNvPr id="40" name="Oval 9">
              <a:extLst>
                <a:ext uri="{FF2B5EF4-FFF2-40B4-BE49-F238E27FC236}">
                  <a16:creationId xmlns:a16="http://schemas.microsoft.com/office/drawing/2014/main" id="{BB9C800E-127A-4603-B7E4-98CC8E055893}"/>
                </a:ext>
              </a:extLst>
            </p:cNvPr>
            <p:cNvSpPr/>
            <p:nvPr/>
          </p:nvSpPr>
          <p:spPr>
            <a:xfrm>
              <a:off x="671392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0</a:t>
              </a:r>
              <a:endParaRPr lang="fr-FR" dirty="0"/>
            </a:p>
          </p:txBody>
        </p:sp>
        <p:sp>
          <p:nvSpPr>
            <p:cNvPr id="41" name="Oval 10">
              <a:extLst>
                <a:ext uri="{FF2B5EF4-FFF2-40B4-BE49-F238E27FC236}">
                  <a16:creationId xmlns:a16="http://schemas.microsoft.com/office/drawing/2014/main" id="{CFA554A6-750F-491B-9954-219B7156CE60}"/>
                </a:ext>
              </a:extLst>
            </p:cNvPr>
            <p:cNvSpPr/>
            <p:nvPr/>
          </p:nvSpPr>
          <p:spPr>
            <a:xfrm>
              <a:off x="3040533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2</a:t>
              </a:r>
              <a:endParaRPr lang="fr-FR" dirty="0"/>
            </a:p>
          </p:txBody>
        </p:sp>
        <p:cxnSp>
          <p:nvCxnSpPr>
            <p:cNvPr id="42" name="Straight Arrow Connector 18">
              <a:extLst>
                <a:ext uri="{FF2B5EF4-FFF2-40B4-BE49-F238E27FC236}">
                  <a16:creationId xmlns:a16="http://schemas.microsoft.com/office/drawing/2014/main" id="{CAB86CDF-D9C2-42E6-B945-A4597A0F57BC}"/>
                </a:ext>
              </a:extLst>
            </p:cNvPr>
            <p:cNvCxnSpPr>
              <a:stCxn id="40" idx="6"/>
              <a:endCxn id="38" idx="2"/>
            </p:cNvCxnSpPr>
            <p:nvPr/>
          </p:nvCxnSpPr>
          <p:spPr>
            <a:xfrm>
              <a:off x="1031391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19">
              <a:extLst>
                <a:ext uri="{FF2B5EF4-FFF2-40B4-BE49-F238E27FC236}">
                  <a16:creationId xmlns:a16="http://schemas.microsoft.com/office/drawing/2014/main" id="{9FD08F14-6146-4E36-AB7B-E4D368DB1393}"/>
                </a:ext>
              </a:extLst>
            </p:cNvPr>
            <p:cNvCxnSpPr>
              <a:cxnSpLocks/>
              <a:stCxn id="38" idx="6"/>
              <a:endCxn id="41" idx="2"/>
            </p:cNvCxnSpPr>
            <p:nvPr/>
          </p:nvCxnSpPr>
          <p:spPr>
            <a:xfrm>
              <a:off x="2215962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22">
              <a:extLst>
                <a:ext uri="{FF2B5EF4-FFF2-40B4-BE49-F238E27FC236}">
                  <a16:creationId xmlns:a16="http://schemas.microsoft.com/office/drawing/2014/main" id="{56D3CEEF-D238-44EA-B903-F4C271F56F43}"/>
                </a:ext>
              </a:extLst>
            </p:cNvPr>
            <p:cNvCxnSpPr>
              <a:cxnSpLocks/>
              <a:endCxn id="39" idx="2"/>
            </p:cNvCxnSpPr>
            <p:nvPr/>
          </p:nvCxnSpPr>
          <p:spPr>
            <a:xfrm>
              <a:off x="5764840" y="4934130"/>
              <a:ext cx="1016435" cy="0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23">
              <a:extLst>
                <a:ext uri="{FF2B5EF4-FFF2-40B4-BE49-F238E27FC236}">
                  <a16:creationId xmlns:a16="http://schemas.microsoft.com/office/drawing/2014/main" id="{52A1E71D-A26F-4F00-8F74-C5C83C8DE0B0}"/>
                </a:ext>
              </a:extLst>
            </p:cNvPr>
            <p:cNvCxnSpPr>
              <a:cxnSpLocks/>
              <a:stCxn id="41" idx="6"/>
            </p:cNvCxnSpPr>
            <p:nvPr/>
          </p:nvCxnSpPr>
          <p:spPr>
            <a:xfrm>
              <a:off x="3400533" y="4934130"/>
              <a:ext cx="8880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26">
              <a:extLst>
                <a:ext uri="{FF2B5EF4-FFF2-40B4-BE49-F238E27FC236}">
                  <a16:creationId xmlns:a16="http://schemas.microsoft.com/office/drawing/2014/main" id="{C456CDCC-42A0-46B7-86C9-12375CA5E9C7}"/>
                </a:ext>
              </a:extLst>
            </p:cNvPr>
            <p:cNvSpPr/>
            <p:nvPr/>
          </p:nvSpPr>
          <p:spPr>
            <a:xfrm>
              <a:off x="428860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3</a:t>
              </a:r>
              <a:endParaRPr lang="fr-FR" dirty="0"/>
            </a:p>
          </p:txBody>
        </p:sp>
        <p:sp>
          <p:nvSpPr>
            <p:cNvPr id="47" name="TextBox 27">
              <a:extLst>
                <a:ext uri="{FF2B5EF4-FFF2-40B4-BE49-F238E27FC236}">
                  <a16:creationId xmlns:a16="http://schemas.microsoft.com/office/drawing/2014/main" id="{023B4B97-8FD6-422A-8E12-CFBA11F2DCAF}"/>
                </a:ext>
              </a:extLst>
            </p:cNvPr>
            <p:cNvSpPr txBox="1"/>
            <p:nvPr/>
          </p:nvSpPr>
          <p:spPr>
            <a:xfrm>
              <a:off x="5028486" y="4596843"/>
              <a:ext cx="553106" cy="480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…</a:t>
              </a:r>
              <a:endParaRPr lang="fr-FR" dirty="0"/>
            </a:p>
          </p:txBody>
        </p:sp>
        <p:cxnSp>
          <p:nvCxnSpPr>
            <p:cNvPr id="48" name="Connector: Curved 29">
              <a:extLst>
                <a:ext uri="{FF2B5EF4-FFF2-40B4-BE49-F238E27FC236}">
                  <a16:creationId xmlns:a16="http://schemas.microsoft.com/office/drawing/2014/main" id="{1B81EB62-7623-42FD-BF31-3EA6F93651AF}"/>
                </a:ext>
              </a:extLst>
            </p:cNvPr>
            <p:cNvCxnSpPr>
              <a:stCxn id="39" idx="4"/>
              <a:endCxn id="40" idx="4"/>
            </p:cNvCxnSpPr>
            <p:nvPr/>
          </p:nvCxnSpPr>
          <p:spPr>
            <a:xfrm rot="5400000">
              <a:off x="3906333" y="2059188"/>
              <a:ext cx="12700" cy="6109884"/>
            </a:xfrm>
            <a:prstGeom prst="curvedConnector3">
              <a:avLst>
                <a:gd name="adj1" fmla="val 9600000"/>
              </a:avLst>
            </a:prstGeom>
            <a:ln w="57150">
              <a:solidFill>
                <a:srgbClr val="F0823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96">
            <a:extLst>
              <a:ext uri="{FF2B5EF4-FFF2-40B4-BE49-F238E27FC236}">
                <a16:creationId xmlns:a16="http://schemas.microsoft.com/office/drawing/2014/main" id="{50044BA5-70F6-4777-B48F-B0F051EA9392}"/>
              </a:ext>
            </a:extLst>
          </p:cNvPr>
          <p:cNvCxnSpPr>
            <a:cxnSpLocks/>
          </p:cNvCxnSpPr>
          <p:nvPr/>
        </p:nvCxnSpPr>
        <p:spPr>
          <a:xfrm>
            <a:off x="7966894" y="7196900"/>
            <a:ext cx="281646" cy="0"/>
          </a:xfrm>
          <a:prstGeom prst="straightConnector1">
            <a:avLst/>
          </a:prstGeom>
          <a:ln w="28575">
            <a:solidFill>
              <a:srgbClr val="004E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98">
            <a:extLst>
              <a:ext uri="{FF2B5EF4-FFF2-40B4-BE49-F238E27FC236}">
                <a16:creationId xmlns:a16="http://schemas.microsoft.com/office/drawing/2014/main" id="{A108F34B-AE30-486B-B651-35D80B2D9F05}"/>
              </a:ext>
            </a:extLst>
          </p:cNvPr>
          <p:cNvCxnSpPr>
            <a:cxnSpLocks/>
          </p:cNvCxnSpPr>
          <p:nvPr/>
        </p:nvCxnSpPr>
        <p:spPr>
          <a:xfrm>
            <a:off x="8248540" y="719690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99">
            <a:extLst>
              <a:ext uri="{FF2B5EF4-FFF2-40B4-BE49-F238E27FC236}">
                <a16:creationId xmlns:a16="http://schemas.microsoft.com/office/drawing/2014/main" id="{F5834FE7-F4A7-4029-82C7-F704301C0219}"/>
              </a:ext>
            </a:extLst>
          </p:cNvPr>
          <p:cNvCxnSpPr>
            <a:cxnSpLocks/>
          </p:cNvCxnSpPr>
          <p:nvPr/>
        </p:nvCxnSpPr>
        <p:spPr>
          <a:xfrm>
            <a:off x="8509819" y="719690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100">
            <a:extLst>
              <a:ext uri="{FF2B5EF4-FFF2-40B4-BE49-F238E27FC236}">
                <a16:creationId xmlns:a16="http://schemas.microsoft.com/office/drawing/2014/main" id="{5C66866B-2444-4295-BAB3-9DF30F79391F}"/>
              </a:ext>
            </a:extLst>
          </p:cNvPr>
          <p:cNvCxnSpPr>
            <a:cxnSpLocks/>
          </p:cNvCxnSpPr>
          <p:nvPr/>
        </p:nvCxnSpPr>
        <p:spPr>
          <a:xfrm>
            <a:off x="8757469" y="719824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101">
            <a:extLst>
              <a:ext uri="{FF2B5EF4-FFF2-40B4-BE49-F238E27FC236}">
                <a16:creationId xmlns:a16="http://schemas.microsoft.com/office/drawing/2014/main" id="{C938B189-E470-43EB-B47B-C4484BD80363}"/>
              </a:ext>
            </a:extLst>
          </p:cNvPr>
          <p:cNvCxnSpPr>
            <a:cxnSpLocks/>
          </p:cNvCxnSpPr>
          <p:nvPr/>
        </p:nvCxnSpPr>
        <p:spPr>
          <a:xfrm>
            <a:off x="9014644" y="719563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102">
            <a:extLst>
              <a:ext uri="{FF2B5EF4-FFF2-40B4-BE49-F238E27FC236}">
                <a16:creationId xmlns:a16="http://schemas.microsoft.com/office/drawing/2014/main" id="{BE5C487F-181C-42EE-AB8D-D22D42D1F51E}"/>
              </a:ext>
            </a:extLst>
          </p:cNvPr>
          <p:cNvCxnSpPr>
            <a:cxnSpLocks/>
          </p:cNvCxnSpPr>
          <p:nvPr/>
        </p:nvCxnSpPr>
        <p:spPr>
          <a:xfrm>
            <a:off x="9271819" y="719563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103">
            <a:extLst>
              <a:ext uri="{FF2B5EF4-FFF2-40B4-BE49-F238E27FC236}">
                <a16:creationId xmlns:a16="http://schemas.microsoft.com/office/drawing/2014/main" id="{515D32E4-2C75-4ED3-92CF-64CD89842A5F}"/>
              </a:ext>
            </a:extLst>
          </p:cNvPr>
          <p:cNvCxnSpPr>
            <a:cxnSpLocks/>
          </p:cNvCxnSpPr>
          <p:nvPr/>
        </p:nvCxnSpPr>
        <p:spPr>
          <a:xfrm>
            <a:off x="9548044" y="719824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104">
            <a:extLst>
              <a:ext uri="{FF2B5EF4-FFF2-40B4-BE49-F238E27FC236}">
                <a16:creationId xmlns:a16="http://schemas.microsoft.com/office/drawing/2014/main" id="{794E1D87-4EFE-43E8-907A-E315D0275DA1}"/>
              </a:ext>
            </a:extLst>
          </p:cNvPr>
          <p:cNvCxnSpPr>
            <a:cxnSpLocks/>
          </p:cNvCxnSpPr>
          <p:nvPr/>
        </p:nvCxnSpPr>
        <p:spPr>
          <a:xfrm>
            <a:off x="9850792" y="719824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105">
            <a:extLst>
              <a:ext uri="{FF2B5EF4-FFF2-40B4-BE49-F238E27FC236}">
                <a16:creationId xmlns:a16="http://schemas.microsoft.com/office/drawing/2014/main" id="{76217269-A3A5-4B0C-9597-4A9BB139B7DE}"/>
              </a:ext>
            </a:extLst>
          </p:cNvPr>
          <p:cNvCxnSpPr>
            <a:cxnSpLocks/>
          </p:cNvCxnSpPr>
          <p:nvPr/>
        </p:nvCxnSpPr>
        <p:spPr>
          <a:xfrm>
            <a:off x="10115440" y="719824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106">
            <a:extLst>
              <a:ext uri="{FF2B5EF4-FFF2-40B4-BE49-F238E27FC236}">
                <a16:creationId xmlns:a16="http://schemas.microsoft.com/office/drawing/2014/main" id="{24FC5A60-BFBD-4CC4-8DA7-643AEBE06B8D}"/>
              </a:ext>
            </a:extLst>
          </p:cNvPr>
          <p:cNvCxnSpPr>
            <a:cxnSpLocks/>
          </p:cNvCxnSpPr>
          <p:nvPr/>
        </p:nvCxnSpPr>
        <p:spPr>
          <a:xfrm>
            <a:off x="10397086" y="7199598"/>
            <a:ext cx="28164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109">
            <a:extLst>
              <a:ext uri="{FF2B5EF4-FFF2-40B4-BE49-F238E27FC236}">
                <a16:creationId xmlns:a16="http://schemas.microsoft.com/office/drawing/2014/main" id="{7D3790A0-B4C7-4CA7-9D1A-13B08B6D00E1}"/>
              </a:ext>
            </a:extLst>
          </p:cNvPr>
          <p:cNvCxnSpPr>
            <a:cxnSpLocks/>
          </p:cNvCxnSpPr>
          <p:nvPr/>
        </p:nvCxnSpPr>
        <p:spPr>
          <a:xfrm>
            <a:off x="11224444" y="7199598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110">
            <a:extLst>
              <a:ext uri="{FF2B5EF4-FFF2-40B4-BE49-F238E27FC236}">
                <a16:creationId xmlns:a16="http://schemas.microsoft.com/office/drawing/2014/main" id="{BB4C42CA-4BE1-46BA-B0BB-7F866C824994}"/>
              </a:ext>
            </a:extLst>
          </p:cNvPr>
          <p:cNvCxnSpPr>
            <a:cxnSpLocks/>
          </p:cNvCxnSpPr>
          <p:nvPr/>
        </p:nvCxnSpPr>
        <p:spPr>
          <a:xfrm>
            <a:off x="11506090" y="719690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9">
            <a:extLst>
              <a:ext uri="{FF2B5EF4-FFF2-40B4-BE49-F238E27FC236}">
                <a16:creationId xmlns:a16="http://schemas.microsoft.com/office/drawing/2014/main" id="{66C52A04-053A-42A3-8B3C-1BBD3228B9B1}"/>
              </a:ext>
            </a:extLst>
          </p:cNvPr>
          <p:cNvCxnSpPr>
            <a:cxnSpLocks/>
          </p:cNvCxnSpPr>
          <p:nvPr/>
        </p:nvCxnSpPr>
        <p:spPr>
          <a:xfrm flipV="1">
            <a:off x="6479024" y="6800585"/>
            <a:ext cx="0" cy="266810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71">
            <a:extLst>
              <a:ext uri="{FF2B5EF4-FFF2-40B4-BE49-F238E27FC236}">
                <a16:creationId xmlns:a16="http://schemas.microsoft.com/office/drawing/2014/main" id="{FD175240-27F3-40EB-A3E2-98F74E247FBE}"/>
              </a:ext>
            </a:extLst>
          </p:cNvPr>
          <p:cNvCxnSpPr>
            <a:cxnSpLocks/>
          </p:cNvCxnSpPr>
          <p:nvPr/>
        </p:nvCxnSpPr>
        <p:spPr>
          <a:xfrm flipV="1">
            <a:off x="1047866" y="6741494"/>
            <a:ext cx="0" cy="320879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77">
            <a:extLst>
              <a:ext uri="{FF2B5EF4-FFF2-40B4-BE49-F238E27FC236}">
                <a16:creationId xmlns:a16="http://schemas.microsoft.com/office/drawing/2014/main" id="{734AC798-2474-4FC6-8DB3-E0DB7B268DD2}"/>
              </a:ext>
            </a:extLst>
          </p:cNvPr>
          <p:cNvCxnSpPr>
            <a:cxnSpLocks/>
          </p:cNvCxnSpPr>
          <p:nvPr/>
        </p:nvCxnSpPr>
        <p:spPr>
          <a:xfrm flipV="1">
            <a:off x="2095603" y="6538797"/>
            <a:ext cx="0" cy="523577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78">
            <a:extLst>
              <a:ext uri="{FF2B5EF4-FFF2-40B4-BE49-F238E27FC236}">
                <a16:creationId xmlns:a16="http://schemas.microsoft.com/office/drawing/2014/main" id="{5AC63323-5C8F-4319-9DAA-49B3B5E06C12}"/>
              </a:ext>
            </a:extLst>
          </p:cNvPr>
          <p:cNvCxnSpPr>
            <a:cxnSpLocks/>
          </p:cNvCxnSpPr>
          <p:nvPr/>
        </p:nvCxnSpPr>
        <p:spPr>
          <a:xfrm flipV="1">
            <a:off x="3147083" y="6308631"/>
            <a:ext cx="0" cy="75374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108">
            <a:extLst>
              <a:ext uri="{FF2B5EF4-FFF2-40B4-BE49-F238E27FC236}">
                <a16:creationId xmlns:a16="http://schemas.microsoft.com/office/drawing/2014/main" id="{49E1C293-85F3-4F7A-B452-11E9C0EBB3A8}"/>
              </a:ext>
            </a:extLst>
          </p:cNvPr>
          <p:cNvCxnSpPr>
            <a:cxnSpLocks/>
          </p:cNvCxnSpPr>
          <p:nvPr/>
        </p:nvCxnSpPr>
        <p:spPr>
          <a:xfrm>
            <a:off x="10967269" y="7199598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107">
            <a:extLst>
              <a:ext uri="{FF2B5EF4-FFF2-40B4-BE49-F238E27FC236}">
                <a16:creationId xmlns:a16="http://schemas.microsoft.com/office/drawing/2014/main" id="{4F298A2B-D708-4B68-AA2E-445376BAB679}"/>
              </a:ext>
            </a:extLst>
          </p:cNvPr>
          <p:cNvCxnSpPr>
            <a:cxnSpLocks/>
          </p:cNvCxnSpPr>
          <p:nvPr/>
        </p:nvCxnSpPr>
        <p:spPr>
          <a:xfrm>
            <a:off x="10678732" y="7196900"/>
            <a:ext cx="281646" cy="0"/>
          </a:xfrm>
          <a:prstGeom prst="straightConnector1">
            <a:avLst/>
          </a:prstGeom>
          <a:ln w="57150">
            <a:solidFill>
              <a:srgbClr val="F082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89">
            <a:extLst>
              <a:ext uri="{FF2B5EF4-FFF2-40B4-BE49-F238E27FC236}">
                <a16:creationId xmlns:a16="http://schemas.microsoft.com/office/drawing/2014/main" id="{FE699B6E-FC96-43D6-A086-C8374741718D}"/>
              </a:ext>
            </a:extLst>
          </p:cNvPr>
          <p:cNvCxnSpPr>
            <a:cxnSpLocks/>
          </p:cNvCxnSpPr>
          <p:nvPr/>
        </p:nvCxnSpPr>
        <p:spPr>
          <a:xfrm flipV="1">
            <a:off x="4253031" y="5841795"/>
            <a:ext cx="0" cy="1225601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6">
            <a:extLst>
              <a:ext uri="{FF2B5EF4-FFF2-40B4-BE49-F238E27FC236}">
                <a16:creationId xmlns:a16="http://schemas.microsoft.com/office/drawing/2014/main" id="{B44A2782-266C-4EC8-BB30-385C5A1F10C9}"/>
              </a:ext>
            </a:extLst>
          </p:cNvPr>
          <p:cNvCxnSpPr>
            <a:cxnSpLocks/>
          </p:cNvCxnSpPr>
          <p:nvPr/>
        </p:nvCxnSpPr>
        <p:spPr>
          <a:xfrm>
            <a:off x="7685248" y="7196900"/>
            <a:ext cx="281646" cy="0"/>
          </a:xfrm>
          <a:prstGeom prst="straightConnector1">
            <a:avLst/>
          </a:prstGeom>
          <a:ln w="57150">
            <a:solidFill>
              <a:srgbClr val="F082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30063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6: </a:t>
            </a:r>
            <a:r>
              <a:rPr lang="en-GB" sz="2400" dirty="0">
                <a:solidFill>
                  <a:schemeClr val="accent5"/>
                </a:solidFill>
              </a:rPr>
              <a:t>Outcomes of Graph BSS?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GB" sz="2000" dirty="0"/>
              <a:t> Monte Carlo with 1000 runs: 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Better Blind Source Separation with good signals (low sample size)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Similar with noisy data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Breakdown point with one outlier as well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Problem with graph structure</a:t>
            </a:r>
          </a:p>
          <a:p>
            <a:pPr marL="1021080" lvl="2" indent="-514350">
              <a:buFont typeface="+mj-lt"/>
              <a:buAutoNum type="arabicPeriod"/>
            </a:pPr>
            <a:endParaRPr lang="en-GB" dirty="0"/>
          </a:p>
          <a:p>
            <a:pPr marL="661035"/>
            <a:r>
              <a:rPr lang="de-DE" sz="2000" dirty="0">
                <a:solidFill>
                  <a:schemeClr val="accent5"/>
                </a:solidFill>
              </a:rPr>
              <a:t>„</a:t>
            </a:r>
            <a:r>
              <a:rPr lang="en-GB" sz="2000" dirty="0">
                <a:solidFill>
                  <a:schemeClr val="accent5"/>
                </a:solidFill>
              </a:rPr>
              <a:t>Graph BSS is good for low sample sizes and if the graph structure is available. Otherwise similar outcomes as standard BSS”</a:t>
            </a:r>
          </a:p>
          <a:p>
            <a:pPr marL="661035"/>
            <a:r>
              <a:rPr lang="en-GB" sz="2000" b="1" dirty="0"/>
              <a:t>Real EEG data with artifacts separable!</a:t>
            </a:r>
          </a:p>
          <a:p>
            <a:pPr marL="661035"/>
            <a:endParaRPr lang="en-GB" sz="2000" dirty="0">
              <a:solidFill>
                <a:schemeClr val="accent5"/>
              </a:solidFill>
            </a:endParaRPr>
          </a:p>
          <a:p>
            <a:pPr marL="661035"/>
            <a:endParaRPr lang="en-GB" dirty="0"/>
          </a:p>
          <a:p>
            <a:pPr marL="253365" lvl="1" indent="0">
              <a:buNone/>
            </a:pPr>
            <a:endParaRPr lang="en-GB" dirty="0"/>
          </a:p>
          <a:p>
            <a:endParaRPr lang="en-GB" dirty="0"/>
          </a:p>
          <a:p>
            <a:pPr marL="253365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511152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approach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Problems and future research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16346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Problems and </a:t>
            </a:r>
            <a:r>
              <a:rPr lang="de-DE" sz="3200" dirty="0" err="1"/>
              <a:t>future</a:t>
            </a:r>
            <a:r>
              <a:rPr lang="de-DE" sz="3200" dirty="0"/>
              <a:t> </a:t>
            </a:r>
            <a:r>
              <a:rPr lang="de-DE" sz="3200" dirty="0" err="1"/>
              <a:t>research</a:t>
            </a:r>
            <a:endParaRPr lang="en-GB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dirty="0">
                <a:solidFill>
                  <a:schemeClr val="accent5"/>
                </a:solidFill>
              </a:rPr>
              <a:t>Problems: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Low Breakdown </a:t>
            </a:r>
            <a:r>
              <a:rPr lang="de-DE" sz="1800" dirty="0" err="1"/>
              <a:t>point</a:t>
            </a:r>
            <a:endParaRPr lang="de-DE" sz="1800" dirty="0"/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High </a:t>
            </a:r>
            <a:r>
              <a:rPr lang="de-DE" sz="1800" dirty="0" err="1"/>
              <a:t>noise</a:t>
            </a:r>
            <a:r>
              <a:rPr lang="de-DE" sz="1800" dirty="0"/>
              <a:t> </a:t>
            </a:r>
            <a:r>
              <a:rPr lang="de-DE" sz="1800" dirty="0" err="1"/>
              <a:t>dependency</a:t>
            </a:r>
            <a:endParaRPr lang="de-DE" sz="1800" dirty="0"/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Sample </a:t>
            </a:r>
            <a:r>
              <a:rPr lang="de-DE" sz="1800" dirty="0" err="1"/>
              <a:t>size</a:t>
            </a:r>
            <a:r>
              <a:rPr lang="de-DE" sz="1800" dirty="0"/>
              <a:t> </a:t>
            </a:r>
            <a:r>
              <a:rPr lang="de-DE" sz="1800" dirty="0" err="1"/>
              <a:t>important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ICA 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Graph </a:t>
            </a:r>
            <a:r>
              <a:rPr lang="de-DE" sz="1800" dirty="0" err="1"/>
              <a:t>structure</a:t>
            </a:r>
            <a:r>
              <a:rPr lang="de-DE" sz="1800" dirty="0"/>
              <a:t> </a:t>
            </a:r>
            <a:r>
              <a:rPr lang="de-DE" sz="1800" dirty="0" err="1"/>
              <a:t>estimation</a:t>
            </a:r>
            <a:r>
              <a:rPr lang="de-DE" sz="1800" dirty="0"/>
              <a:t>: </a:t>
            </a:r>
            <a:r>
              <a:rPr lang="de-DE" sz="1800" dirty="0" err="1"/>
              <a:t>How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find </a:t>
            </a:r>
            <a:r>
              <a:rPr lang="de-DE" sz="1800" dirty="0" err="1"/>
              <a:t>correlation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1800" dirty="0" err="1"/>
              <a:t>Covariance</a:t>
            </a:r>
            <a:r>
              <a:rPr lang="de-DE" sz="1800" dirty="0"/>
              <a:t> </a:t>
            </a:r>
            <a:r>
              <a:rPr lang="de-DE" sz="1800" dirty="0" err="1"/>
              <a:t>estimation</a:t>
            </a:r>
            <a:r>
              <a:rPr lang="de-DE" sz="1800" dirty="0"/>
              <a:t> in </a:t>
            </a:r>
            <a:r>
              <a:rPr lang="de-DE" sz="1800" dirty="0" err="1"/>
              <a:t>higher</a:t>
            </a:r>
            <a:r>
              <a:rPr lang="de-DE" sz="1800" dirty="0"/>
              <a:t> </a:t>
            </a:r>
            <a:r>
              <a:rPr lang="de-DE" sz="1800" dirty="0" err="1"/>
              <a:t>dimensions</a:t>
            </a:r>
            <a:r>
              <a:rPr lang="de-DE" sz="1800" dirty="0"/>
              <a:t> </a:t>
            </a:r>
            <a:r>
              <a:rPr lang="de-DE" sz="1800" dirty="0" err="1"/>
              <a:t>problematic</a:t>
            </a:r>
            <a:endParaRPr lang="de-DE" sz="1800" dirty="0"/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Time </a:t>
            </a:r>
            <a:r>
              <a:rPr lang="de-DE" sz="1800" dirty="0" err="1"/>
              <a:t>consumption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real time EEG </a:t>
            </a:r>
            <a:r>
              <a:rPr lang="de-DE" sz="1800" dirty="0" err="1"/>
              <a:t>analysis</a:t>
            </a:r>
            <a:endParaRPr lang="de-DE" sz="1800" dirty="0"/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sz="2400" dirty="0">
                <a:solidFill>
                  <a:schemeClr val="accent5"/>
                </a:solidFill>
              </a:rPr>
              <a:t>Future </a:t>
            </a:r>
            <a:r>
              <a:rPr lang="de-DE" sz="2400" dirty="0" err="1">
                <a:solidFill>
                  <a:schemeClr val="accent5"/>
                </a:solidFill>
              </a:rPr>
              <a:t>research</a:t>
            </a:r>
            <a:r>
              <a:rPr lang="de-DE" sz="2400" dirty="0">
                <a:solidFill>
                  <a:schemeClr val="accent5"/>
                </a:solidFill>
              </a:rPr>
              <a:t>:</a:t>
            </a:r>
          </a:p>
          <a:p>
            <a:r>
              <a:rPr lang="de-DE" sz="1800" dirty="0"/>
              <a:t>Robust </a:t>
            </a:r>
            <a:r>
              <a:rPr lang="de-DE" sz="1800" dirty="0" err="1"/>
              <a:t>whitening</a:t>
            </a:r>
            <a:r>
              <a:rPr lang="de-DE" sz="1800" dirty="0"/>
              <a:t> / </a:t>
            </a:r>
            <a:r>
              <a:rPr lang="de-DE" sz="1800" dirty="0" err="1"/>
              <a:t>preprocessing</a:t>
            </a:r>
            <a:r>
              <a:rPr lang="de-DE" sz="1800" dirty="0"/>
              <a:t>  (Robust </a:t>
            </a:r>
            <a:r>
              <a:rPr lang="de-DE" sz="1800" dirty="0" err="1"/>
              <a:t>covariance</a:t>
            </a:r>
            <a:r>
              <a:rPr lang="de-DE" sz="1800" dirty="0"/>
              <a:t> </a:t>
            </a:r>
            <a:r>
              <a:rPr lang="de-DE" sz="1800" dirty="0" err="1"/>
              <a:t>estimation</a:t>
            </a:r>
            <a:r>
              <a:rPr lang="de-DE" sz="1800" dirty="0"/>
              <a:t> in high </a:t>
            </a:r>
            <a:r>
              <a:rPr lang="de-DE" sz="1800" dirty="0" err="1"/>
              <a:t>dimensions</a:t>
            </a:r>
            <a:r>
              <a:rPr lang="de-DE" sz="1800" dirty="0"/>
              <a:t>)</a:t>
            </a:r>
          </a:p>
          <a:p>
            <a:r>
              <a:rPr lang="de-DE" sz="1800" dirty="0" err="1"/>
              <a:t>Incorporate</a:t>
            </a:r>
            <a:r>
              <a:rPr lang="de-DE" sz="1800" dirty="0"/>
              <a:t> </a:t>
            </a:r>
            <a:r>
              <a:rPr lang="de-DE" sz="1800" dirty="0" err="1"/>
              <a:t>noise</a:t>
            </a:r>
            <a:r>
              <a:rPr lang="de-DE" sz="1800" dirty="0"/>
              <a:t> </a:t>
            </a:r>
            <a:r>
              <a:rPr lang="de-DE" sz="1800" dirty="0" err="1"/>
              <a:t>process</a:t>
            </a:r>
            <a:r>
              <a:rPr lang="de-DE" sz="1800" dirty="0"/>
              <a:t> and </a:t>
            </a:r>
            <a:r>
              <a:rPr lang="de-DE" sz="1800" dirty="0" err="1"/>
              <a:t>outlier</a:t>
            </a:r>
            <a:r>
              <a:rPr lang="de-DE" sz="1800" dirty="0"/>
              <a:t> in </a:t>
            </a:r>
            <a:r>
              <a:rPr lang="de-DE" sz="1800" dirty="0" err="1"/>
              <a:t>model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ICA </a:t>
            </a:r>
            <a:r>
              <a:rPr lang="de-DE" sz="1800" dirty="0" err="1"/>
              <a:t>algorithm</a:t>
            </a:r>
            <a:endParaRPr lang="de-DE" sz="1800" dirty="0"/>
          </a:p>
          <a:p>
            <a:r>
              <a:rPr lang="de-DE" sz="1800" dirty="0"/>
              <a:t>Find </a:t>
            </a:r>
            <a:r>
              <a:rPr lang="de-DE" sz="1800" dirty="0" err="1"/>
              <a:t>good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r>
              <a:rPr lang="de-DE" sz="1800" dirty="0"/>
              <a:t> </a:t>
            </a:r>
            <a:r>
              <a:rPr lang="de-DE" sz="1800" dirty="0" err="1"/>
              <a:t>structure</a:t>
            </a:r>
            <a:r>
              <a:rPr lang="de-DE" sz="1800" dirty="0"/>
              <a:t> </a:t>
            </a:r>
            <a:r>
              <a:rPr lang="de-DE" sz="1800" dirty="0" err="1"/>
              <a:t>estimation</a:t>
            </a:r>
            <a:r>
              <a:rPr lang="de-DE" sz="1800" dirty="0"/>
              <a:t> (</a:t>
            </a:r>
            <a:r>
              <a:rPr lang="de-DE" sz="1800" dirty="0" err="1"/>
              <a:t>recent</a:t>
            </a:r>
            <a:r>
              <a:rPr lang="de-DE" sz="1800" dirty="0"/>
              <a:t> </a:t>
            </a:r>
            <a:r>
              <a:rPr lang="de-DE" sz="1800" dirty="0" err="1"/>
              <a:t>research</a:t>
            </a:r>
            <a:r>
              <a:rPr lang="de-DE" sz="1800" dirty="0"/>
              <a:t> [Garcia2020])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59109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96BFACF-1B17-4014-B1B9-718D4D29C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Thank</a:t>
            </a:r>
            <a:r>
              <a:rPr lang="de-DE" sz="3200" dirty="0"/>
              <a:t> </a:t>
            </a:r>
            <a:r>
              <a:rPr lang="de-DE" sz="3200" dirty="0" err="1"/>
              <a:t>you</a:t>
            </a:r>
            <a:r>
              <a:rPr lang="de-DE" sz="3200" dirty="0"/>
              <a:t> </a:t>
            </a:r>
            <a:r>
              <a:rPr lang="de-DE" sz="3200" dirty="0" err="1"/>
              <a:t>for</a:t>
            </a:r>
            <a:r>
              <a:rPr lang="de-DE" sz="3200" dirty="0"/>
              <a:t> </a:t>
            </a:r>
            <a:r>
              <a:rPr lang="de-DE" sz="3200" dirty="0" err="1"/>
              <a:t>your</a:t>
            </a:r>
            <a:r>
              <a:rPr lang="de-DE" sz="3200" dirty="0"/>
              <a:t> </a:t>
            </a:r>
            <a:r>
              <a:rPr lang="de-DE" sz="3200" dirty="0" err="1"/>
              <a:t>attention</a:t>
            </a:r>
            <a:r>
              <a:rPr lang="de-DE" sz="3200" dirty="0"/>
              <a:t>!</a:t>
            </a:r>
            <a:endParaRPr lang="en-GB" sz="32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A6DC90E-3F67-4578-B3D8-DD926790A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179" y="2283194"/>
            <a:ext cx="4773242" cy="658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75241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Literature</a:t>
            </a:r>
            <a:br>
              <a:rPr lang="de-DE" dirty="0"/>
            </a:br>
            <a:r>
              <a:rPr lang="de-DE" sz="2400" dirty="0"/>
              <a:t>Chapter 1</a:t>
            </a:r>
            <a:endParaRPr lang="de-DE" sz="2800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869116"/>
          </a:xfrm>
        </p:spPr>
        <p:txBody>
          <a:bodyPr>
            <a:normAutofit/>
          </a:bodyPr>
          <a:lstStyle/>
          <a:p>
            <a:r>
              <a:rPr lang="en-US" sz="1800" dirty="0"/>
              <a:t>[NY Times, 2020]</a:t>
            </a:r>
            <a:r>
              <a:rPr lang="en-US" sz="1800" b="1" dirty="0"/>
              <a:t> </a:t>
            </a:r>
            <a:r>
              <a:rPr lang="en-US" sz="1800" dirty="0"/>
              <a:t>https://</a:t>
            </a:r>
            <a:r>
              <a:rPr lang="en-US" sz="1800" dirty="0" err="1"/>
              <a:t>www.nytimes.com</a:t>
            </a:r>
            <a:r>
              <a:rPr lang="en-US" sz="1800" dirty="0"/>
              <a:t>/2018/01/18/arts/design/brain-neuroscience-</a:t>
            </a:r>
            <a:r>
              <a:rPr lang="en-US" sz="1800" dirty="0" err="1"/>
              <a:t>santiago</a:t>
            </a:r>
            <a:r>
              <a:rPr lang="en-US" sz="1800" dirty="0"/>
              <a:t>-</a:t>
            </a:r>
            <a:r>
              <a:rPr lang="en-US" sz="1800" dirty="0" err="1"/>
              <a:t>ramon</a:t>
            </a:r>
            <a:r>
              <a:rPr lang="en-US" sz="1800" dirty="0"/>
              <a:t>-y-</a:t>
            </a:r>
            <a:r>
              <a:rPr lang="en-US" sz="1800" dirty="0" err="1"/>
              <a:t>cajal</a:t>
            </a:r>
            <a:r>
              <a:rPr lang="en-US" sz="1800" dirty="0"/>
              <a:t>-grey-</a:t>
            </a:r>
            <a:r>
              <a:rPr lang="en-US" sz="1800" dirty="0" err="1"/>
              <a:t>gallery.html</a:t>
            </a:r>
            <a:endParaRPr lang="fr-FR" sz="1800" dirty="0"/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BackyardBrains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backyardbrains.com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EEG#prettyPhoto</a:t>
            </a:r>
            <a:endParaRPr lang="fr-F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1800" dirty="0"/>
              <a:t>[iStock]</a:t>
            </a:r>
            <a:r>
              <a:rPr lang="en-US" sz="1800" b="1" dirty="0"/>
              <a:t> </a:t>
            </a:r>
            <a:r>
              <a:rPr lang="en-US" sz="1800" dirty="0"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https://medium.com/better-humans/how-to-have-more-meaningful-conversations-7b1f9120ff0d</a:t>
            </a:r>
            <a:endParaRPr lang="en-US" sz="1800" dirty="0">
              <a:latin typeface="+mj-lt"/>
            </a:endParaRP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Hyvärinen</a:t>
            </a:r>
            <a:r>
              <a:rPr lang="de-DE" sz="1800" dirty="0"/>
              <a:t>, 1999]  "Fast </a:t>
            </a:r>
            <a:r>
              <a:rPr lang="de-DE" sz="1800" dirty="0" err="1"/>
              <a:t>and</a:t>
            </a:r>
            <a:r>
              <a:rPr lang="de-DE" sz="1800" dirty="0"/>
              <a:t> robust </a:t>
            </a:r>
            <a:r>
              <a:rPr lang="de-DE" sz="1800" dirty="0" err="1"/>
              <a:t>fixed</a:t>
            </a:r>
            <a:r>
              <a:rPr lang="de-DE" sz="1800" dirty="0"/>
              <a:t>-point </a:t>
            </a:r>
            <a:r>
              <a:rPr lang="de-DE" sz="1800" dirty="0" err="1"/>
              <a:t>algorithm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independent</a:t>
            </a:r>
            <a:r>
              <a:rPr lang="de-DE" sz="1800" dirty="0"/>
              <a:t> </a:t>
            </a:r>
            <a:r>
              <a:rPr lang="de-DE" sz="1800" dirty="0" err="1"/>
              <a:t>component</a:t>
            </a:r>
            <a:r>
              <a:rPr lang="de-DE" sz="1800" dirty="0"/>
              <a:t> </a:t>
            </a:r>
            <a:r>
              <a:rPr lang="de-DE" sz="1800" dirty="0" err="1"/>
              <a:t>analysis</a:t>
            </a:r>
            <a:r>
              <a:rPr lang="de-DE" sz="1800" dirty="0"/>
              <a:t>" IEEE Trans. </a:t>
            </a:r>
            <a:r>
              <a:rPr lang="de-DE" sz="1800" dirty="0" err="1"/>
              <a:t>Neural</a:t>
            </a:r>
            <a:r>
              <a:rPr lang="de-DE" sz="1800" dirty="0"/>
              <a:t> </a:t>
            </a:r>
            <a:r>
              <a:rPr lang="de-DE" sz="1800" dirty="0" err="1"/>
              <a:t>Netw</a:t>
            </a:r>
            <a:r>
              <a:rPr lang="de-DE" sz="1800" dirty="0"/>
              <a:t>. vol. 10 </a:t>
            </a:r>
            <a:r>
              <a:rPr lang="de-DE" sz="1800" dirty="0" err="1"/>
              <a:t>no</a:t>
            </a:r>
            <a:r>
              <a:rPr lang="de-DE" sz="1800" dirty="0"/>
              <a:t>. 3 pp. 626-634 May 1999.</a:t>
            </a: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Basiri</a:t>
            </a:r>
            <a:r>
              <a:rPr lang="de-DE" sz="1800" dirty="0"/>
              <a:t>, 2017]  S., </a:t>
            </a:r>
            <a:r>
              <a:rPr lang="de-DE" sz="1800" dirty="0" err="1"/>
              <a:t>Ollila</a:t>
            </a:r>
            <a:r>
              <a:rPr lang="de-DE" sz="1800" dirty="0"/>
              <a:t>, E., &amp; </a:t>
            </a:r>
            <a:r>
              <a:rPr lang="de-DE" sz="1800" dirty="0" err="1"/>
              <a:t>Koivunen</a:t>
            </a:r>
            <a:r>
              <a:rPr lang="de-DE" sz="1800" dirty="0"/>
              <a:t>, V. (2017). Alternative Derivation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FastICA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Novel</a:t>
            </a:r>
            <a:r>
              <a:rPr lang="de-DE" sz="1800" dirty="0"/>
              <a:t> Power Iteration </a:t>
            </a:r>
            <a:r>
              <a:rPr lang="de-DE" sz="1800" dirty="0" err="1"/>
              <a:t>Algorithm</a:t>
            </a:r>
            <a:r>
              <a:rPr lang="de-DE" sz="1800" dirty="0"/>
              <a:t>. IEEE Signal Processing Letters, 24(9), 1378-1382. [7994645]. https://</a:t>
            </a:r>
            <a:r>
              <a:rPr lang="de-DE" sz="1800" dirty="0" err="1"/>
              <a:t>doi.org</a:t>
            </a:r>
            <a:r>
              <a:rPr lang="de-DE" sz="1800" dirty="0"/>
              <a:t>/10.1109/LSP.2017.2732342</a:t>
            </a: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Jutten</a:t>
            </a:r>
            <a:r>
              <a:rPr lang="de-DE" sz="1800" dirty="0"/>
              <a:t>, 2010] Handbook </a:t>
            </a:r>
            <a:r>
              <a:rPr lang="de-DE" sz="1800" dirty="0" err="1"/>
              <a:t>of</a:t>
            </a:r>
            <a:r>
              <a:rPr lang="de-DE" sz="1800" dirty="0"/>
              <a:t> Blind Source Separation: Independent </a:t>
            </a:r>
            <a:r>
              <a:rPr lang="de-DE" sz="1800" dirty="0" err="1"/>
              <a:t>Component</a:t>
            </a:r>
            <a:r>
              <a:rPr lang="de-DE" sz="1800" dirty="0"/>
              <a:t> Analysis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Applications</a:t>
            </a:r>
            <a:endParaRPr lang="de-DE" sz="1800" dirty="0"/>
          </a:p>
          <a:p>
            <a:pPr fontAlgn="base"/>
            <a:r>
              <a:rPr lang="en-US" sz="1800" dirty="0"/>
              <a:t>[</a:t>
            </a:r>
            <a:r>
              <a:rPr lang="en-US" sz="1800" dirty="0" err="1"/>
              <a:t>Shlens</a:t>
            </a:r>
            <a:r>
              <a:rPr lang="en-US" sz="1800" dirty="0"/>
              <a:t>, 2010]: A  Tutorial on Independent Component Analysis </a:t>
            </a:r>
          </a:p>
          <a:p>
            <a:pPr fontAlgn="base"/>
            <a:r>
              <a:rPr lang="en-US" sz="1800" dirty="0"/>
              <a:t>[</a:t>
            </a:r>
            <a:r>
              <a:rPr lang="en-US" sz="1800" dirty="0" err="1"/>
              <a:t>Haykin</a:t>
            </a:r>
            <a:r>
              <a:rPr lang="en-US" sz="1800" dirty="0"/>
              <a:t>, 2009], </a:t>
            </a:r>
            <a:r>
              <a:rPr lang="de-DE" sz="1800" dirty="0" err="1"/>
              <a:t>Neural</a:t>
            </a:r>
            <a:r>
              <a:rPr lang="de-DE" sz="1800" dirty="0"/>
              <a:t> Networks </a:t>
            </a:r>
            <a:r>
              <a:rPr lang="de-DE" sz="1800" dirty="0" err="1"/>
              <a:t>and</a:t>
            </a:r>
            <a:r>
              <a:rPr lang="de-DE" sz="1800" dirty="0"/>
              <a:t> Learning Machines</a:t>
            </a: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Sejnowski</a:t>
            </a:r>
            <a:r>
              <a:rPr lang="de-DE" sz="1800" dirty="0"/>
              <a:t> TJ , 1995] Bell AJ, </a:t>
            </a:r>
            <a:r>
              <a:rPr lang="de-DE" sz="1800" dirty="0" err="1"/>
              <a:t>Sejnowski</a:t>
            </a:r>
            <a:r>
              <a:rPr lang="de-DE" sz="1800" dirty="0"/>
              <a:t> TJ (November 1995). "An </a:t>
            </a:r>
            <a:r>
              <a:rPr lang="de-DE" sz="1800" dirty="0" err="1"/>
              <a:t>information-maximization</a:t>
            </a:r>
            <a:r>
              <a:rPr lang="de-DE" sz="1800" dirty="0"/>
              <a:t> </a:t>
            </a:r>
            <a:r>
              <a:rPr lang="de-DE" sz="1800" dirty="0" err="1"/>
              <a:t>approach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blind </a:t>
            </a:r>
            <a:r>
              <a:rPr lang="de-DE" sz="1800" dirty="0" err="1"/>
              <a:t>separation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blind </a:t>
            </a:r>
            <a:r>
              <a:rPr lang="de-DE" sz="1800" dirty="0" err="1"/>
              <a:t>deconvolutio</a:t>
            </a:r>
            <a:endParaRPr lang="de-DE" sz="1800" dirty="0"/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Learned</a:t>
            </a:r>
            <a:r>
              <a:rPr lang="de-DE" sz="1800" dirty="0"/>
              <a:t>-Miller, 2003]  John W. Fisher III, "ICA </a:t>
            </a:r>
            <a:r>
              <a:rPr lang="de-DE" sz="1800" dirty="0" err="1"/>
              <a:t>Using</a:t>
            </a:r>
            <a:r>
              <a:rPr lang="de-DE" sz="1800" dirty="0"/>
              <a:t> </a:t>
            </a:r>
            <a:r>
              <a:rPr lang="de-DE" sz="1800" dirty="0" err="1"/>
              <a:t>Spacings</a:t>
            </a:r>
            <a:r>
              <a:rPr lang="de-DE" sz="1800" dirty="0"/>
              <a:t> </a:t>
            </a:r>
            <a:r>
              <a:rPr lang="de-DE" sz="1800" dirty="0" err="1"/>
              <a:t>Estimates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Entropy</a:t>
            </a:r>
            <a:r>
              <a:rPr lang="de-DE" sz="1800" dirty="0"/>
              <a:t>", Journal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Machine</a:t>
            </a:r>
            <a:r>
              <a:rPr lang="de-DE" sz="1800" dirty="0"/>
              <a:t> Learning Research 4 (2003) 1271-1295</a:t>
            </a:r>
          </a:p>
          <a:p>
            <a:pPr fontAlgn="base"/>
            <a:r>
              <a:rPr lang="de-DE" sz="1800" dirty="0"/>
              <a:t>[Pfister 2019],  </a:t>
            </a:r>
            <a:r>
              <a:rPr lang="de-DE" sz="1800" dirty="0" err="1"/>
              <a:t>Robustifying</a:t>
            </a:r>
            <a:r>
              <a:rPr lang="de-DE" sz="1800" dirty="0"/>
              <a:t> Independent </a:t>
            </a:r>
            <a:r>
              <a:rPr lang="de-DE" sz="1800" dirty="0" err="1"/>
              <a:t>Component</a:t>
            </a:r>
            <a:r>
              <a:rPr lang="de-DE" sz="1800" dirty="0"/>
              <a:t> Analysis </a:t>
            </a:r>
            <a:r>
              <a:rPr lang="de-DE" sz="1800" dirty="0" err="1"/>
              <a:t>by</a:t>
            </a:r>
            <a:r>
              <a:rPr lang="de-DE" sz="1800" dirty="0"/>
              <a:t> </a:t>
            </a:r>
            <a:r>
              <a:rPr lang="de-DE" sz="1800" dirty="0" err="1"/>
              <a:t>Adjusting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Group-Wise </a:t>
            </a:r>
            <a:r>
              <a:rPr lang="de-DE" sz="1800" dirty="0" err="1"/>
              <a:t>Stationary</a:t>
            </a:r>
            <a:r>
              <a:rPr lang="de-DE" sz="1800" dirty="0"/>
              <a:t> Noise, Sebastian Weichwald, Peter </a:t>
            </a:r>
            <a:r>
              <a:rPr lang="de-DE" sz="1800" dirty="0" err="1"/>
              <a:t>Bühlmann</a:t>
            </a:r>
            <a:r>
              <a:rPr lang="de-DE" sz="1800" dirty="0"/>
              <a:t>, Bernhard </a:t>
            </a:r>
            <a:r>
              <a:rPr lang="de-DE" sz="1800" dirty="0" err="1"/>
              <a:t>Schölkopf</a:t>
            </a:r>
            <a:r>
              <a:rPr lang="de-DE" sz="1800" dirty="0"/>
              <a:t>; 20(147):1−50, 2019.</a:t>
            </a: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Belouchrani</a:t>
            </a:r>
            <a:r>
              <a:rPr lang="de-DE" sz="1800" dirty="0"/>
              <a:t> 1997], K. Abed-</a:t>
            </a:r>
            <a:r>
              <a:rPr lang="de-DE" sz="1800" dirty="0" err="1"/>
              <a:t>Meraim</a:t>
            </a:r>
            <a:r>
              <a:rPr lang="de-DE" sz="1800" dirty="0"/>
              <a:t>, J.-F. Cardoso, </a:t>
            </a:r>
            <a:r>
              <a:rPr lang="de-DE" sz="1800" dirty="0" err="1"/>
              <a:t>and</a:t>
            </a:r>
            <a:r>
              <a:rPr lang="de-DE" sz="1800" dirty="0"/>
              <a:t> E. </a:t>
            </a:r>
            <a:r>
              <a:rPr lang="de-DE" sz="1800" dirty="0" err="1"/>
              <a:t>Moulines</a:t>
            </a:r>
            <a:r>
              <a:rPr lang="de-DE" sz="1800" dirty="0"/>
              <a:t>, “A Blind Source Separation </a:t>
            </a:r>
            <a:r>
              <a:rPr lang="de-DE" sz="1800" dirty="0" err="1"/>
              <a:t>Technique</a:t>
            </a:r>
            <a:r>
              <a:rPr lang="de-DE" sz="1800" dirty="0"/>
              <a:t> </a:t>
            </a:r>
            <a:r>
              <a:rPr lang="de-DE" sz="1800" dirty="0" err="1"/>
              <a:t>Using</a:t>
            </a:r>
            <a:r>
              <a:rPr lang="de-DE" sz="1800" dirty="0"/>
              <a:t> Second-Order </a:t>
            </a:r>
            <a:r>
              <a:rPr lang="de-DE" sz="1800" dirty="0" err="1"/>
              <a:t>Statistics</a:t>
            </a:r>
            <a:r>
              <a:rPr lang="de-DE" sz="1800" dirty="0"/>
              <a:t>,” IEEE Transactions on Signal Processing, vol. 45, </a:t>
            </a:r>
            <a:r>
              <a:rPr lang="de-DE" sz="1800" dirty="0" err="1"/>
              <a:t>no</a:t>
            </a:r>
            <a:r>
              <a:rPr lang="de-DE" sz="1800" dirty="0"/>
              <a:t>. 2, pp. 434–444, 1997.</a:t>
            </a:r>
          </a:p>
          <a:p>
            <a:pPr fontAlgn="base"/>
            <a:r>
              <a:rPr lang="de-DE" sz="1800" dirty="0"/>
              <a:t>[Cardoso 1993 ], A. </a:t>
            </a:r>
            <a:r>
              <a:rPr lang="de-DE" sz="1800" dirty="0" err="1"/>
              <a:t>Souloumiac</a:t>
            </a:r>
            <a:r>
              <a:rPr lang="de-DE" sz="1800" dirty="0"/>
              <a:t>, “Blind </a:t>
            </a:r>
            <a:r>
              <a:rPr lang="de-DE" sz="1800" dirty="0" err="1"/>
              <a:t>Beamforming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non </a:t>
            </a:r>
            <a:r>
              <a:rPr lang="de-DE" sz="1800" dirty="0" err="1"/>
              <a:t>Gaussian</a:t>
            </a:r>
            <a:r>
              <a:rPr lang="de-DE" sz="1800" dirty="0"/>
              <a:t> Signals,” IEEE </a:t>
            </a:r>
            <a:r>
              <a:rPr lang="de-DE" sz="1800" dirty="0" err="1"/>
              <a:t>Proceedings</a:t>
            </a:r>
            <a:r>
              <a:rPr lang="de-DE" sz="1800" dirty="0"/>
              <a:t>-F, vol. 140, pp. 362–370, 1993.</a:t>
            </a:r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  <a:p>
            <a:pPr fontAlgn="base"/>
            <a:endParaRPr lang="en-US" sz="1800" dirty="0"/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247909572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A89E5F-6CDE-FE44-9599-3B5F2AEF4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Literature</a:t>
            </a:r>
            <a:br>
              <a:rPr lang="de-DE" sz="3200" dirty="0"/>
            </a:br>
            <a:r>
              <a:rPr lang="de-DE" sz="2400" dirty="0"/>
              <a:t>Chapter 2</a:t>
            </a:r>
            <a:endParaRPr lang="de-DE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AD52C5-CD9B-A543-A01F-A9A74373E00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de-DE" sz="1800" dirty="0"/>
              <a:t>[Delorme2007] - Enhanced </a:t>
            </a:r>
            <a:r>
              <a:rPr lang="de-DE" sz="1800" dirty="0" err="1"/>
              <a:t>detection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artifacts</a:t>
            </a:r>
            <a:r>
              <a:rPr lang="de-DE" sz="1800" dirty="0"/>
              <a:t> in EEG </a:t>
            </a:r>
            <a:r>
              <a:rPr lang="de-DE" sz="1800" dirty="0" err="1"/>
              <a:t>data</a:t>
            </a:r>
            <a:r>
              <a:rPr lang="de-DE" sz="1800" dirty="0"/>
              <a:t> </a:t>
            </a:r>
            <a:r>
              <a:rPr lang="de-DE" sz="1800" dirty="0" err="1"/>
              <a:t>using</a:t>
            </a:r>
            <a:r>
              <a:rPr lang="de-DE" sz="1800" dirty="0"/>
              <a:t> </a:t>
            </a:r>
            <a:r>
              <a:rPr lang="de-DE" sz="1800" dirty="0" err="1"/>
              <a:t>higher</a:t>
            </a:r>
            <a:r>
              <a:rPr lang="de-DE" sz="1800" dirty="0"/>
              <a:t>-order </a:t>
            </a:r>
            <a:r>
              <a:rPr lang="de-DE" sz="1800" dirty="0" err="1"/>
              <a:t>statistics</a:t>
            </a:r>
            <a:r>
              <a:rPr lang="de-DE" sz="1800" dirty="0"/>
              <a:t> and </a:t>
            </a:r>
            <a:r>
              <a:rPr lang="de-DE" sz="1800" dirty="0" err="1"/>
              <a:t>independent</a:t>
            </a:r>
            <a:r>
              <a:rPr lang="de-DE" sz="1800" dirty="0"/>
              <a:t> </a:t>
            </a:r>
            <a:r>
              <a:rPr lang="de-DE" sz="1800" dirty="0" err="1"/>
              <a:t>component</a:t>
            </a:r>
            <a:r>
              <a:rPr lang="de-DE" sz="1800" dirty="0"/>
              <a:t> </a:t>
            </a:r>
            <a:r>
              <a:rPr lang="de-DE" sz="1800" dirty="0" err="1"/>
              <a:t>analysis</a:t>
            </a:r>
            <a:r>
              <a:rPr lang="de-DE" sz="1800" dirty="0"/>
              <a:t> in NIH 2007</a:t>
            </a:r>
          </a:p>
          <a:p>
            <a:r>
              <a:rPr lang="de-DE" sz="1800" dirty="0"/>
              <a:t>[Koudelková2018] - </a:t>
            </a:r>
            <a:r>
              <a:rPr lang="de-DE" sz="1800" dirty="0" err="1"/>
              <a:t>Introduction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identification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brain</a:t>
            </a:r>
            <a:r>
              <a:rPr lang="de-DE" sz="1800" dirty="0"/>
              <a:t> </a:t>
            </a:r>
            <a:r>
              <a:rPr lang="de-DE" sz="1800" dirty="0" err="1"/>
              <a:t>waves</a:t>
            </a:r>
            <a:r>
              <a:rPr lang="de-DE" sz="1800" dirty="0"/>
              <a:t> </a:t>
            </a:r>
            <a:r>
              <a:rPr lang="de-DE" sz="1800" dirty="0" err="1"/>
              <a:t>based</a:t>
            </a:r>
            <a:r>
              <a:rPr lang="de-DE" sz="1800" dirty="0"/>
              <a:t> on </a:t>
            </a:r>
            <a:r>
              <a:rPr lang="de-DE" sz="1800" dirty="0" err="1"/>
              <a:t>their</a:t>
            </a:r>
            <a:r>
              <a:rPr lang="de-DE" sz="1800" dirty="0"/>
              <a:t> </a:t>
            </a:r>
            <a:r>
              <a:rPr lang="de-DE" sz="1800" dirty="0" err="1"/>
              <a:t>frequency</a:t>
            </a:r>
            <a:endParaRPr lang="de-DE" sz="1800" dirty="0"/>
          </a:p>
          <a:p>
            <a:r>
              <a:rPr lang="en-US" sz="1800" b="0" i="0" dirty="0">
                <a:effectLst/>
                <a:latin typeface="+mj-lt"/>
              </a:rPr>
              <a:t>[</a:t>
            </a:r>
            <a:r>
              <a:rPr lang="en-US" sz="1800" b="0" i="0" dirty="0" err="1">
                <a:effectLst/>
                <a:latin typeface="+mj-lt"/>
              </a:rPr>
              <a:t>Ilmonen</a:t>
            </a:r>
            <a:r>
              <a:rPr lang="en-US" sz="1800" b="0" i="0" dirty="0">
                <a:effectLst/>
                <a:latin typeface="+mj-lt"/>
              </a:rPr>
              <a:t>, 2010] - A New Performance Index for ICA: Properties, Computation and Asymptotic Analysis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97461491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Literature</a:t>
            </a:r>
            <a:br>
              <a:rPr lang="de-DE" dirty="0"/>
            </a:br>
            <a:r>
              <a:rPr lang="de-DE" sz="2800" dirty="0"/>
              <a:t>Chapter 2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r>
              <a:rPr lang="en-US" sz="1800" dirty="0"/>
              <a:t>[Miettinen, 2020]</a:t>
            </a:r>
            <a:r>
              <a:rPr lang="en-US" sz="1800" b="1" dirty="0"/>
              <a:t> </a:t>
            </a:r>
            <a:r>
              <a:rPr lang="en-US" sz="1800" dirty="0"/>
              <a:t>Graph Signal Processing Meets Blind Source Separation, </a:t>
            </a:r>
            <a:r>
              <a:rPr lang="en-US" sz="1800" dirty="0" err="1"/>
              <a:t>Jari</a:t>
            </a:r>
            <a:r>
              <a:rPr lang="en-US" sz="1800" dirty="0"/>
              <a:t> Miettinen,</a:t>
            </a:r>
            <a:r>
              <a:rPr lang="fr-FR" sz="1800" dirty="0"/>
              <a:t> Esa </a:t>
            </a:r>
            <a:r>
              <a:rPr lang="fr-FR" sz="1800" dirty="0" err="1"/>
              <a:t>Ollila</a:t>
            </a:r>
            <a:r>
              <a:rPr lang="fr-FR" sz="1800" dirty="0"/>
              <a:t> et al., 2020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Blöchl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2010] Second-Order Source Separation Based on Prior Knowledge Realized in a Graph Model, 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Florian 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Blöchl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Andreas 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Kowarsch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Fabian J. Theis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, 2010</a:t>
            </a:r>
          </a:p>
          <a:p>
            <a:pPr algn="l" fontAlgn="base"/>
            <a:r>
              <a:rPr lang="en-US" sz="1800" dirty="0"/>
              <a:t>[Djuric, 2018]</a:t>
            </a:r>
            <a:r>
              <a:rPr lang="en-US" sz="1800" b="1" dirty="0"/>
              <a:t> </a:t>
            </a:r>
            <a:r>
              <a:rPr lang="en-US" sz="1800" b="0" i="0" dirty="0">
                <a:effectLst/>
                <a:latin typeface="+mj-lt"/>
              </a:rPr>
              <a:t>Cooperative and Graph Signal Processing </a:t>
            </a:r>
            <a:r>
              <a:rPr lang="fr-FR" sz="1800" b="0" i="0" u="none" strike="noStrike" baseline="0" dirty="0">
                <a:latin typeface="+mj-lt"/>
              </a:rPr>
              <a:t>Principles and </a:t>
            </a:r>
            <a:r>
              <a:rPr lang="fr-FR" sz="1800" i="0" u="none" strike="noStrike" baseline="0" dirty="0">
                <a:latin typeface="+mj-lt"/>
              </a:rPr>
              <a:t>Applications</a:t>
            </a:r>
            <a:r>
              <a:rPr lang="en-US" sz="1800" i="0" dirty="0">
                <a:effectLst/>
                <a:latin typeface="+mj-lt"/>
              </a:rPr>
              <a:t>, </a:t>
            </a:r>
            <a:r>
              <a:rPr lang="fr-FR" sz="1800" i="0" dirty="0">
                <a:effectLst/>
                <a:latin typeface="+mj-lt"/>
              </a:rPr>
              <a:t>Petar </a:t>
            </a:r>
            <a:r>
              <a:rPr lang="fr-FR" sz="1800" i="0" dirty="0" err="1">
                <a:effectLst/>
                <a:latin typeface="+mj-lt"/>
              </a:rPr>
              <a:t>Djuric</a:t>
            </a:r>
            <a:r>
              <a:rPr lang="fr-FR" sz="1800" i="0" dirty="0">
                <a:effectLst/>
                <a:latin typeface="+mj-lt"/>
              </a:rPr>
              <a:t>, Cédric Richard, </a:t>
            </a:r>
            <a:r>
              <a:rPr lang="fr-FR" sz="1800" dirty="0">
                <a:latin typeface="+mj-lt"/>
              </a:rPr>
              <a:t>2018</a:t>
            </a:r>
            <a:endParaRPr lang="en-US" sz="1800" dirty="0">
              <a:latin typeface="+mj-lt"/>
            </a:endParaRPr>
          </a:p>
          <a:p>
            <a:endParaRPr lang="en-US" sz="1800" dirty="0">
              <a:solidFill>
                <a:schemeClr val="accent5"/>
              </a:solidFill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08439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1109581" y="6945741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1109581" y="556155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1109581" y="417736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1109581" y="2793174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1675490" y="2935104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1675488" y="4487301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1675488" y="4487301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1675488" y="5847794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1675488" y="6039498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1675488" y="5847794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1675488" y="7244145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4790552" y="3960653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4790552" y="5512850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4790552" y="706504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1109581" y="6945741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1109581" y="556155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1109581" y="417736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1109581" y="2793174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145" y="2846469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0604" y="5598071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96" y="4269345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032" y="7053471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Kreis">
            <a:extLst>
              <a:ext uri="{FF2B5EF4-FFF2-40B4-BE49-F238E27FC236}">
                <a16:creationId xmlns:a16="http://schemas.microsoft.com/office/drawing/2014/main" id="{26174579-7996-F74E-BA43-AFF57770BEBE}"/>
              </a:ext>
            </a:extLst>
          </p:cNvPr>
          <p:cNvSpPr/>
          <p:nvPr/>
        </p:nvSpPr>
        <p:spPr>
          <a:xfrm>
            <a:off x="11409065" y="270002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5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D4A3F365-4991-3244-AC89-A4780F431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2700028"/>
            <a:ext cx="565909" cy="565909"/>
          </a:xfrm>
          <a:prstGeom prst="rect">
            <a:avLst/>
          </a:prstGeom>
        </p:spPr>
      </p:pic>
      <p:sp>
        <p:nvSpPr>
          <p:cNvPr id="55" name="Kreis">
            <a:extLst>
              <a:ext uri="{FF2B5EF4-FFF2-40B4-BE49-F238E27FC236}">
                <a16:creationId xmlns:a16="http://schemas.microsoft.com/office/drawing/2014/main" id="{58BA54BA-51DC-5D46-85CB-ED75BCB566FB}"/>
              </a:ext>
            </a:extLst>
          </p:cNvPr>
          <p:cNvSpPr/>
          <p:nvPr/>
        </p:nvSpPr>
        <p:spPr>
          <a:xfrm>
            <a:off x="11409065" y="7122105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7" name="Kreis">
            <a:extLst>
              <a:ext uri="{FF2B5EF4-FFF2-40B4-BE49-F238E27FC236}">
                <a16:creationId xmlns:a16="http://schemas.microsoft.com/office/drawing/2014/main" id="{ABFB3385-013E-3E4A-A7F3-DB2623553408}"/>
              </a:ext>
            </a:extLst>
          </p:cNvPr>
          <p:cNvSpPr/>
          <p:nvPr/>
        </p:nvSpPr>
        <p:spPr>
          <a:xfrm>
            <a:off x="11409065" y="5737917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8" name="Kreis">
            <a:extLst>
              <a:ext uri="{FF2B5EF4-FFF2-40B4-BE49-F238E27FC236}">
                <a16:creationId xmlns:a16="http://schemas.microsoft.com/office/drawing/2014/main" id="{E18FF5A2-6D08-F846-855A-F38C70B2854C}"/>
              </a:ext>
            </a:extLst>
          </p:cNvPr>
          <p:cNvSpPr/>
          <p:nvPr/>
        </p:nvSpPr>
        <p:spPr>
          <a:xfrm>
            <a:off x="11409065" y="4353727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59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E237CA1F-2E81-BF4F-87A6-F0D115D508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4362016"/>
            <a:ext cx="565907" cy="565907"/>
          </a:xfrm>
          <a:prstGeom prst="rect">
            <a:avLst/>
          </a:prstGeom>
        </p:spPr>
      </p:pic>
      <p:pic>
        <p:nvPicPr>
          <p:cNvPr id="60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5D24A3D1-552D-E14A-81A1-D1C99F964DE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5741204"/>
            <a:ext cx="565907" cy="565907"/>
          </a:xfrm>
          <a:prstGeom prst="rect">
            <a:avLst/>
          </a:prstGeom>
        </p:spPr>
      </p:pic>
      <p:pic>
        <p:nvPicPr>
          <p:cNvPr id="61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6EFF159B-BD00-2E42-9498-089C4A26C8F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7137555"/>
            <a:ext cx="565907" cy="565907"/>
          </a:xfrm>
          <a:prstGeom prst="rect">
            <a:avLst/>
          </a:prstGeom>
        </p:spPr>
      </p:pic>
      <p:pic>
        <p:nvPicPr>
          <p:cNvPr id="62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3AB0AD5-BF2A-3D40-B794-AFF348459C0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45584" y="2888966"/>
            <a:ext cx="565907" cy="565907"/>
          </a:xfrm>
          <a:prstGeom prst="rect">
            <a:avLst/>
          </a:prstGeom>
        </p:spPr>
      </p:pic>
      <p:pic>
        <p:nvPicPr>
          <p:cNvPr id="63" name="Picture 6" descr="Image result for microphone icon">
            <a:extLst>
              <a:ext uri="{FF2B5EF4-FFF2-40B4-BE49-F238E27FC236}">
                <a16:creationId xmlns:a16="http://schemas.microsoft.com/office/drawing/2014/main" id="{D0AF040F-0885-7141-9523-6F9F23670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292" y="2316225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588462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10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545E57D3-108F-439D-8CE4-ABF5917D6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Literature</a:t>
            </a:r>
            <a:br>
              <a:rPr lang="de-DE" sz="3600" dirty="0"/>
            </a:br>
            <a:r>
              <a:rPr lang="de-DE" sz="2400" dirty="0"/>
              <a:t>Chapter 3</a:t>
            </a:r>
            <a:endParaRPr lang="en-GB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D4F0DF9-16AE-480F-9F4C-DE34AE49359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sz="1800" dirty="0"/>
              <a:t>Delorme et al.: “</a:t>
            </a:r>
            <a:r>
              <a:rPr lang="en-GB" sz="1800" i="1" dirty="0"/>
              <a:t>Enhanced detection of artifacts in EEG data using higher-order statistics and independent component analysis”</a:t>
            </a:r>
            <a:r>
              <a:rPr lang="en-AU" sz="1800" i="1" dirty="0"/>
              <a:t>, </a:t>
            </a:r>
            <a:r>
              <a:rPr lang="en-AU" sz="1800" dirty="0"/>
              <a:t>Elsevier 2006</a:t>
            </a:r>
          </a:p>
          <a:p>
            <a:r>
              <a:rPr lang="en-AU" sz="1800" dirty="0"/>
              <a:t>Garcia et al.: </a:t>
            </a:r>
            <a:r>
              <a:rPr lang="en-AU" sz="1800" i="1" dirty="0"/>
              <a:t>”</a:t>
            </a:r>
            <a:r>
              <a:rPr lang="en-GB" sz="1800" i="1" dirty="0"/>
              <a:t>Blind </a:t>
            </a:r>
            <a:r>
              <a:rPr lang="en-GB" sz="1800" i="1" dirty="0" err="1"/>
              <a:t>Demixing</a:t>
            </a:r>
            <a:r>
              <a:rPr lang="en-GB" sz="1800" i="1" dirty="0"/>
              <a:t> of Diffused Graph Signals</a:t>
            </a:r>
            <a:r>
              <a:rPr lang="en-AU" sz="1800" i="1" dirty="0"/>
              <a:t>”, </a:t>
            </a:r>
            <a:r>
              <a:rPr lang="en-AU" sz="1800" dirty="0" err="1"/>
              <a:t>arXiv</a:t>
            </a:r>
            <a:r>
              <a:rPr lang="en-AU" sz="1800" dirty="0"/>
              <a:t> 2020</a:t>
            </a:r>
          </a:p>
          <a:p>
            <a:endParaRPr lang="en-AU" sz="2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72346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Abgerundetes Rechteck">
            <a:extLst>
              <a:ext uri="{FF2B5EF4-FFF2-40B4-BE49-F238E27FC236}">
                <a16:creationId xmlns:a16="http://schemas.microsoft.com/office/drawing/2014/main" id="{C79C2A14-72B6-B54A-A84E-1F7FB374F3F7}"/>
              </a:ext>
            </a:extLst>
          </p:cNvPr>
          <p:cNvSpPr/>
          <p:nvPr/>
        </p:nvSpPr>
        <p:spPr>
          <a:xfrm>
            <a:off x="9974576" y="4629810"/>
            <a:ext cx="2474677" cy="1685749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Back Up I: </a:t>
            </a:r>
            <a:br>
              <a:rPr lang="en-US" sz="3200" dirty="0"/>
            </a:br>
            <a:r>
              <a:rPr lang="en-US" sz="2400" dirty="0"/>
              <a:t>Alternative Interpretation of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is the goal of the algorithm?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/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𝐒𝐖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de-DE" sz="2800" b="1" dirty="0"/>
              </a:p>
            </p:txBody>
          </p:sp>
        </mc:Choice>
        <mc:Fallback xmlns="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/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de-DE" sz="28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</m:acc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de-DE" sz="28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de-DE" sz="2800" b="1" dirty="0"/>
              </a:p>
            </p:txBody>
          </p:sp>
        </mc:Choice>
        <mc:Fallback xmlns="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  <a:blipFill>
                <a:blip r:embed="rId4"/>
                <a:stretch>
                  <a:fillRect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/>
              <p:nvPr/>
            </p:nvSpPr>
            <p:spPr>
              <a:xfrm>
                <a:off x="4895771" y="2703780"/>
                <a:ext cx="6759936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Find the demixing matrix </a:t>
                </a:r>
                <a14:m>
                  <m:oMath xmlns:m="http://schemas.openxmlformats.org/officeDocument/2006/math">
                    <m:r>
                      <a:rPr lang="en-US" sz="1800" b="1" i="0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sz="1800" i="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sz="1800" i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1800" i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so that the latent source variable s can be reconstructed as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</m:acc>
                  </m:oMath>
                </a14:m>
                <a:r>
                  <a:rPr lang="en-US" sz="1800" dirty="0"/>
                  <a:t>  by the observed data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sz="1800" b="1" dirty="0"/>
              </a:p>
              <a:p>
                <a:r>
                  <a:rPr lang="en-US" sz="1800" dirty="0">
                    <a:solidFill>
                      <a:srgbClr val="F08230"/>
                    </a:solidFill>
                  </a:rPr>
                  <a:t> </a:t>
                </a:r>
                <a:endParaRPr lang="en-US" sz="1800" dirty="0"/>
              </a:p>
            </p:txBody>
          </p:sp>
        </mc:Choice>
        <mc:Fallback xmlns="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5771" y="2703780"/>
                <a:ext cx="6759936" cy="923330"/>
              </a:xfrm>
              <a:prstGeom prst="rect">
                <a:avLst/>
              </a:prstGeom>
              <a:blipFill>
                <a:blip r:embed="rId5"/>
                <a:stretch>
                  <a:fillRect l="-750" t="-411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hteck 40">
                <a:extLst>
                  <a:ext uri="{FF2B5EF4-FFF2-40B4-BE49-F238E27FC236}">
                    <a16:creationId xmlns:a16="http://schemas.microsoft.com/office/drawing/2014/main" id="{C0C71B76-5C7C-7F40-9545-3D9F7964BF16}"/>
                  </a:ext>
                </a:extLst>
              </p:cNvPr>
              <p:cNvSpPr/>
              <p:nvPr/>
            </p:nvSpPr>
            <p:spPr>
              <a:xfrm>
                <a:off x="2478534" y="4692074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41" name="Rechteck 40">
                <a:extLst>
                  <a:ext uri="{FF2B5EF4-FFF2-40B4-BE49-F238E27FC236}">
                    <a16:creationId xmlns:a16="http://schemas.microsoft.com/office/drawing/2014/main" id="{C0C71B76-5C7C-7F40-9545-3D9F7964BF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8534" y="4692074"/>
                <a:ext cx="1848199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fik 7" descr="Ein Bild, das Licht enthält.&#10;&#10;Automatisch generierte Beschreibung">
            <a:extLst>
              <a:ext uri="{FF2B5EF4-FFF2-40B4-BE49-F238E27FC236}">
                <a16:creationId xmlns:a16="http://schemas.microsoft.com/office/drawing/2014/main" id="{54E19F4E-98D4-124A-802E-C955EB6FF1F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68" y="3645279"/>
            <a:ext cx="2725254" cy="2725254"/>
          </a:xfrm>
          <a:prstGeom prst="rect">
            <a:avLst/>
          </a:prstGeom>
        </p:spPr>
      </p:pic>
      <p:sp>
        <p:nvSpPr>
          <p:cNvPr id="44" name="Kreis">
            <a:extLst>
              <a:ext uri="{FF2B5EF4-FFF2-40B4-BE49-F238E27FC236}">
                <a16:creationId xmlns:a16="http://schemas.microsoft.com/office/drawing/2014/main" id="{5930D374-5E72-2644-8269-9265B4F75196}"/>
              </a:ext>
            </a:extLst>
          </p:cNvPr>
          <p:cNvSpPr/>
          <p:nvPr/>
        </p:nvSpPr>
        <p:spPr>
          <a:xfrm>
            <a:off x="416536" y="3972569"/>
            <a:ext cx="565907" cy="565907"/>
          </a:xfrm>
          <a:prstGeom prst="ellipse">
            <a:avLst/>
          </a:prstGeom>
          <a:solidFill>
            <a:schemeClr val="accent5"/>
          </a:solidFill>
          <a:ln w="25400">
            <a:solidFill>
              <a:srgbClr val="F0823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47" name="Picture 8" descr="Image result for waterfall icon">
            <a:extLst>
              <a:ext uri="{FF2B5EF4-FFF2-40B4-BE49-F238E27FC236}">
                <a16:creationId xmlns:a16="http://schemas.microsoft.com/office/drawing/2014/main" id="{A0FE05AA-4C7F-CE47-B696-A8E5F758A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87" y="4080299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DCCE6FA3-8099-AB4C-BFBF-2B67C451EE1A}"/>
                  </a:ext>
                </a:extLst>
              </p:cNvPr>
              <p:cNvSpPr/>
              <p:nvPr/>
            </p:nvSpPr>
            <p:spPr>
              <a:xfrm>
                <a:off x="5936301" y="4626681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DCCE6FA3-8099-AB4C-BFBF-2B67C451EE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6301" y="4626681"/>
                <a:ext cx="184819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Grafik 9" descr="Ein Bild, das Rauch, Kette, Metallwaren, Zubehör enthält.&#10;&#10;Automatisch generierte Beschreibung">
            <a:extLst>
              <a:ext uri="{FF2B5EF4-FFF2-40B4-BE49-F238E27FC236}">
                <a16:creationId xmlns:a16="http://schemas.microsoft.com/office/drawing/2014/main" id="{58BF2415-D145-CD4D-8A2A-EE757DCACEE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743" y="3551936"/>
            <a:ext cx="2810548" cy="2775526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5D958E8-B1CA-D948-B9D3-C1AB03D7F83E}"/>
              </a:ext>
            </a:extLst>
          </p:cNvPr>
          <p:cNvCxnSpPr/>
          <p:nvPr/>
        </p:nvCxnSpPr>
        <p:spPr>
          <a:xfrm flipV="1">
            <a:off x="8761017" y="4413244"/>
            <a:ext cx="144444" cy="5264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68C5DE53-9F0F-2844-A846-5B6DF4AE4DAC}"/>
              </a:ext>
            </a:extLst>
          </p:cNvPr>
          <p:cNvCxnSpPr>
            <a:cxnSpLocks/>
          </p:cNvCxnSpPr>
          <p:nvPr/>
        </p:nvCxnSpPr>
        <p:spPr>
          <a:xfrm flipV="1">
            <a:off x="8761017" y="4413244"/>
            <a:ext cx="899818" cy="54044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Electroencephalogram (EEG) Concept">
            <a:extLst>
              <a:ext uri="{FF2B5EF4-FFF2-40B4-BE49-F238E27FC236}">
                <a16:creationId xmlns:a16="http://schemas.microsoft.com/office/drawing/2014/main" id="{E1B4A710-DB13-4F4A-85B9-7097E0DD79AB}"/>
              </a:ext>
            </a:extLst>
          </p:cNvPr>
          <p:cNvSpPr txBox="1"/>
          <p:nvPr/>
        </p:nvSpPr>
        <p:spPr>
          <a:xfrm>
            <a:off x="374557" y="3387234"/>
            <a:ext cx="7152678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can the the Independent Components be interpreted?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C8C220A-4B40-EB4A-9C8A-230DDB0B9501}"/>
                  </a:ext>
                </a:extLst>
              </p:cNvPr>
              <p:cNvSpPr/>
              <p:nvPr/>
            </p:nvSpPr>
            <p:spPr>
              <a:xfrm>
                <a:off x="10359337" y="3578345"/>
                <a:ext cx="2221634" cy="8259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C8C220A-4B40-EB4A-9C8A-230DDB0B95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9337" y="3578345"/>
                <a:ext cx="2221634" cy="825932"/>
              </a:xfrm>
              <a:prstGeom prst="rect">
                <a:avLst/>
              </a:prstGeom>
              <a:blipFill>
                <a:blip r:embed="rId11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6" name="Picture 6" descr="Image result for microphone icon">
            <a:extLst>
              <a:ext uri="{FF2B5EF4-FFF2-40B4-BE49-F238E27FC236}">
                <a16:creationId xmlns:a16="http://schemas.microsoft.com/office/drawing/2014/main" id="{870EC43C-44DB-3A4E-9C39-BF267784E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9203" y="5482208"/>
            <a:ext cx="1069394" cy="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Image result for microphone icon">
            <a:extLst>
              <a:ext uri="{FF2B5EF4-FFF2-40B4-BE49-F238E27FC236}">
                <a16:creationId xmlns:a16="http://schemas.microsoft.com/office/drawing/2014/main" id="{4C759F27-EB0A-D54A-8027-FDD758EA4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5866" y="4853256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2" descr="Image result for student icon">
            <a:extLst>
              <a:ext uri="{FF2B5EF4-FFF2-40B4-BE49-F238E27FC236}">
                <a16:creationId xmlns:a16="http://schemas.microsoft.com/office/drawing/2014/main" id="{98418A92-C774-1740-B534-63135FB6B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5696" y="5581576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8" descr="Image result for waterfall icon">
            <a:extLst>
              <a:ext uri="{FF2B5EF4-FFF2-40B4-BE49-F238E27FC236}">
                <a16:creationId xmlns:a16="http://schemas.microsoft.com/office/drawing/2014/main" id="{7D6BC913-4F75-7A4E-9018-2AB9CE4C1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632" y="4783279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6CF52BB5-5F60-454E-9149-226DDC0501C6}"/>
              </a:ext>
            </a:extLst>
          </p:cNvPr>
          <p:cNvCxnSpPr/>
          <p:nvPr/>
        </p:nvCxnSpPr>
        <p:spPr>
          <a:xfrm>
            <a:off x="10825509" y="4944147"/>
            <a:ext cx="4123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7" name="Gerade Verbindung mit Pfeil 76">
            <a:extLst>
              <a:ext uri="{FF2B5EF4-FFF2-40B4-BE49-F238E27FC236}">
                <a16:creationId xmlns:a16="http://schemas.microsoft.com/office/drawing/2014/main" id="{76C8EFA3-FA3D-0848-B741-3470490EFB38}"/>
              </a:ext>
            </a:extLst>
          </p:cNvPr>
          <p:cNvCxnSpPr>
            <a:cxnSpLocks/>
          </p:cNvCxnSpPr>
          <p:nvPr/>
        </p:nvCxnSpPr>
        <p:spPr>
          <a:xfrm>
            <a:off x="10825509" y="5295673"/>
            <a:ext cx="412335" cy="41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757FFA5-DC4F-644F-99FC-2F2224B27E84}"/>
              </a:ext>
            </a:extLst>
          </p:cNvPr>
          <p:cNvCxnSpPr/>
          <p:nvPr/>
        </p:nvCxnSpPr>
        <p:spPr>
          <a:xfrm>
            <a:off x="10825509" y="5864465"/>
            <a:ext cx="4123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145CFB7F-6013-9447-8B40-EE3301154F23}"/>
              </a:ext>
            </a:extLst>
          </p:cNvPr>
          <p:cNvCxnSpPr>
            <a:cxnSpLocks/>
          </p:cNvCxnSpPr>
          <p:nvPr/>
        </p:nvCxnSpPr>
        <p:spPr>
          <a:xfrm flipV="1">
            <a:off x="10825509" y="5295673"/>
            <a:ext cx="409898" cy="35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der 14">
            <a:extLst>
              <a:ext uri="{FF2B5EF4-FFF2-40B4-BE49-F238E27FC236}">
                <a16:creationId xmlns:a16="http://schemas.microsoft.com/office/drawing/2014/main" id="{E3B00D3E-35EF-5843-8CD0-960EFC8E3854}"/>
              </a:ext>
            </a:extLst>
          </p:cNvPr>
          <p:cNvSpPr/>
          <p:nvPr/>
        </p:nvSpPr>
        <p:spPr>
          <a:xfrm>
            <a:off x="11407683" y="4879250"/>
            <a:ext cx="384917" cy="358016"/>
          </a:xfrm>
          <a:prstGeom prst="flowChartOr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Oder 80">
            <a:extLst>
              <a:ext uri="{FF2B5EF4-FFF2-40B4-BE49-F238E27FC236}">
                <a16:creationId xmlns:a16="http://schemas.microsoft.com/office/drawing/2014/main" id="{1844E21B-7E59-3241-B1DE-6842F62F48DE}"/>
              </a:ext>
            </a:extLst>
          </p:cNvPr>
          <p:cNvSpPr/>
          <p:nvPr/>
        </p:nvSpPr>
        <p:spPr>
          <a:xfrm>
            <a:off x="11407682" y="5636488"/>
            <a:ext cx="384917" cy="358016"/>
          </a:xfrm>
          <a:prstGeom prst="flowChartOr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3" name="Grafik 82">
            <a:extLst>
              <a:ext uri="{FF2B5EF4-FFF2-40B4-BE49-F238E27FC236}">
                <a16:creationId xmlns:a16="http://schemas.microsoft.com/office/drawing/2014/main" id="{8BC57167-9C45-A145-86C1-173E134973DB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560" y="3737911"/>
            <a:ext cx="2446888" cy="2431547"/>
          </a:xfrm>
          <a:prstGeom prst="rect">
            <a:avLst/>
          </a:prstGeom>
        </p:spPr>
      </p:pic>
      <p:sp>
        <p:nvSpPr>
          <p:cNvPr id="84" name="Kreis">
            <a:extLst>
              <a:ext uri="{FF2B5EF4-FFF2-40B4-BE49-F238E27FC236}">
                <a16:creationId xmlns:a16="http://schemas.microsoft.com/office/drawing/2014/main" id="{98914464-5707-3048-852B-FD75EA122CCE}"/>
              </a:ext>
            </a:extLst>
          </p:cNvPr>
          <p:cNvSpPr/>
          <p:nvPr/>
        </p:nvSpPr>
        <p:spPr>
          <a:xfrm>
            <a:off x="3834922" y="395997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" name="Kreis">
            <a:extLst>
              <a:ext uri="{FF2B5EF4-FFF2-40B4-BE49-F238E27FC236}">
                <a16:creationId xmlns:a16="http://schemas.microsoft.com/office/drawing/2014/main" id="{C047E886-2695-B749-ABCD-F1CB7E41B923}"/>
              </a:ext>
            </a:extLst>
          </p:cNvPr>
          <p:cNvSpPr/>
          <p:nvPr/>
        </p:nvSpPr>
        <p:spPr>
          <a:xfrm>
            <a:off x="3834922" y="395997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87" name="Picture 2" descr="Image result for student icon">
            <a:extLst>
              <a:ext uri="{FF2B5EF4-FFF2-40B4-BE49-F238E27FC236}">
                <a16:creationId xmlns:a16="http://schemas.microsoft.com/office/drawing/2014/main" id="{FC4A7C98-E722-124D-94C5-0F0C98269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486" y="4013265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Image result for microphone icon">
            <a:extLst>
              <a:ext uri="{FF2B5EF4-FFF2-40B4-BE49-F238E27FC236}">
                <a16:creationId xmlns:a16="http://schemas.microsoft.com/office/drawing/2014/main" id="{D95C03CE-FDA2-5241-B692-B30739F7C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384" y="4799017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Image result for microphone icon">
            <a:extLst>
              <a:ext uri="{FF2B5EF4-FFF2-40B4-BE49-F238E27FC236}">
                <a16:creationId xmlns:a16="http://schemas.microsoft.com/office/drawing/2014/main" id="{00EB4C28-3579-B045-B46B-B2216B2CB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627" y="3691388"/>
            <a:ext cx="1054867" cy="70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54BB4DC-97F6-7643-928C-89D6588FBE8E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t="7007" b="9362"/>
          <a:stretch/>
        </p:blipFill>
        <p:spPr>
          <a:xfrm>
            <a:off x="485987" y="6604765"/>
            <a:ext cx="4303704" cy="1155238"/>
          </a:xfrm>
          <a:prstGeom prst="rect">
            <a:avLst/>
          </a:prstGeom>
        </p:spPr>
      </p:pic>
      <p:pic>
        <p:nvPicPr>
          <p:cNvPr id="92" name="Picture 6" descr="Image result for microphone icon">
            <a:extLst>
              <a:ext uri="{FF2B5EF4-FFF2-40B4-BE49-F238E27FC236}">
                <a16:creationId xmlns:a16="http://schemas.microsoft.com/office/drawing/2014/main" id="{63DC25BD-7C44-C94D-9EF0-837A655C3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256" y="6933177"/>
            <a:ext cx="835882" cy="55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9477BA7-3E48-0141-86C1-4A32122917A3}"/>
              </a:ext>
            </a:extLst>
          </p:cNvPr>
          <p:cNvPicPr>
            <a:picLocks noChangeAspect="1"/>
          </p:cNvPicPr>
          <p:nvPr/>
        </p:nvPicPr>
        <p:blipFill rotWithShape="1">
          <a:blip r:embed="rId22"/>
          <a:srcRect t="6520" b="31133"/>
          <a:stretch/>
        </p:blipFill>
        <p:spPr>
          <a:xfrm>
            <a:off x="516963" y="7791902"/>
            <a:ext cx="4282191" cy="1324613"/>
          </a:xfrm>
          <a:prstGeom prst="rect">
            <a:avLst/>
          </a:prstGeom>
        </p:spPr>
      </p:pic>
      <p:pic>
        <p:nvPicPr>
          <p:cNvPr id="93" name="Picture 2" descr="Image result for microphone icon">
            <a:extLst>
              <a:ext uri="{FF2B5EF4-FFF2-40B4-BE49-F238E27FC236}">
                <a16:creationId xmlns:a16="http://schemas.microsoft.com/office/drawing/2014/main" id="{77094EFC-9619-7445-BF43-0E9966B9A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60" y="7870200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E34F43-A491-DC4A-B7D7-344E970AA85A}"/>
              </a:ext>
            </a:extLst>
          </p:cNvPr>
          <p:cNvCxnSpPr>
            <a:cxnSpLocks/>
            <a:endCxn id="94" idx="0"/>
          </p:cNvCxnSpPr>
          <p:nvPr/>
        </p:nvCxnSpPr>
        <p:spPr>
          <a:xfrm>
            <a:off x="1786270" y="4626681"/>
            <a:ext cx="5677" cy="37118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6230C9EB-9D01-3043-903F-9C8CBB66E20F}"/>
              </a:ext>
            </a:extLst>
          </p:cNvPr>
          <p:cNvSpPr/>
          <p:nvPr/>
        </p:nvSpPr>
        <p:spPr>
          <a:xfrm>
            <a:off x="1712758" y="6716758"/>
            <a:ext cx="147024" cy="147024"/>
          </a:xfrm>
          <a:prstGeom prst="ellipse">
            <a:avLst/>
          </a:prstGeom>
          <a:solidFill>
            <a:schemeClr val="dk1">
              <a:alpha val="60000"/>
            </a:schemeClr>
          </a:solidFill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E228240-DD12-ED4F-978F-5F086645715D}"/>
              </a:ext>
            </a:extLst>
          </p:cNvPr>
          <p:cNvSpPr/>
          <p:nvPr/>
        </p:nvSpPr>
        <p:spPr>
          <a:xfrm>
            <a:off x="1718435" y="8338508"/>
            <a:ext cx="147024" cy="147024"/>
          </a:xfrm>
          <a:prstGeom prst="ellipse">
            <a:avLst/>
          </a:prstGeom>
          <a:solidFill>
            <a:schemeClr val="dk1">
              <a:alpha val="60000"/>
            </a:schemeClr>
          </a:solidFill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hteck 95">
                <a:extLst>
                  <a:ext uri="{FF2B5EF4-FFF2-40B4-BE49-F238E27FC236}">
                    <a16:creationId xmlns:a16="http://schemas.microsoft.com/office/drawing/2014/main" id="{CFA55714-59BA-D343-8BF4-79C40DBE6D18}"/>
                  </a:ext>
                </a:extLst>
              </p:cNvPr>
              <p:cNvSpPr/>
              <p:nvPr/>
            </p:nvSpPr>
            <p:spPr>
              <a:xfrm>
                <a:off x="5089065" y="6749742"/>
                <a:ext cx="7609532" cy="2333363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Amplitudes recorded simultaneously in microphones 1      and  2 </a:t>
                </a:r>
                <a:br>
                  <a:rPr lang="en-US" sz="1800" dirty="0"/>
                </a:br>
                <a:r>
                  <a:rPr lang="en-US" sz="1800" dirty="0"/>
                  <a:t>are plotted on the x and y axes for each sound (waterfall, student) separately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Waterfall:  samples lie on the vector </a:t>
                </a:r>
                <a14:m>
                  <m:oMath xmlns:m="http://schemas.openxmlformats.org/officeDocument/2006/math"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𝐚𝟏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 , 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𝐚𝟐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1800" dirty="0"/>
                  <a:t>reflecting the proximity of the sound to microphones 1 and 2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Independent components represent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basis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used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generate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data</a:t>
                </a:r>
                <a:r>
                  <a:rPr lang="de-DE" sz="1800" dirty="0"/>
                  <a:t>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6" name="Rechteck 95">
                <a:extLst>
                  <a:ext uri="{FF2B5EF4-FFF2-40B4-BE49-F238E27FC236}">
                    <a16:creationId xmlns:a16="http://schemas.microsoft.com/office/drawing/2014/main" id="{CFA55714-59BA-D343-8BF4-79C40DBE6D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9065" y="6749742"/>
                <a:ext cx="7609532" cy="2333363"/>
              </a:xfrm>
              <a:prstGeom prst="rect">
                <a:avLst/>
              </a:prstGeom>
              <a:blipFill>
                <a:blip r:embed="rId23"/>
                <a:stretch>
                  <a:fillRect l="-1667" t="-324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7" name="Picture 6" descr="Image result for microphone icon">
            <a:extLst>
              <a:ext uri="{FF2B5EF4-FFF2-40B4-BE49-F238E27FC236}">
                <a16:creationId xmlns:a16="http://schemas.microsoft.com/office/drawing/2014/main" id="{8B6B67CB-6FFD-0840-8F47-927D8780D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9286" y="6628499"/>
            <a:ext cx="835882" cy="55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" name="Picture 2" descr="Image result for microphone icon">
            <a:extLst>
              <a:ext uri="{FF2B5EF4-FFF2-40B4-BE49-F238E27FC236}">
                <a16:creationId xmlns:a16="http://schemas.microsoft.com/office/drawing/2014/main" id="{82EEFF50-E646-0A45-AB40-8E841CBF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5959" y="6716758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456507"/>
      </p:ext>
    </p:extLst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de-DE" sz="3200" dirty="0"/>
              <a:t>Back </a:t>
            </a:r>
            <a:r>
              <a:rPr lang="de-DE" sz="3200" dirty="0" err="1"/>
              <a:t>Up</a:t>
            </a:r>
            <a:r>
              <a:rPr lang="de-DE" sz="3200" dirty="0"/>
              <a:t> II:</a:t>
            </a:r>
            <a:br>
              <a:rPr sz="3200" dirty="0"/>
            </a:br>
            <a:r>
              <a:rPr lang="de-DE" sz="2400" dirty="0"/>
              <a:t>Notes on </a:t>
            </a:r>
            <a:r>
              <a:rPr lang="de-DE" sz="2400" dirty="0" err="1"/>
              <a:t>peculiarities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ICA</a:t>
            </a:r>
            <a:endParaRPr sz="24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D7A9D50-A7E0-4C4A-9EE5-91E950588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308" y="2391827"/>
            <a:ext cx="2837622" cy="2825495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9691425-F47E-C848-B9E0-EC1D6DA8C75E}"/>
              </a:ext>
            </a:extLst>
          </p:cNvPr>
          <p:cNvSpPr/>
          <p:nvPr/>
        </p:nvSpPr>
        <p:spPr>
          <a:xfrm>
            <a:off x="4772898" y="1968058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>
                <a:solidFill>
                  <a:srgbClr val="005C9C"/>
                </a:solidFill>
              </a:rPr>
              <a:t>Original Signals</a:t>
            </a:r>
            <a:endParaRPr lang="de-DE" sz="20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A5BAA58-5C86-F846-BC40-D801B2A2980E}"/>
              </a:ext>
            </a:extLst>
          </p:cNvPr>
          <p:cNvSpPr/>
          <p:nvPr/>
        </p:nvSpPr>
        <p:spPr>
          <a:xfrm>
            <a:off x="3586979" y="5084802"/>
            <a:ext cx="53422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>
                <a:solidFill>
                  <a:srgbClr val="005C9C"/>
                </a:solidFill>
              </a:rPr>
              <a:t>Reconstructred signal Signals</a:t>
            </a:r>
            <a:endParaRPr lang="en-US" sz="2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8CAFC3A0-1222-1045-A8AE-3176D07806E8}"/>
                  </a:ext>
                </a:extLst>
              </p:cNvPr>
              <p:cNvSpPr/>
              <p:nvPr/>
            </p:nvSpPr>
            <p:spPr>
              <a:xfrm>
                <a:off x="191717" y="5462228"/>
                <a:ext cx="12132805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/>
                  <a:t>Due to ambiguities of the method the extracting of the unobserved independent source signals is only accurate up to:</a:t>
                </a:r>
              </a:p>
              <a:p>
                <a:pPr algn="ctr"/>
                <a:r>
                  <a:rPr lang="en-US" sz="1800" dirty="0"/>
                  <a:t>𝑑 × 𝑑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permutation matrix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</a:rPr>
                      <m:t>𝑷</m:t>
                    </m:r>
                  </m:oMath>
                </a14:m>
                <a:r>
                  <a:rPr lang="en-US" sz="1800" u="sng" dirty="0">
                    <a:solidFill>
                      <a:schemeClr val="accent5"/>
                    </a:solidFill>
                  </a:rPr>
                  <a:t>,</a:t>
                </a:r>
                <a:r>
                  <a:rPr lang="en-US" sz="1800" b="1" dirty="0"/>
                  <a:t> 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scaling matrix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𝑫</m:t>
                    </m:r>
                  </m:oMath>
                </a14:m>
                <a:r>
                  <a:rPr lang="en-US" sz="1800" dirty="0"/>
                  <a:t> and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sign-change matrix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𝑳</m:t>
                    </m:r>
                  </m:oMath>
                </a14:m>
                <a:endParaRPr lang="en-US" sz="1800" b="1" dirty="0"/>
              </a:p>
            </p:txBody>
          </p:sp>
        </mc:Choice>
        <mc:Fallback xmlns="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8CAFC3A0-1222-1045-A8AE-3176D07806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717" y="5462228"/>
                <a:ext cx="12132805" cy="646331"/>
              </a:xfrm>
              <a:prstGeom prst="rect">
                <a:avLst/>
              </a:prstGeom>
              <a:blipFill>
                <a:blip r:embed="rId4"/>
                <a:stretch>
                  <a:fillRect t="-3922" b="-176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fik 5">
            <a:extLst>
              <a:ext uri="{FF2B5EF4-FFF2-40B4-BE49-F238E27FC236}">
                <a16:creationId xmlns:a16="http://schemas.microsoft.com/office/drawing/2014/main" id="{5DA676D6-AA90-0C41-AFDC-7D9F4508BB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06"/>
          <a:stretch/>
        </p:blipFill>
        <p:spPr>
          <a:xfrm>
            <a:off x="375534" y="6343758"/>
            <a:ext cx="2861917" cy="2707478"/>
          </a:xfrm>
          <a:prstGeom prst="rect">
            <a:avLst/>
          </a:prstGeom>
        </p:spPr>
      </p:pic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67431958-2818-4449-B82B-D6F34912FE7D}"/>
              </a:ext>
            </a:extLst>
          </p:cNvPr>
          <p:cNvSpPr/>
          <p:nvPr/>
        </p:nvSpPr>
        <p:spPr>
          <a:xfrm>
            <a:off x="649357" y="6317254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Permutation 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FE9F8C98-00C7-BC4F-B27B-983D3A359E62}"/>
              </a:ext>
            </a:extLst>
          </p:cNvPr>
          <p:cNvSpPr/>
          <p:nvPr/>
        </p:nvSpPr>
        <p:spPr>
          <a:xfrm>
            <a:off x="5078676" y="2357906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Permutation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989FB96-C829-5B4C-8DF5-090303DBE69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504" t="3594" r="6122" b="5226"/>
          <a:stretch/>
        </p:blipFill>
        <p:spPr>
          <a:xfrm>
            <a:off x="9565056" y="6349114"/>
            <a:ext cx="2759466" cy="2747673"/>
          </a:xfrm>
          <a:prstGeom prst="rect">
            <a:avLst/>
          </a:prstGeom>
        </p:spPr>
      </p:pic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FA612B82-36CA-D548-B5CA-DFAC8D3C99AD}"/>
              </a:ext>
            </a:extLst>
          </p:cNvPr>
          <p:cNvSpPr/>
          <p:nvPr/>
        </p:nvSpPr>
        <p:spPr>
          <a:xfrm>
            <a:off x="9804424" y="6188071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/>
              <a:t>Sign Change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E41CAFC3-09AE-6C49-835B-3F407A914B2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355"/>
          <a:stretch/>
        </p:blipFill>
        <p:spPr>
          <a:xfrm>
            <a:off x="4888451" y="6320440"/>
            <a:ext cx="2861918" cy="2754114"/>
          </a:xfrm>
          <a:prstGeom prst="rect">
            <a:avLst/>
          </a:prstGeom>
        </p:spPr>
      </p:pic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10B5CA59-EE8E-4849-8F29-57B19537392D}"/>
              </a:ext>
            </a:extLst>
          </p:cNvPr>
          <p:cNvSpPr/>
          <p:nvPr/>
        </p:nvSpPr>
        <p:spPr>
          <a:xfrm>
            <a:off x="5139967" y="6199306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/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733448045"/>
      </p:ext>
    </p:extLst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5D5289B0-70F8-CD4C-9192-2B4147C78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846" y="2557672"/>
            <a:ext cx="4965700" cy="52578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0B7A93E-333E-5944-A514-0A93E4BD1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40" y="2528248"/>
            <a:ext cx="4686300" cy="5270500"/>
          </a:xfrm>
          <a:prstGeom prst="rect">
            <a:avLst/>
          </a:prstGeom>
        </p:spPr>
      </p:pic>
      <p:sp>
        <p:nvSpPr>
          <p:cNvPr id="28" name="Rechteck 27">
            <a:extLst>
              <a:ext uri="{FF2B5EF4-FFF2-40B4-BE49-F238E27FC236}">
                <a16:creationId xmlns:a16="http://schemas.microsoft.com/office/drawing/2014/main" id="{07203020-FC66-104D-841A-9C1CC0AF011D}"/>
              </a:ext>
            </a:extLst>
          </p:cNvPr>
          <p:cNvSpPr/>
          <p:nvPr/>
        </p:nvSpPr>
        <p:spPr>
          <a:xfrm>
            <a:off x="6812375" y="3047924"/>
            <a:ext cx="5211518" cy="1967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77F4292-E9DC-8D4D-8CC3-AAC06B6514A7}"/>
              </a:ext>
            </a:extLst>
          </p:cNvPr>
          <p:cNvSpPr/>
          <p:nvPr/>
        </p:nvSpPr>
        <p:spPr>
          <a:xfrm>
            <a:off x="6941846" y="3767039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4F5CEBE7-23CB-0146-9E55-140C444155E7}"/>
              </a:ext>
            </a:extLst>
          </p:cNvPr>
          <p:cNvSpPr/>
          <p:nvPr/>
        </p:nvSpPr>
        <p:spPr>
          <a:xfrm>
            <a:off x="6941846" y="444099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5B07F129-E5E8-A745-B950-43E9D0289D48}"/>
              </a:ext>
            </a:extLst>
          </p:cNvPr>
          <p:cNvSpPr/>
          <p:nvPr/>
        </p:nvSpPr>
        <p:spPr>
          <a:xfrm>
            <a:off x="6941846" y="511255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2594A8D4-BF90-5C4D-9C5F-B2914D311E23}"/>
              </a:ext>
            </a:extLst>
          </p:cNvPr>
          <p:cNvSpPr/>
          <p:nvPr/>
        </p:nvSpPr>
        <p:spPr>
          <a:xfrm>
            <a:off x="6941846" y="578411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55A45B06-1D1B-1C45-A383-AE8B358C26B7}"/>
              </a:ext>
            </a:extLst>
          </p:cNvPr>
          <p:cNvSpPr/>
          <p:nvPr/>
        </p:nvSpPr>
        <p:spPr>
          <a:xfrm>
            <a:off x="6941846" y="6467250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07B550A-1AAC-CD4D-A6FC-DD7A4432480C}"/>
              </a:ext>
            </a:extLst>
          </p:cNvPr>
          <p:cNvSpPr/>
          <p:nvPr/>
        </p:nvSpPr>
        <p:spPr>
          <a:xfrm>
            <a:off x="6941846" y="7138810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Back </a:t>
            </a:r>
            <a:r>
              <a:rPr lang="de-DE" sz="3200" dirty="0" err="1"/>
              <a:t>Up</a:t>
            </a:r>
            <a:r>
              <a:rPr lang="de-DE" sz="3200" dirty="0"/>
              <a:t> III: </a:t>
            </a:r>
            <a:r>
              <a:rPr lang="de-DE" sz="3200" dirty="0" err="1"/>
              <a:t>Towards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br>
              <a:rPr lang="de-DE" sz="2400" dirty="0"/>
            </a:br>
            <a:r>
              <a:rPr lang="de-DE" sz="2400" dirty="0" err="1"/>
              <a:t>Results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64FD296-7334-914C-8FBC-ACDA757BC994}"/>
              </a:ext>
            </a:extLst>
          </p:cNvPr>
          <p:cNvSpPr/>
          <p:nvPr/>
        </p:nvSpPr>
        <p:spPr>
          <a:xfrm>
            <a:off x="504000" y="3047924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7BCCDF39-B9CB-A845-8527-E6F2FDB095CB}"/>
              </a:ext>
            </a:extLst>
          </p:cNvPr>
          <p:cNvSpPr/>
          <p:nvPr/>
        </p:nvSpPr>
        <p:spPr>
          <a:xfrm>
            <a:off x="539694" y="3733799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D1E8D48A-6A2F-E04B-9DB5-026F92F44240}"/>
              </a:ext>
            </a:extLst>
          </p:cNvPr>
          <p:cNvSpPr/>
          <p:nvPr/>
        </p:nvSpPr>
        <p:spPr>
          <a:xfrm>
            <a:off x="575388" y="4408100"/>
            <a:ext cx="5037303" cy="1445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4313CEE9-7702-B94A-B656-03C077B3862C}"/>
              </a:ext>
            </a:extLst>
          </p:cNvPr>
          <p:cNvSpPr/>
          <p:nvPr/>
        </p:nvSpPr>
        <p:spPr>
          <a:xfrm>
            <a:off x="611082" y="5105549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F37286D-A542-1F4C-BE59-943CE163F93A}"/>
              </a:ext>
            </a:extLst>
          </p:cNvPr>
          <p:cNvSpPr/>
          <p:nvPr/>
        </p:nvSpPr>
        <p:spPr>
          <a:xfrm>
            <a:off x="668827" y="5766284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C7F42A9D-B089-AC45-83BF-72DEF9D019B1}"/>
              </a:ext>
            </a:extLst>
          </p:cNvPr>
          <p:cNvSpPr/>
          <p:nvPr/>
        </p:nvSpPr>
        <p:spPr>
          <a:xfrm>
            <a:off x="682470" y="6421000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432A7218-0655-9F4A-91CF-B68430A21BC7}"/>
              </a:ext>
            </a:extLst>
          </p:cNvPr>
          <p:cNvSpPr/>
          <p:nvPr/>
        </p:nvSpPr>
        <p:spPr>
          <a:xfrm>
            <a:off x="682470" y="7081735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Pfeil nach rechts 25">
            <a:extLst>
              <a:ext uri="{FF2B5EF4-FFF2-40B4-BE49-F238E27FC236}">
                <a16:creationId xmlns:a16="http://schemas.microsoft.com/office/drawing/2014/main" id="{BB308C84-EDB4-6C4D-A994-55FF898694B0}"/>
              </a:ext>
            </a:extLst>
          </p:cNvPr>
          <p:cNvSpPr/>
          <p:nvPr/>
        </p:nvSpPr>
        <p:spPr>
          <a:xfrm>
            <a:off x="5777856" y="4970439"/>
            <a:ext cx="1166897" cy="380699"/>
          </a:xfrm>
          <a:prstGeom prst="right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AF095197-A1E8-3341-8CE1-6325CFB0CB06}"/>
              </a:ext>
            </a:extLst>
          </p:cNvPr>
          <p:cNvSpPr/>
          <p:nvPr/>
        </p:nvSpPr>
        <p:spPr>
          <a:xfrm>
            <a:off x="682470" y="2379233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925B320D-FC00-344E-853A-1545E9213E0F}"/>
              </a:ext>
            </a:extLst>
          </p:cNvPr>
          <p:cNvSpPr txBox="1"/>
          <p:nvPr/>
        </p:nvSpPr>
        <p:spPr>
          <a:xfrm>
            <a:off x="1500697" y="2060244"/>
            <a:ext cx="3353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Mixed </a:t>
            </a:r>
            <a:r>
              <a:rPr lang="de-DE" sz="1800" dirty="0" err="1"/>
              <a:t>signals</a:t>
            </a:r>
            <a:r>
              <a:rPr lang="de-DE" sz="1800" dirty="0"/>
              <a:t> + </a:t>
            </a:r>
            <a:r>
              <a:rPr lang="de-DE" sz="1800" dirty="0" err="1"/>
              <a:t>added</a:t>
            </a:r>
            <a:r>
              <a:rPr lang="de-DE" sz="1800" dirty="0"/>
              <a:t>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CB11BDE9-86F4-DC41-A895-BE5A729E53C5}"/>
              </a:ext>
            </a:extLst>
          </p:cNvPr>
          <p:cNvSpPr txBox="1"/>
          <p:nvPr/>
        </p:nvSpPr>
        <p:spPr>
          <a:xfrm>
            <a:off x="7720385" y="2060244"/>
            <a:ext cx="360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/>
              <a:t>Reconstructed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+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CB17B2E-4557-1243-8E08-5ED3251D9AA7}"/>
              </a:ext>
            </a:extLst>
          </p:cNvPr>
          <p:cNvSpPr txBox="1"/>
          <p:nvPr/>
        </p:nvSpPr>
        <p:spPr>
          <a:xfrm>
            <a:off x="5721257" y="4574833"/>
            <a:ext cx="125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chemeClr val="accent5"/>
                </a:solidFill>
              </a:rPr>
              <a:t>PowerICA</a:t>
            </a:r>
            <a:endParaRPr lang="de-DE" sz="1800" dirty="0">
              <a:solidFill>
                <a:schemeClr val="accent5"/>
              </a:solidFill>
            </a:endParaRPr>
          </a:p>
        </p:txBody>
      </p:sp>
      <p:sp>
        <p:nvSpPr>
          <p:cNvPr id="42" name="Abgerundetes Rechteck">
            <a:extLst>
              <a:ext uri="{FF2B5EF4-FFF2-40B4-BE49-F238E27FC236}">
                <a16:creationId xmlns:a16="http://schemas.microsoft.com/office/drawing/2014/main" id="{C0CE3DF3-0E06-F944-92CD-A55D66A55ECF}"/>
              </a:ext>
            </a:extLst>
          </p:cNvPr>
          <p:cNvSpPr/>
          <p:nvPr/>
        </p:nvSpPr>
        <p:spPr>
          <a:xfrm>
            <a:off x="3041255" y="8177265"/>
            <a:ext cx="6719090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r>
              <a:rPr lang="de-DE" sz="1800" dirty="0" err="1"/>
              <a:t>Able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reconstruct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EEG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41" name="Abgerundetes Rechteck">
            <a:extLst>
              <a:ext uri="{FF2B5EF4-FFF2-40B4-BE49-F238E27FC236}">
                <a16:creationId xmlns:a16="http://schemas.microsoft.com/office/drawing/2014/main" id="{F65DE31E-0849-1048-B7D1-890D2509E9E5}"/>
              </a:ext>
            </a:extLst>
          </p:cNvPr>
          <p:cNvSpPr/>
          <p:nvPr/>
        </p:nvSpPr>
        <p:spPr>
          <a:xfrm>
            <a:off x="7106639" y="3854345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3" name="Abgerundetes Rechteck">
            <a:extLst>
              <a:ext uri="{FF2B5EF4-FFF2-40B4-BE49-F238E27FC236}">
                <a16:creationId xmlns:a16="http://schemas.microsoft.com/office/drawing/2014/main" id="{DE65AF70-5090-BD49-BD5B-E2041CC7571C}"/>
              </a:ext>
            </a:extLst>
          </p:cNvPr>
          <p:cNvSpPr/>
          <p:nvPr/>
        </p:nvSpPr>
        <p:spPr>
          <a:xfrm>
            <a:off x="7106639" y="4530776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4" name="Abgerundetes Rechteck">
            <a:extLst>
              <a:ext uri="{FF2B5EF4-FFF2-40B4-BE49-F238E27FC236}">
                <a16:creationId xmlns:a16="http://schemas.microsoft.com/office/drawing/2014/main" id="{CC5B03A8-5AD9-BD47-B28E-7B4C7A87F703}"/>
              </a:ext>
            </a:extLst>
          </p:cNvPr>
          <p:cNvSpPr/>
          <p:nvPr/>
        </p:nvSpPr>
        <p:spPr>
          <a:xfrm>
            <a:off x="7106639" y="6563376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5" name="Abgerundetes Rechteck">
            <a:extLst>
              <a:ext uri="{FF2B5EF4-FFF2-40B4-BE49-F238E27FC236}">
                <a16:creationId xmlns:a16="http://schemas.microsoft.com/office/drawing/2014/main" id="{C86F65AF-8B17-3C4B-8008-222CAE8723FD}"/>
              </a:ext>
            </a:extLst>
          </p:cNvPr>
          <p:cNvSpPr/>
          <p:nvPr/>
        </p:nvSpPr>
        <p:spPr>
          <a:xfrm>
            <a:off x="7106639" y="7270228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6" name="Abgerundetes Rechteck">
            <a:extLst>
              <a:ext uri="{FF2B5EF4-FFF2-40B4-BE49-F238E27FC236}">
                <a16:creationId xmlns:a16="http://schemas.microsoft.com/office/drawing/2014/main" id="{ACD14137-5D0E-0A4A-B0D5-C5B2F95B05C9}"/>
              </a:ext>
            </a:extLst>
          </p:cNvPr>
          <p:cNvSpPr/>
          <p:nvPr/>
        </p:nvSpPr>
        <p:spPr>
          <a:xfrm>
            <a:off x="7108733" y="2499830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8" name="Abgerundetes Rechteck">
            <a:extLst>
              <a:ext uri="{FF2B5EF4-FFF2-40B4-BE49-F238E27FC236}">
                <a16:creationId xmlns:a16="http://schemas.microsoft.com/office/drawing/2014/main" id="{0367FEAF-EAFF-6E45-8C66-670F1712FF92}"/>
              </a:ext>
            </a:extLst>
          </p:cNvPr>
          <p:cNvSpPr/>
          <p:nvPr/>
        </p:nvSpPr>
        <p:spPr>
          <a:xfrm>
            <a:off x="7108733" y="5208861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9" name="Abgerundetes Rechteck">
            <a:extLst>
              <a:ext uri="{FF2B5EF4-FFF2-40B4-BE49-F238E27FC236}">
                <a16:creationId xmlns:a16="http://schemas.microsoft.com/office/drawing/2014/main" id="{B702865F-CC8F-A148-A888-A65B6D657B44}"/>
              </a:ext>
            </a:extLst>
          </p:cNvPr>
          <p:cNvSpPr/>
          <p:nvPr/>
        </p:nvSpPr>
        <p:spPr>
          <a:xfrm>
            <a:off x="7108733" y="5915713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7" name="Abgerundetes Rechteck">
            <a:extLst>
              <a:ext uri="{FF2B5EF4-FFF2-40B4-BE49-F238E27FC236}">
                <a16:creationId xmlns:a16="http://schemas.microsoft.com/office/drawing/2014/main" id="{474CA525-853E-E74B-8B22-3F9A2F67551E}"/>
              </a:ext>
            </a:extLst>
          </p:cNvPr>
          <p:cNvSpPr/>
          <p:nvPr/>
        </p:nvSpPr>
        <p:spPr>
          <a:xfrm>
            <a:off x="7108733" y="3176261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F669B9B4-C44D-224A-9746-339EAE3CB6A4}"/>
              </a:ext>
            </a:extLst>
          </p:cNvPr>
          <p:cNvSpPr txBox="1"/>
          <p:nvPr/>
        </p:nvSpPr>
        <p:spPr>
          <a:xfrm>
            <a:off x="11788618" y="3350088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Eye Blink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A712291-A327-0D4E-90AE-445A7A5D247E}"/>
              </a:ext>
            </a:extLst>
          </p:cNvPr>
          <p:cNvSpPr txBox="1"/>
          <p:nvPr/>
        </p:nvSpPr>
        <p:spPr>
          <a:xfrm>
            <a:off x="11788618" y="2634811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Muscle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C178E253-39CA-E647-B254-976B83AD0136}"/>
              </a:ext>
            </a:extLst>
          </p:cNvPr>
          <p:cNvSpPr txBox="1"/>
          <p:nvPr/>
        </p:nvSpPr>
        <p:spPr>
          <a:xfrm>
            <a:off x="11896196" y="5365853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electrical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50BE3AC5-FB58-4145-8BA6-D7C14269FDB4}"/>
              </a:ext>
            </a:extLst>
          </p:cNvPr>
          <p:cNvSpPr txBox="1"/>
          <p:nvPr/>
        </p:nvSpPr>
        <p:spPr>
          <a:xfrm>
            <a:off x="11896196" y="6073413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electrical</a:t>
            </a:r>
          </a:p>
        </p:txBody>
      </p:sp>
    </p:spTree>
    <p:extLst>
      <p:ext uri="{BB962C8B-B14F-4D97-AF65-F5344CB8AC3E}">
        <p14:creationId xmlns:p14="http://schemas.microsoft.com/office/powerpoint/2010/main" val="181580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35" grpId="0" animBg="1"/>
      <p:bldP spid="38" grpId="0"/>
      <p:bldP spid="39" grpId="0"/>
      <p:bldP spid="40" grpId="0"/>
      <p:bldP spid="42" grpId="0" animBg="1"/>
      <p:bldP spid="41" grpId="0" animBg="1"/>
      <p:bldP spid="41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8" grpId="0" animBg="1"/>
      <p:bldP spid="49" grpId="0" animBg="1"/>
      <p:bldP spid="47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Back </a:t>
            </a:r>
            <a:r>
              <a:rPr lang="de-DE" sz="3200" dirty="0" err="1"/>
              <a:t>Up</a:t>
            </a:r>
            <a:r>
              <a:rPr lang="de-DE" sz="3200" dirty="0"/>
              <a:t> IV:</a:t>
            </a:r>
            <a:br>
              <a:rPr lang="de-DE" sz="2400" dirty="0"/>
            </a:br>
            <a:r>
              <a:rPr lang="de-DE" sz="2400" dirty="0"/>
              <a:t>Distribution </a:t>
            </a:r>
            <a:r>
              <a:rPr lang="de-DE" sz="2400" dirty="0" err="1"/>
              <a:t>of</a:t>
            </a:r>
            <a:r>
              <a:rPr lang="de-DE" sz="2400" dirty="0"/>
              <a:t> Signals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AF095197-A1E8-3341-8CE1-6325CFB0CB06}"/>
              </a:ext>
            </a:extLst>
          </p:cNvPr>
          <p:cNvSpPr/>
          <p:nvPr/>
        </p:nvSpPr>
        <p:spPr>
          <a:xfrm>
            <a:off x="682470" y="2379233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9182917-8266-9449-B681-74D327987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470" y="2460256"/>
            <a:ext cx="11825280" cy="5912640"/>
          </a:xfrm>
          <a:prstGeom prst="rect">
            <a:avLst/>
          </a:prstGeom>
        </p:spPr>
      </p:pic>
      <p:sp>
        <p:nvSpPr>
          <p:cNvPr id="55" name="EEG Channels">
            <a:extLst>
              <a:ext uri="{FF2B5EF4-FFF2-40B4-BE49-F238E27FC236}">
                <a16:creationId xmlns:a16="http://schemas.microsoft.com/office/drawing/2014/main" id="{D72A3287-0782-AA45-8B3C-2095916BCF4A}"/>
              </a:ext>
            </a:extLst>
          </p:cNvPr>
          <p:cNvSpPr txBox="1"/>
          <p:nvPr/>
        </p:nvSpPr>
        <p:spPr>
          <a:xfrm rot="16200000">
            <a:off x="1382061" y="3839382"/>
            <a:ext cx="695060" cy="369332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clean</a:t>
            </a:r>
          </a:p>
        </p:txBody>
      </p:sp>
      <p:sp>
        <p:nvSpPr>
          <p:cNvPr id="56" name="EEG Channels">
            <a:extLst>
              <a:ext uri="{FF2B5EF4-FFF2-40B4-BE49-F238E27FC236}">
                <a16:creationId xmlns:a16="http://schemas.microsoft.com/office/drawing/2014/main" id="{FD083201-3ABE-AF4F-A2A3-A047C90AFB18}"/>
              </a:ext>
            </a:extLst>
          </p:cNvPr>
          <p:cNvSpPr txBox="1"/>
          <p:nvPr/>
        </p:nvSpPr>
        <p:spPr>
          <a:xfrm rot="16200000">
            <a:off x="1268656" y="4622928"/>
            <a:ext cx="990095" cy="369332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mixed</a:t>
            </a:r>
          </a:p>
        </p:txBody>
      </p:sp>
      <p:sp>
        <p:nvSpPr>
          <p:cNvPr id="57" name="EEG Channels">
            <a:extLst>
              <a:ext uri="{FF2B5EF4-FFF2-40B4-BE49-F238E27FC236}">
                <a16:creationId xmlns:a16="http://schemas.microsoft.com/office/drawing/2014/main" id="{BA41595E-EBBA-9E49-8FD9-445E6DB5754C}"/>
              </a:ext>
            </a:extLst>
          </p:cNvPr>
          <p:cNvSpPr txBox="1"/>
          <p:nvPr/>
        </p:nvSpPr>
        <p:spPr>
          <a:xfrm rot="16200000">
            <a:off x="1160975" y="5749116"/>
            <a:ext cx="1188033" cy="369332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whitened</a:t>
            </a:r>
          </a:p>
        </p:txBody>
      </p:sp>
      <p:sp>
        <p:nvSpPr>
          <p:cNvPr id="58" name="EEG Channels">
            <a:extLst>
              <a:ext uri="{FF2B5EF4-FFF2-40B4-BE49-F238E27FC236}">
                <a16:creationId xmlns:a16="http://schemas.microsoft.com/office/drawing/2014/main" id="{EAF4F3FF-DD01-7A48-B3B5-B801B3DBA11F}"/>
              </a:ext>
            </a:extLst>
          </p:cNvPr>
          <p:cNvSpPr txBox="1"/>
          <p:nvPr/>
        </p:nvSpPr>
        <p:spPr>
          <a:xfrm rot="16200000">
            <a:off x="1096465" y="6830180"/>
            <a:ext cx="1334478" cy="369332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demixed</a:t>
            </a:r>
          </a:p>
        </p:txBody>
      </p:sp>
    </p:spTree>
    <p:extLst>
      <p:ext uri="{BB962C8B-B14F-4D97-AF65-F5344CB8AC3E}">
        <p14:creationId xmlns:p14="http://schemas.microsoft.com/office/powerpoint/2010/main" val="2782100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1109581" y="6679516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1109581" y="5295328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1109581" y="3911138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1109581" y="2526949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1675490" y="2668879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1675488" y="4221076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1675488" y="4221076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1675488" y="5581569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1675488" y="5773273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1675488" y="5581569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1675488" y="6977920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4790552" y="2142231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4790552" y="3694428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4790552" y="5246625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4790552" y="6798821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1109581" y="6679516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1109581" y="5295328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1109581" y="3911138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1109581" y="2526949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145" y="2580244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0604" y="5331846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96" y="4003120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032" y="6787246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Kreis">
            <a:extLst>
              <a:ext uri="{FF2B5EF4-FFF2-40B4-BE49-F238E27FC236}">
                <a16:creationId xmlns:a16="http://schemas.microsoft.com/office/drawing/2014/main" id="{26174579-7996-F74E-BA43-AFF57770BEBE}"/>
              </a:ext>
            </a:extLst>
          </p:cNvPr>
          <p:cNvSpPr/>
          <p:nvPr/>
        </p:nvSpPr>
        <p:spPr>
          <a:xfrm>
            <a:off x="11409065" y="2433803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5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D4A3F365-4991-3244-AC89-A4780F431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2433803"/>
            <a:ext cx="565909" cy="565909"/>
          </a:xfrm>
          <a:prstGeom prst="rect">
            <a:avLst/>
          </a:prstGeom>
        </p:spPr>
      </p:pic>
      <p:sp>
        <p:nvSpPr>
          <p:cNvPr id="55" name="Kreis">
            <a:extLst>
              <a:ext uri="{FF2B5EF4-FFF2-40B4-BE49-F238E27FC236}">
                <a16:creationId xmlns:a16="http://schemas.microsoft.com/office/drawing/2014/main" id="{58BA54BA-51DC-5D46-85CB-ED75BCB566FB}"/>
              </a:ext>
            </a:extLst>
          </p:cNvPr>
          <p:cNvSpPr/>
          <p:nvPr/>
        </p:nvSpPr>
        <p:spPr>
          <a:xfrm>
            <a:off x="11409065" y="6855880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7" name="Kreis">
            <a:extLst>
              <a:ext uri="{FF2B5EF4-FFF2-40B4-BE49-F238E27FC236}">
                <a16:creationId xmlns:a16="http://schemas.microsoft.com/office/drawing/2014/main" id="{ABFB3385-013E-3E4A-A7F3-DB2623553408}"/>
              </a:ext>
            </a:extLst>
          </p:cNvPr>
          <p:cNvSpPr/>
          <p:nvPr/>
        </p:nvSpPr>
        <p:spPr>
          <a:xfrm>
            <a:off x="11409065" y="5471692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8" name="Kreis">
            <a:extLst>
              <a:ext uri="{FF2B5EF4-FFF2-40B4-BE49-F238E27FC236}">
                <a16:creationId xmlns:a16="http://schemas.microsoft.com/office/drawing/2014/main" id="{E18FF5A2-6D08-F846-855A-F38C70B2854C}"/>
              </a:ext>
            </a:extLst>
          </p:cNvPr>
          <p:cNvSpPr/>
          <p:nvPr/>
        </p:nvSpPr>
        <p:spPr>
          <a:xfrm>
            <a:off x="11409065" y="4087502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59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E237CA1F-2E81-BF4F-87A6-F0D115D508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4095791"/>
            <a:ext cx="565907" cy="565907"/>
          </a:xfrm>
          <a:prstGeom prst="rect">
            <a:avLst/>
          </a:prstGeom>
        </p:spPr>
      </p:pic>
      <p:pic>
        <p:nvPicPr>
          <p:cNvPr id="60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5D24A3D1-552D-E14A-81A1-D1C99F964DE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5474979"/>
            <a:ext cx="565907" cy="565907"/>
          </a:xfrm>
          <a:prstGeom prst="rect">
            <a:avLst/>
          </a:prstGeom>
        </p:spPr>
      </p:pic>
      <p:pic>
        <p:nvPicPr>
          <p:cNvPr id="61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6EFF159B-BD00-2E42-9498-089C4A26C8F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6871330"/>
            <a:ext cx="565907" cy="565907"/>
          </a:xfrm>
          <a:prstGeom prst="rect">
            <a:avLst/>
          </a:prstGeom>
        </p:spPr>
      </p:pic>
      <p:cxnSp>
        <p:nvCxnSpPr>
          <p:cNvPr id="62" name="Gerade Verbindung 61">
            <a:extLst>
              <a:ext uri="{FF2B5EF4-FFF2-40B4-BE49-F238E27FC236}">
                <a16:creationId xmlns:a16="http://schemas.microsoft.com/office/drawing/2014/main" id="{D4A6A606-59C6-B948-94C1-C0944CBF6995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5843848" y="2659044"/>
            <a:ext cx="5565217" cy="57714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3" name="Gerade Verbindung 62">
            <a:extLst>
              <a:ext uri="{FF2B5EF4-FFF2-40B4-BE49-F238E27FC236}">
                <a16:creationId xmlns:a16="http://schemas.microsoft.com/office/drawing/2014/main" id="{EF74B1B3-FC63-1B49-B83F-91DED4668F09}"/>
              </a:ext>
            </a:extLst>
          </p:cNvPr>
          <p:cNvCxnSpPr>
            <a:cxnSpLocks/>
            <a:stCxn id="36" idx="3"/>
            <a:endCxn id="52" idx="2"/>
          </p:cNvCxnSpPr>
          <p:nvPr/>
        </p:nvCxnSpPr>
        <p:spPr>
          <a:xfrm flipV="1">
            <a:off x="5843848" y="2716757"/>
            <a:ext cx="5565217" cy="1504319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4" name="Gerade Verbindung 63">
            <a:extLst>
              <a:ext uri="{FF2B5EF4-FFF2-40B4-BE49-F238E27FC236}">
                <a16:creationId xmlns:a16="http://schemas.microsoft.com/office/drawing/2014/main" id="{848CCBF8-4BEE-5F49-B707-6FAA07292C16}"/>
              </a:ext>
            </a:extLst>
          </p:cNvPr>
          <p:cNvCxnSpPr>
            <a:cxnSpLocks/>
            <a:stCxn id="37" idx="3"/>
            <a:endCxn id="54" idx="1"/>
          </p:cNvCxnSpPr>
          <p:nvPr/>
        </p:nvCxnSpPr>
        <p:spPr>
          <a:xfrm flipV="1">
            <a:off x="5843848" y="2716758"/>
            <a:ext cx="5565217" cy="3056515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5" name="Gerade Verbindung 64">
            <a:extLst>
              <a:ext uri="{FF2B5EF4-FFF2-40B4-BE49-F238E27FC236}">
                <a16:creationId xmlns:a16="http://schemas.microsoft.com/office/drawing/2014/main" id="{1259D79A-4FC1-7E4B-8238-5F79CDE73456}"/>
              </a:ext>
            </a:extLst>
          </p:cNvPr>
          <p:cNvCxnSpPr>
            <a:cxnSpLocks/>
            <a:stCxn id="39" idx="3"/>
            <a:endCxn id="52" idx="2"/>
          </p:cNvCxnSpPr>
          <p:nvPr/>
        </p:nvCxnSpPr>
        <p:spPr>
          <a:xfrm flipV="1">
            <a:off x="5843848" y="2716757"/>
            <a:ext cx="5565217" cy="460871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01E5F9F-A2B6-9E49-A6A3-97EB7CDA240A}"/>
              </a:ext>
            </a:extLst>
          </p:cNvPr>
          <p:cNvSpPr/>
          <p:nvPr/>
        </p:nvSpPr>
        <p:spPr>
          <a:xfrm>
            <a:off x="4790552" y="7945903"/>
            <a:ext cx="15136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>
                <a:solidFill>
                  <a:srgbClr val="005C9C"/>
                </a:solidFill>
              </a:rPr>
              <a:t>Sensors</a:t>
            </a:r>
            <a:endParaRPr lang="de-DE" sz="2000" dirty="0"/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5D3EEF20-5C82-D54E-A9BE-1B871F1DD931}"/>
              </a:ext>
            </a:extLst>
          </p:cNvPr>
          <p:cNvSpPr/>
          <p:nvPr/>
        </p:nvSpPr>
        <p:spPr>
          <a:xfrm>
            <a:off x="9391350" y="790151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>
                <a:solidFill>
                  <a:srgbClr val="005C9C"/>
                </a:solidFill>
              </a:rPr>
              <a:t>Reconstructed</a:t>
            </a:r>
            <a:r>
              <a:rPr lang="de-DE" sz="2000" b="1" dirty="0">
                <a:solidFill>
                  <a:srgbClr val="005C9C"/>
                </a:solidFill>
              </a:rPr>
              <a:t> Signals</a:t>
            </a:r>
            <a:endParaRPr lang="de-DE" sz="2000" dirty="0"/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065175C2-A702-0C4A-B1FD-88CB20062123}"/>
              </a:ext>
            </a:extLst>
          </p:cNvPr>
          <p:cNvSpPr/>
          <p:nvPr/>
        </p:nvSpPr>
        <p:spPr>
          <a:xfrm>
            <a:off x="-210190" y="7969636"/>
            <a:ext cx="40088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>
                <a:solidFill>
                  <a:srgbClr val="005C9C"/>
                </a:solidFill>
              </a:rPr>
              <a:t>Original Signals (</a:t>
            </a:r>
            <a:r>
              <a:rPr lang="de-DE" sz="2000" b="1" dirty="0" err="1">
                <a:solidFill>
                  <a:srgbClr val="005C9C"/>
                </a:solidFill>
              </a:rPr>
              <a:t>Sources</a:t>
            </a:r>
            <a:r>
              <a:rPr lang="de-DE" sz="2000" b="1" dirty="0">
                <a:solidFill>
                  <a:srgbClr val="005C9C"/>
                </a:solidFill>
              </a:rPr>
              <a:t>)</a:t>
            </a:r>
            <a:endParaRPr lang="de-DE" sz="2000" dirty="0"/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4FCEAC2-936A-FB4B-A81F-E017E43B667F}"/>
              </a:ext>
            </a:extLst>
          </p:cNvPr>
          <p:cNvSpPr/>
          <p:nvPr/>
        </p:nvSpPr>
        <p:spPr>
          <a:xfrm>
            <a:off x="117674" y="830900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Latent Variables</a:t>
            </a:r>
            <a:endParaRPr lang="de-DE" sz="2000" dirty="0"/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8468213E-79C5-584C-A223-0EFE6817C7D8}"/>
              </a:ext>
            </a:extLst>
          </p:cNvPr>
          <p:cNvSpPr/>
          <p:nvPr/>
        </p:nvSpPr>
        <p:spPr>
          <a:xfrm>
            <a:off x="3689298" y="8301261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/>
              <a:t>Observed</a:t>
            </a:r>
            <a:r>
              <a:rPr lang="de-DE" sz="2000" b="1" dirty="0"/>
              <a:t> Data</a:t>
            </a:r>
            <a:endParaRPr lang="de-DE" sz="2000" dirty="0"/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E0B6E000-B50A-BF4A-A789-D981EF551EE1}"/>
              </a:ext>
            </a:extLst>
          </p:cNvPr>
          <p:cNvSpPr/>
          <p:nvPr/>
        </p:nvSpPr>
        <p:spPr>
          <a:xfrm>
            <a:off x="8928910" y="8268685"/>
            <a:ext cx="41806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/>
              <a:t>Result</a:t>
            </a:r>
            <a:r>
              <a:rPr lang="de-DE" sz="2000" b="1" dirty="0"/>
              <a:t> </a:t>
            </a:r>
            <a:r>
              <a:rPr lang="de-DE" sz="2000" b="1" dirty="0" err="1"/>
              <a:t>of</a:t>
            </a:r>
            <a:r>
              <a:rPr lang="de-DE" sz="2000" b="1" dirty="0"/>
              <a:t> </a:t>
            </a:r>
            <a:r>
              <a:rPr lang="de-DE" sz="2000" b="1" dirty="0" err="1"/>
              <a:t>the</a:t>
            </a:r>
            <a:r>
              <a:rPr lang="de-DE" sz="2000" b="1" dirty="0"/>
              <a:t> ICA</a:t>
            </a:r>
            <a:endParaRPr lang="de-DE" sz="2000" dirty="0"/>
          </a:p>
        </p:txBody>
      </p:sp>
      <p:pic>
        <p:nvPicPr>
          <p:cNvPr id="71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9B47BF1-15E4-874F-B8B6-FF452E52722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73764" y="2606036"/>
            <a:ext cx="565907" cy="565907"/>
          </a:xfrm>
          <a:prstGeom prst="rect">
            <a:avLst/>
          </a:prstGeom>
        </p:spPr>
      </p:pic>
      <p:pic>
        <p:nvPicPr>
          <p:cNvPr id="72" name="Picture 6" descr="Image result for microphone icon">
            <a:extLst>
              <a:ext uri="{FF2B5EF4-FFF2-40B4-BE49-F238E27FC236}">
                <a16:creationId xmlns:a16="http://schemas.microsoft.com/office/drawing/2014/main" id="{DF5D2744-6D02-F745-AD49-F2951CEBC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003" y="2090935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374243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10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3419779" y="668725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3419779" y="5303069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3419779" y="3918879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3419779" y="253469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3985688" y="2676620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3985686" y="4228817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3985686" y="4228817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3985686" y="5589310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3985686" y="5781014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3985686" y="5589310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3985686" y="6985661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7100750" y="2149972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7100750" y="3702169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7100750" y="525436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7100750" y="6806562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3419779" y="668725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3419779" y="5303069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3419779" y="3918879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3419779" y="2534690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4343" y="2587985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00802" y="5339587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494" y="4010861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230" y="6794987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901E5F9F-A2B6-9E49-A6A3-97EB7CDA240A}"/>
              </a:ext>
            </a:extLst>
          </p:cNvPr>
          <p:cNvSpPr/>
          <p:nvPr/>
        </p:nvSpPr>
        <p:spPr>
          <a:xfrm>
            <a:off x="6997092" y="7931163"/>
            <a:ext cx="15136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>
                <a:solidFill>
                  <a:srgbClr val="005C9C"/>
                </a:solidFill>
              </a:rPr>
              <a:t>Sensors</a:t>
            </a:r>
            <a:endParaRPr lang="de-DE" sz="2000" dirty="0"/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4FCEAC2-936A-FB4B-A81F-E017E43B667F}"/>
              </a:ext>
            </a:extLst>
          </p:cNvPr>
          <p:cNvSpPr/>
          <p:nvPr/>
        </p:nvSpPr>
        <p:spPr>
          <a:xfrm>
            <a:off x="1768726" y="8268406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Latent Variables</a:t>
            </a:r>
            <a:endParaRPr lang="de-DE" sz="2000" dirty="0"/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8468213E-79C5-584C-A223-0EFE6817C7D8}"/>
              </a:ext>
            </a:extLst>
          </p:cNvPr>
          <p:cNvSpPr/>
          <p:nvPr/>
        </p:nvSpPr>
        <p:spPr>
          <a:xfrm>
            <a:off x="5999494" y="8249840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Observed Data</a:t>
            </a:r>
            <a:endParaRPr lang="en-US" sz="2000" dirty="0"/>
          </a:p>
        </p:txBody>
      </p:sp>
      <p:pic>
        <p:nvPicPr>
          <p:cNvPr id="71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9B47BF1-15E4-874F-B8B6-FF452E5272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170710" y="2641906"/>
            <a:ext cx="565907" cy="565907"/>
          </a:xfrm>
          <a:prstGeom prst="rect">
            <a:avLst/>
          </a:prstGeom>
        </p:spPr>
      </p:pic>
      <p:sp>
        <p:nvSpPr>
          <p:cNvPr id="72" name="Rechteck 71">
            <a:extLst>
              <a:ext uri="{FF2B5EF4-FFF2-40B4-BE49-F238E27FC236}">
                <a16:creationId xmlns:a16="http://schemas.microsoft.com/office/drawing/2014/main" id="{8ECAA339-7D39-734C-A8DC-23DF425FD6A3}"/>
              </a:ext>
            </a:extLst>
          </p:cNvPr>
          <p:cNvSpPr/>
          <p:nvPr/>
        </p:nvSpPr>
        <p:spPr>
          <a:xfrm>
            <a:off x="3985686" y="790889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5C9C"/>
                </a:solidFill>
              </a:rPr>
              <a:t>Overlay of Signals</a:t>
            </a:r>
            <a:endParaRPr lang="en-US" sz="2000" dirty="0"/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288A7F24-D8C6-3648-A885-CE1E9DD01162}"/>
              </a:ext>
            </a:extLst>
          </p:cNvPr>
          <p:cNvSpPr/>
          <p:nvPr/>
        </p:nvSpPr>
        <p:spPr>
          <a:xfrm>
            <a:off x="3842095" y="8246135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Mixing Matrix</a:t>
            </a:r>
            <a:endParaRPr lang="de-DE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55D083D2-7991-084A-A1F6-B1F1D42A2441}"/>
                  </a:ext>
                </a:extLst>
              </p:cNvPr>
              <p:cNvSpPr/>
              <p:nvPr/>
            </p:nvSpPr>
            <p:spPr>
              <a:xfrm>
                <a:off x="2342818" y="8602644"/>
                <a:ext cx="64008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                         </m:t>
                      </m:r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                        </m:t>
                      </m:r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55D083D2-7991-084A-A1F6-B1F1D42A24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2818" y="8602644"/>
                <a:ext cx="6400800" cy="523220"/>
              </a:xfrm>
              <a:prstGeom prst="rect">
                <a:avLst/>
              </a:prstGeom>
              <a:blipFill>
                <a:blip r:embed="rId9"/>
                <a:stretch>
                  <a:fillRect b="-238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Rechteck 51">
            <a:extLst>
              <a:ext uri="{FF2B5EF4-FFF2-40B4-BE49-F238E27FC236}">
                <a16:creationId xmlns:a16="http://schemas.microsoft.com/office/drawing/2014/main" id="{B6D16872-5A62-4846-A8AD-73D30A795CAA}"/>
              </a:ext>
            </a:extLst>
          </p:cNvPr>
          <p:cNvSpPr/>
          <p:nvPr/>
        </p:nvSpPr>
        <p:spPr>
          <a:xfrm>
            <a:off x="809855" y="7891095"/>
            <a:ext cx="40088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5C9C"/>
                </a:solidFill>
              </a:rPr>
              <a:t>Original Signals (Sources)</a:t>
            </a:r>
            <a:endParaRPr lang="en-US" sz="2000" dirty="0"/>
          </a:p>
        </p:txBody>
      </p:sp>
      <p:pic>
        <p:nvPicPr>
          <p:cNvPr id="54" name="Picture 6" descr="Image result for microphone icon">
            <a:extLst>
              <a:ext uri="{FF2B5EF4-FFF2-40B4-BE49-F238E27FC236}">
                <a16:creationId xmlns:a16="http://schemas.microsoft.com/office/drawing/2014/main" id="{01B552A8-BBFF-844B-84C1-A403684D1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489" y="2088076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3166065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10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äsentation - EMK">
  <a:themeElements>
    <a:clrScheme name="TUD a">
      <a:dk1>
        <a:srgbClr val="000000"/>
      </a:dk1>
      <a:lt1>
        <a:srgbClr val="FFFFFF"/>
      </a:lt1>
      <a:dk2>
        <a:srgbClr val="004E8A"/>
      </a:dk2>
      <a:lt2>
        <a:srgbClr val="E6001A"/>
      </a:lt2>
      <a:accent1>
        <a:srgbClr val="243572"/>
      </a:accent1>
      <a:accent2>
        <a:srgbClr val="009D81"/>
      </a:accent2>
      <a:accent3>
        <a:srgbClr val="7FAB16"/>
      </a:accent3>
      <a:accent4>
        <a:srgbClr val="FDCA00"/>
      </a:accent4>
      <a:accent5>
        <a:srgbClr val="EC6500"/>
      </a:accent5>
      <a:accent6>
        <a:srgbClr val="B90F22"/>
      </a:accent6>
      <a:hlink>
        <a:srgbClr val="0000FF"/>
      </a:hlink>
      <a:folHlink>
        <a:srgbClr val="800080"/>
      </a:folHlink>
    </a:clrScheme>
    <a:fontScheme name="Benutzerdefinier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Vorlage - EMK.pptx" id="{4D76869D-944C-4F0F-8EFD-42CD9503ADA4}" vid="{16630AF7-B2FA-4E27-9332-4B1A2EFFDAE9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Vorlage - EMK</Template>
  <TotalTime>30</TotalTime>
  <Words>6967</Words>
  <Application>Microsoft Office PowerPoint</Application>
  <PresentationFormat>A3 Paper (297x420 mm)</PresentationFormat>
  <Paragraphs>1155</Paragraphs>
  <Slides>74</Slides>
  <Notes>38</Notes>
  <HiddenSlides>0</HiddenSlides>
  <MMClips>18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5" baseType="lpstr">
      <vt:lpstr>Arial</vt:lpstr>
      <vt:lpstr>Arial</vt:lpstr>
      <vt:lpstr>Arial(Body)</vt:lpstr>
      <vt:lpstr>Calibri</vt:lpstr>
      <vt:lpstr>Cambria Math</vt:lpstr>
      <vt:lpstr>Charter Roman</vt:lpstr>
      <vt:lpstr>GaramondNo8</vt:lpstr>
      <vt:lpstr>Helvetica</vt:lpstr>
      <vt:lpstr>Systemschrift Normal</vt:lpstr>
      <vt:lpstr>Wingdings</vt:lpstr>
      <vt:lpstr>Präsentation - EMK</vt:lpstr>
      <vt:lpstr>Spatial Filtering for Source Separation in EEG Data</vt:lpstr>
      <vt:lpstr>Agenda</vt:lpstr>
      <vt:lpstr>Motivation Challenge of Working with EEG Data</vt:lpstr>
      <vt:lpstr>Spatial Filtering for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Math Formulation for ICA (Independent Component Analysis)</vt:lpstr>
      <vt:lpstr>Independent Component Analysis Solving blind source seperation using ICA</vt:lpstr>
      <vt:lpstr>Independent Component Analysis Solving blind source seperation using ICA</vt:lpstr>
      <vt:lpstr>Notes On ICA Assumptions</vt:lpstr>
      <vt:lpstr>Independent Component Analysis A generic Algorithm description</vt:lpstr>
      <vt:lpstr>Independent Component Analysis Example Concept PowerICA [Basiri, 2017] </vt:lpstr>
      <vt:lpstr>ICA Signal Reconstruction From Mixed Example Signals to Deconstructed Signals</vt:lpstr>
      <vt:lpstr>Agenda</vt:lpstr>
      <vt:lpstr>Experiment Design Goal</vt:lpstr>
      <vt:lpstr>Experiment Design Metrics: MD, MSE</vt:lpstr>
      <vt:lpstr>Experiment Design General approach</vt:lpstr>
      <vt:lpstr>Experiment Design Monte Carlo Flow Chart  </vt:lpstr>
      <vt:lpstr>Experiment Design Definition of test characteristics</vt:lpstr>
      <vt:lpstr>Results Interpreting the Minimum Distance</vt:lpstr>
      <vt:lpstr>Results Interpreting the Minimum Distance</vt:lpstr>
      <vt:lpstr>Results Interpreting the Minimum Distance</vt:lpstr>
      <vt:lpstr>Experiment results Type 1  </vt:lpstr>
      <vt:lpstr>Experiment results Type 1 - 4</vt:lpstr>
      <vt:lpstr>Experiment results Type 5</vt:lpstr>
      <vt:lpstr>Agenda</vt:lpstr>
      <vt:lpstr>Shortcomings</vt:lpstr>
      <vt:lpstr>Recent Developments</vt:lpstr>
      <vt:lpstr>Recent Developments</vt:lpstr>
      <vt:lpstr>Graph Blind Source Separation What are Graphs?</vt:lpstr>
      <vt:lpstr>Graph Blind Source Separation What are Graphs?</vt:lpstr>
      <vt:lpstr>Graph Blind Source Separation What are Graphs?</vt:lpstr>
      <vt:lpstr>Graph Blind Source Separation Graph Signals</vt:lpstr>
      <vt:lpstr>Graph Blind Source Separation What are Graph Signals?</vt:lpstr>
      <vt:lpstr>Graph Blind Source Separation What are Graph Signals?</vt:lpstr>
      <vt:lpstr>Graph Blind Source Separation What are Graph Signals?</vt:lpstr>
      <vt:lpstr>Graph Blind Source Separation Graph Autocorrelation</vt:lpstr>
      <vt:lpstr>Graph Blind Source Seperation Graph Decorrelation</vt:lpstr>
      <vt:lpstr>Graph Blind Source Seperation Graph Decorrelation</vt:lpstr>
      <vt:lpstr>Graph Blind Source Seperation Composite Objective</vt:lpstr>
      <vt:lpstr>Literature</vt:lpstr>
      <vt:lpstr>Agenda</vt:lpstr>
      <vt:lpstr>Graph BSS Results Clean data</vt:lpstr>
      <vt:lpstr>Graph BSS Results Clean data</vt:lpstr>
      <vt:lpstr>Graph BSS Results Noisy data</vt:lpstr>
      <vt:lpstr>Graph BSS Results Noisy data</vt:lpstr>
      <vt:lpstr>Graph BSS Results Outlier contamination </vt:lpstr>
      <vt:lpstr>Graph BSS Results Outlier contamination </vt:lpstr>
      <vt:lpstr>Towards EEG data Synthetic EEG artifact reconstruction</vt:lpstr>
      <vt:lpstr>Graph BSS Results Semi-synthetic EEG data</vt:lpstr>
      <vt:lpstr>Graph BSS Results Semi-synthetic EEG data</vt:lpstr>
      <vt:lpstr>Graph BSS Results Semi-synthetic EEG data</vt:lpstr>
      <vt:lpstr>Agenda</vt:lpstr>
      <vt:lpstr>Summary of major outcomes</vt:lpstr>
      <vt:lpstr>Summary of major outcomes Question 1: What is ICA?</vt:lpstr>
      <vt:lpstr>Summary of major outcomes Question 2: How to compare algorithms?</vt:lpstr>
      <vt:lpstr>Summary of major outcomes Question 3: Which algorithm performs best? What happens with noise or outlier?</vt:lpstr>
      <vt:lpstr>Summary of major outcomes Question 4: How to robustify? </vt:lpstr>
      <vt:lpstr>Summary of major outcomes Question 5: What are Graph Signals / Graph BSS?</vt:lpstr>
      <vt:lpstr>Summary of major outcomes Question 6: Outcomes of Graph BSS?</vt:lpstr>
      <vt:lpstr>Agenda</vt:lpstr>
      <vt:lpstr>Problems and future research</vt:lpstr>
      <vt:lpstr>Thank you for your attention!</vt:lpstr>
      <vt:lpstr>Literature Chapter 1</vt:lpstr>
      <vt:lpstr>Literature Chapter 2</vt:lpstr>
      <vt:lpstr>Literature Chapter 2</vt:lpstr>
      <vt:lpstr>Literature Chapter 3</vt:lpstr>
      <vt:lpstr>Back Up I:  Alternative Interpretation of ICA</vt:lpstr>
      <vt:lpstr>Back Up II: Notes on peculiarities of ICA</vt:lpstr>
      <vt:lpstr>Back Up III: Towards EEG data Results with synthetic EEG data</vt:lpstr>
      <vt:lpstr>Back Up IV: Distribution of Signals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Bahnkantenregelung</dc:title>
  <dc:creator>yt.tyde@googlemail.com</dc:creator>
  <cp:lastModifiedBy>taulant Koka</cp:lastModifiedBy>
  <cp:revision>1279</cp:revision>
  <cp:lastPrinted>2016-08-30T11:31:30Z</cp:lastPrinted>
  <dcterms:created xsi:type="dcterms:W3CDTF">2014-10-29T08:05:14Z</dcterms:created>
  <dcterms:modified xsi:type="dcterms:W3CDTF">2021-02-21T22:20:26Z</dcterms:modified>
</cp:coreProperties>
</file>